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5"/>
  </p:sldMasterIdLst>
  <p:notesMasterIdLst>
    <p:notesMasterId r:id="rId62"/>
  </p:notesMasterIdLst>
  <p:handoutMasterIdLst>
    <p:handoutMasterId r:id="rId63"/>
  </p:handoutMasterIdLst>
  <p:sldIdLst>
    <p:sldId id="302" r:id="rId6"/>
    <p:sldId id="259" r:id="rId7"/>
    <p:sldId id="304" r:id="rId8"/>
    <p:sldId id="362" r:id="rId9"/>
    <p:sldId id="363" r:id="rId10"/>
    <p:sldId id="364" r:id="rId11"/>
    <p:sldId id="258" r:id="rId12"/>
    <p:sldId id="310" r:id="rId13"/>
    <p:sldId id="340" r:id="rId14"/>
    <p:sldId id="345" r:id="rId15"/>
    <p:sldId id="346" r:id="rId16"/>
    <p:sldId id="347" r:id="rId17"/>
    <p:sldId id="348" r:id="rId18"/>
    <p:sldId id="309" r:id="rId19"/>
    <p:sldId id="357" r:id="rId20"/>
    <p:sldId id="291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50" r:id="rId29"/>
    <p:sldId id="321" r:id="rId30"/>
    <p:sldId id="322" r:id="rId31"/>
    <p:sldId id="349" r:id="rId32"/>
    <p:sldId id="353" r:id="rId33"/>
    <p:sldId id="369" r:id="rId34"/>
    <p:sldId id="365" r:id="rId35"/>
    <p:sldId id="366" r:id="rId36"/>
    <p:sldId id="368" r:id="rId37"/>
    <p:sldId id="370" r:id="rId38"/>
    <p:sldId id="324" r:id="rId39"/>
    <p:sldId id="372" r:id="rId40"/>
    <p:sldId id="373" r:id="rId41"/>
    <p:sldId id="375" r:id="rId42"/>
    <p:sldId id="376" r:id="rId43"/>
    <p:sldId id="325" r:id="rId44"/>
    <p:sldId id="326" r:id="rId45"/>
    <p:sldId id="377" r:id="rId46"/>
    <p:sldId id="378" r:id="rId47"/>
    <p:sldId id="329" r:id="rId48"/>
    <p:sldId id="328" r:id="rId49"/>
    <p:sldId id="327" r:id="rId50"/>
    <p:sldId id="330" r:id="rId51"/>
    <p:sldId id="331" r:id="rId52"/>
    <p:sldId id="261" r:id="rId53"/>
    <p:sldId id="333" r:id="rId54"/>
    <p:sldId id="355" r:id="rId55"/>
    <p:sldId id="356" r:id="rId56"/>
    <p:sldId id="334" r:id="rId57"/>
    <p:sldId id="335" r:id="rId58"/>
    <p:sldId id="337" r:id="rId59"/>
    <p:sldId id="336" r:id="rId60"/>
    <p:sldId id="352" r:id="rId61"/>
  </p:sldIdLst>
  <p:sldSz cx="12192000" cy="6858000"/>
  <p:notesSz cx="6805613" cy="9944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e Crips" initials="TC" lastIdx="1" clrIdx="0">
    <p:extLst>
      <p:ext uri="{19B8F6BF-5375-455C-9EA6-DF929625EA0E}">
        <p15:presenceInfo xmlns:p15="http://schemas.microsoft.com/office/powerpoint/2012/main" userId="The Crip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4893"/>
    <a:srgbClr val="FFD033"/>
    <a:srgbClr val="BF65FF"/>
    <a:srgbClr val="FFD131"/>
    <a:srgbClr val="F4981E"/>
    <a:srgbClr val="6A827F"/>
    <a:srgbClr val="F4F2E7"/>
    <a:srgbClr val="F4F1E7"/>
    <a:srgbClr val="F4F0E7"/>
    <a:srgbClr val="F3E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14EE2B-D406-49E3-9B1F-57C54FD5DC59}" v="53" dt="2025-06-08T11:54:53.4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55" autoAdjust="0"/>
    <p:restoredTop sz="83482" autoAdjust="0"/>
  </p:normalViewPr>
  <p:slideViewPr>
    <p:cSldViewPr snapToGrid="0" showGuides="1">
      <p:cViewPr varScale="1">
        <p:scale>
          <a:sx n="89" d="100"/>
          <a:sy n="89" d="100"/>
        </p:scale>
        <p:origin x="1416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3134" y="8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commentAuthors" Target="commentAuthors.xml"/><Relationship Id="rId69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536893E-C1E7-D243-A678-E0704EA9FB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C43D7B-6666-1446-BDB6-FB97DEDFE9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8FAE0-26B3-FC4B-9123-B5B5C7197C30}" type="datetimeFigureOut">
              <a:t>29.07.2025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248876-221A-044D-B0B0-4A999B7979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F14749-9C48-C24B-827E-13EB430DF8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ED6C28-610D-6241-99C4-1589ED491D95}" type="slidenum"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639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E69F32-46D8-45A1-85E5-6B19F76936FE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911350" y="498475"/>
            <a:ext cx="2290763" cy="1289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1949044"/>
            <a:ext cx="5444490" cy="675204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AC05DD-193D-4890-8F15-1D890F0C93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07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911350" y="498475"/>
            <a:ext cx="2290763" cy="12890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C05DD-193D-4890-8F15-1D890F0C93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68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dirty="0"/>
              <a:t>Ja, solange die Personen nicht zu erkennen sind – oder die Personen einverstanden sind (Recht am eigenen Bild)</a:t>
            </a:r>
          </a:p>
          <a:p>
            <a:pPr marL="171450" indent="-171450">
              <a:buFontTx/>
              <a:buChar char="-"/>
            </a:pPr>
            <a:r>
              <a:rPr lang="de-DE" dirty="0"/>
              <a:t>Keine Musik im Video – also auch unproblematisch (Urheberrecht)</a:t>
            </a:r>
          </a:p>
          <a:p>
            <a:pPr marL="171450" indent="-171450">
              <a:buFontTx/>
              <a:buChar char="-"/>
            </a:pPr>
            <a:r>
              <a:rPr lang="de-DE" dirty="0"/>
              <a:t>Wenn der Urheber (der das Video gemacht hat) einverstanden ist (Urheberrecht)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C05DD-193D-4890-8F15-1D890F0C93C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839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dirty="0"/>
              <a:t>Ja, solange die Person einverstanden ist (Recht am eigenen Bild)</a:t>
            </a:r>
          </a:p>
          <a:p>
            <a:pPr marL="171450" indent="-171450">
              <a:buFontTx/>
              <a:buChar char="-"/>
            </a:pPr>
            <a:r>
              <a:rPr lang="de-DE" dirty="0"/>
              <a:t>Wenn der oder die Urheberin (der/die das Video gemacht hat) einverstanden ist (Urheberrecht)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C05DD-193D-4890-8F15-1D890F0C93C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739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- Wenn der oder die Urheberin (der/die das Grafik gemacht hat) einverstanden ist (Urheberrecht)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C05DD-193D-4890-8F15-1D890F0C93C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4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277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67CC69-DAA1-244B-BB7F-E00986D6FCE6}"/>
              </a:ext>
            </a:extLst>
          </p:cNvPr>
          <p:cNvSpPr/>
          <p:nvPr userDrawn="1"/>
        </p:nvSpPr>
        <p:spPr>
          <a:xfrm>
            <a:off x="0" y="0"/>
            <a:ext cx="4498691" cy="3884709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33320431-2BD8-3B43-B957-6326F2525A6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721760" y="0"/>
            <a:ext cx="3534926" cy="6857998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07F8065-DC13-A743-BC2D-709FD41AA4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98702" y="-1"/>
            <a:ext cx="2952121" cy="3884711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C177D67D-6299-7447-B65C-27107C9595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4155638"/>
            <a:ext cx="7450823" cy="2702362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5705C5B-CE45-AAE0-96BA-7EC79AF8B4E5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30B75DC5-565C-4C42-D906-2B64A459DF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B164A592-746E-D17C-85D1-0F17D4AF20FF}"/>
              </a:ext>
            </a:extLst>
          </p:cNvPr>
          <p:cNvSpPr/>
          <p:nvPr userDrawn="1"/>
        </p:nvSpPr>
        <p:spPr>
          <a:xfrm>
            <a:off x="11256697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528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62EEB93C-B9B3-7D4B-9B88-D8505BA3C13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814763"/>
            <a:ext cx="5020875" cy="3043236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344463D3-0213-5F4B-9969-07B174A1B63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20886" y="-1"/>
            <a:ext cx="6235800" cy="6858000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5A39E5-8B13-5343-A75F-77D25A28C6DE}"/>
              </a:ext>
            </a:extLst>
          </p:cNvPr>
          <p:cNvSpPr/>
          <p:nvPr userDrawn="1"/>
        </p:nvSpPr>
        <p:spPr>
          <a:xfrm>
            <a:off x="-1" y="-1"/>
            <a:ext cx="5020887" cy="3814763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6CDDA5A6-11C3-43C9-05E0-3B522686F8AB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C70F9B77-8561-A4DC-0734-046D84E72A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0F9517DA-B2E9-B84A-374F-61A3A1C9FF8F}"/>
              </a:ext>
            </a:extLst>
          </p:cNvPr>
          <p:cNvSpPr/>
          <p:nvPr userDrawn="1"/>
        </p:nvSpPr>
        <p:spPr>
          <a:xfrm>
            <a:off x="11256697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076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BA0798F-0D2D-D64D-9443-CC324E688371}"/>
              </a:ext>
            </a:extLst>
          </p:cNvPr>
          <p:cNvSpPr/>
          <p:nvPr userDrawn="1"/>
        </p:nvSpPr>
        <p:spPr>
          <a:xfrm>
            <a:off x="8124838" y="0"/>
            <a:ext cx="4067161" cy="6857998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ED532749-EA0F-5F42-8D2B-56BC8A78D05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5292" y="3814764"/>
            <a:ext cx="3410907" cy="3043236"/>
          </a:xfrm>
          <a:pattFill prst="pct5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422E7047-3F54-4B42-B7A1-61A2C76C9D5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5292" y="0"/>
            <a:ext cx="3410908" cy="3539624"/>
          </a:xfrm>
          <a:pattFill prst="pct5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F1353D6-32EA-2741-BBE2-9D6BB3E0BEE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25443" y="-1"/>
            <a:ext cx="3499396" cy="6857999"/>
          </a:xfrm>
          <a:pattFill prst="pct5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CA73C665-C3E5-5DEE-6957-13EC298EE4BD}"/>
              </a:ext>
            </a:extLst>
          </p:cNvPr>
          <p:cNvSpPr/>
          <p:nvPr userDrawn="1"/>
        </p:nvSpPr>
        <p:spPr>
          <a:xfrm>
            <a:off x="-1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0374330-352D-AD53-B9B2-865157848575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fik 3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7A0404C0-5480-6E94-8DA1-E312941FE9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4641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BA0798F-0D2D-D64D-9443-CC324E688371}"/>
              </a:ext>
            </a:extLst>
          </p:cNvPr>
          <p:cNvSpPr/>
          <p:nvPr userDrawn="1"/>
        </p:nvSpPr>
        <p:spPr>
          <a:xfrm>
            <a:off x="8124838" y="0"/>
            <a:ext cx="4067161" cy="6857998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CA73C665-C3E5-5DEE-6957-13EC298EE4BD}"/>
              </a:ext>
            </a:extLst>
          </p:cNvPr>
          <p:cNvSpPr/>
          <p:nvPr userDrawn="1"/>
        </p:nvSpPr>
        <p:spPr>
          <a:xfrm>
            <a:off x="-1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0374330-352D-AD53-B9B2-865157848575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fik 3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7A0404C0-5480-6E94-8DA1-E312941FE9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CA73C665-C3E5-5DEE-6957-13EC298EE4BD}"/>
              </a:ext>
            </a:extLst>
          </p:cNvPr>
          <p:cNvSpPr/>
          <p:nvPr userDrawn="1"/>
        </p:nvSpPr>
        <p:spPr>
          <a:xfrm>
            <a:off x="-1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0374330-352D-AD53-B9B2-865157848575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fik 3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7A0404C0-5480-6E94-8DA1-E312941FE9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7772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1C005A-885A-2B4E-B21D-75CCE1B6DFF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599055" cy="6858000"/>
          </a:xfrm>
          <a:pattFill prst="pct5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AC51EADD-A272-758C-6616-12BD37C5D507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fik 5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58F10953-B1E0-065F-58FF-EB4BAA2CA4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CFE1A8AE-B024-6893-CB8F-07DA470547F4}"/>
              </a:ext>
            </a:extLst>
          </p:cNvPr>
          <p:cNvSpPr/>
          <p:nvPr userDrawn="1"/>
        </p:nvSpPr>
        <p:spPr>
          <a:xfrm>
            <a:off x="11256697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4309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0604A77-E493-954E-9F49-DFA7ABA10377}"/>
              </a:ext>
            </a:extLst>
          </p:cNvPr>
          <p:cNvSpPr/>
          <p:nvPr userDrawn="1"/>
        </p:nvSpPr>
        <p:spPr>
          <a:xfrm>
            <a:off x="1" y="3814763"/>
            <a:ext cx="12192000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FBFF3A8F-2FF5-7640-9701-23FF9F5857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090139"/>
            <a:ext cx="8220363" cy="5384552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B7E1CF65-3CAD-1B00-EDBF-75AD32A524AC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fik 5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AD10CC96-99F8-6566-9695-3D96965807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A55FBCE2-7B78-9295-2293-CF45C532A873}"/>
              </a:ext>
            </a:extLst>
          </p:cNvPr>
          <p:cNvSpPr/>
          <p:nvPr userDrawn="1"/>
        </p:nvSpPr>
        <p:spPr>
          <a:xfrm>
            <a:off x="11256697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79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B0830A3-C0F2-E84F-B169-9C2D4273237F}"/>
              </a:ext>
            </a:extLst>
          </p:cNvPr>
          <p:cNvSpPr/>
          <p:nvPr userDrawn="1"/>
        </p:nvSpPr>
        <p:spPr>
          <a:xfrm>
            <a:off x="1" y="3814763"/>
            <a:ext cx="12192000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7D863A-EEC9-F046-B768-7EE3ED9EBD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385889" y="1187648"/>
            <a:ext cx="6265069" cy="392013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F4C003C9-6BAD-421E-9704-2548A8D12EAA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fik 5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54280B8E-A7A8-0CF0-CB8A-3A1981A645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1115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FD56E3B-3974-6B45-A276-90848671A915}"/>
              </a:ext>
            </a:extLst>
          </p:cNvPr>
          <p:cNvSpPr/>
          <p:nvPr userDrawn="1"/>
        </p:nvSpPr>
        <p:spPr>
          <a:xfrm>
            <a:off x="-1" y="3814764"/>
            <a:ext cx="12192001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C80048E-81EE-C04F-9167-DE1669DA8FD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87245" y="946190"/>
            <a:ext cx="3256257" cy="7043924"/>
          </a:xfrm>
          <a:custGeom>
            <a:avLst/>
            <a:gdLst>
              <a:gd name="connsiteX0" fmla="*/ 317746 w 3256257"/>
              <a:gd name="connsiteY0" fmla="*/ 0 h 7043924"/>
              <a:gd name="connsiteX1" fmla="*/ 2938511 w 3256257"/>
              <a:gd name="connsiteY1" fmla="*/ 0 h 7043924"/>
              <a:gd name="connsiteX2" fmla="*/ 3256257 w 3256257"/>
              <a:gd name="connsiteY2" fmla="*/ 317746 h 7043924"/>
              <a:gd name="connsiteX3" fmla="*/ 3256257 w 3256257"/>
              <a:gd name="connsiteY3" fmla="*/ 6726178 h 7043924"/>
              <a:gd name="connsiteX4" fmla="*/ 2938511 w 3256257"/>
              <a:gd name="connsiteY4" fmla="*/ 7043924 h 7043924"/>
              <a:gd name="connsiteX5" fmla="*/ 317746 w 3256257"/>
              <a:gd name="connsiteY5" fmla="*/ 7043924 h 7043924"/>
              <a:gd name="connsiteX6" fmla="*/ 0 w 3256257"/>
              <a:gd name="connsiteY6" fmla="*/ 6726178 h 7043924"/>
              <a:gd name="connsiteX7" fmla="*/ 0 w 3256257"/>
              <a:gd name="connsiteY7" fmla="*/ 317746 h 7043924"/>
              <a:gd name="connsiteX8" fmla="*/ 317746 w 3256257"/>
              <a:gd name="connsiteY8" fmla="*/ 0 h 7043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56257" h="7043924">
                <a:moveTo>
                  <a:pt x="317746" y="0"/>
                </a:moveTo>
                <a:lnTo>
                  <a:pt x="2938511" y="0"/>
                </a:lnTo>
                <a:cubicBezTo>
                  <a:pt x="3113997" y="0"/>
                  <a:pt x="3256257" y="142260"/>
                  <a:pt x="3256257" y="317746"/>
                </a:cubicBezTo>
                <a:lnTo>
                  <a:pt x="3256257" y="6726178"/>
                </a:lnTo>
                <a:cubicBezTo>
                  <a:pt x="3256257" y="6901664"/>
                  <a:pt x="3113997" y="7043924"/>
                  <a:pt x="2938511" y="7043924"/>
                </a:cubicBezTo>
                <a:lnTo>
                  <a:pt x="317746" y="7043924"/>
                </a:lnTo>
                <a:cubicBezTo>
                  <a:pt x="142260" y="7043924"/>
                  <a:pt x="0" y="6901664"/>
                  <a:pt x="0" y="6726178"/>
                </a:cubicBezTo>
                <a:lnTo>
                  <a:pt x="0" y="317746"/>
                </a:lnTo>
                <a:cubicBezTo>
                  <a:pt x="0" y="142260"/>
                  <a:pt x="142260" y="0"/>
                  <a:pt x="317746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3E6ECF4-E091-98A7-4162-EC0127608DF5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9D57C629-2445-F560-555C-EA66050233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902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31671119-6F3A-3E57-54E8-96D67589F105}"/>
              </a:ext>
            </a:extLst>
          </p:cNvPr>
          <p:cNvSpPr/>
          <p:nvPr userDrawn="1"/>
        </p:nvSpPr>
        <p:spPr>
          <a:xfrm>
            <a:off x="-1" y="3814764"/>
            <a:ext cx="12192001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F87C6C-0A48-4B41-A6CB-03A55CBFF4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2483" y="763860"/>
            <a:ext cx="4856356" cy="3517186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1C6D9F9B-9DA8-8304-796D-A2F06906424C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fik 5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57AB443A-2A8D-74FC-B6D7-E465F7E13D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083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F1A7AD5-7EE8-664B-88B5-E3469E416E83}"/>
              </a:ext>
            </a:extLst>
          </p:cNvPr>
          <p:cNvSpPr/>
          <p:nvPr userDrawn="1"/>
        </p:nvSpPr>
        <p:spPr>
          <a:xfrm>
            <a:off x="6838122" y="0"/>
            <a:ext cx="5353878" cy="4857750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3EC0B9CE-7AB5-A544-BABE-DA51CB40B7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35302" y="0"/>
            <a:ext cx="5902821" cy="6858000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67E8624-DAD5-6EA4-6673-01DC0811286C}"/>
              </a:ext>
            </a:extLst>
          </p:cNvPr>
          <p:cNvSpPr/>
          <p:nvPr userDrawn="1"/>
        </p:nvSpPr>
        <p:spPr>
          <a:xfrm>
            <a:off x="-1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8357633-3B1C-CB43-6046-0E4F4526E141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23B3B8EA-3BB8-4747-A3E7-95C86C9A03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92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D57040-E92B-5141-8BCA-2F790F3EA6C7}"/>
              </a:ext>
            </a:extLst>
          </p:cNvPr>
          <p:cNvSpPr/>
          <p:nvPr userDrawn="1"/>
        </p:nvSpPr>
        <p:spPr>
          <a:xfrm>
            <a:off x="-1" y="3814763"/>
            <a:ext cx="12192001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430793-F468-6242-A903-C41C813AFF0D}"/>
              </a:ext>
            </a:extLst>
          </p:cNvPr>
          <p:cNvSpPr/>
          <p:nvPr userDrawn="1"/>
        </p:nvSpPr>
        <p:spPr>
          <a:xfrm>
            <a:off x="-1" y="0"/>
            <a:ext cx="935303" cy="935303"/>
          </a:xfrm>
          <a:prstGeom prst="rect">
            <a:avLst/>
          </a:prstGeom>
          <a:solidFill>
            <a:srgbClr val="6A8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DBE7A58D-2D41-2D41-9291-F057F31E17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63039" y="0"/>
            <a:ext cx="4793658" cy="5375269"/>
          </a:xfrm>
          <a:noFill/>
          <a:ln>
            <a:noFill/>
          </a:ln>
          <a:effectLst>
            <a:outerShdw blurRad="101600" dist="1016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B1B8D5-F36F-8323-4AA7-577DBF69D837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fik 6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C9CD3EFC-1865-D521-0BCF-94DEEBD379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94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D57040-E92B-5141-8BCA-2F790F3EA6C7}"/>
              </a:ext>
            </a:extLst>
          </p:cNvPr>
          <p:cNvSpPr/>
          <p:nvPr userDrawn="1"/>
        </p:nvSpPr>
        <p:spPr>
          <a:xfrm>
            <a:off x="-1" y="4858327"/>
            <a:ext cx="12192001" cy="1999671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430793-F468-6242-A903-C41C813AFF0D}"/>
              </a:ext>
            </a:extLst>
          </p:cNvPr>
          <p:cNvSpPr/>
          <p:nvPr userDrawn="1"/>
        </p:nvSpPr>
        <p:spPr>
          <a:xfrm>
            <a:off x="-1" y="0"/>
            <a:ext cx="935303" cy="935303"/>
          </a:xfrm>
          <a:prstGeom prst="rect">
            <a:avLst/>
          </a:prstGeom>
          <a:solidFill>
            <a:srgbClr val="6A8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DBE7A58D-2D41-2D41-9291-F057F31E17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63039" y="0"/>
            <a:ext cx="4793658" cy="5375269"/>
          </a:xfrm>
          <a:noFill/>
          <a:ln>
            <a:noFill/>
          </a:ln>
          <a:effectLst>
            <a:outerShdw blurRad="101600" dist="1016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B1B8D5-F36F-8323-4AA7-577DBF69D837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fik 6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C9CD3EFC-1865-D521-0BCF-94DEEBD379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74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285FD552-82A1-B542-AC0F-2741084762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28047" y="3804312"/>
            <a:ext cx="5628640" cy="3053688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E46890E-C1A3-DD47-B406-C6B7773592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628640" cy="3804312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28297F0-EDA5-334D-B127-BAE04A4EA0C6}"/>
              </a:ext>
            </a:extLst>
          </p:cNvPr>
          <p:cNvSpPr/>
          <p:nvPr userDrawn="1"/>
        </p:nvSpPr>
        <p:spPr>
          <a:xfrm>
            <a:off x="-301" y="3804311"/>
            <a:ext cx="5628338" cy="3053688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A5249885-BE0A-D23A-5B8E-106116C0171A}"/>
              </a:ext>
            </a:extLst>
          </p:cNvPr>
          <p:cNvSpPr/>
          <p:nvPr userDrawn="1"/>
        </p:nvSpPr>
        <p:spPr>
          <a:xfrm>
            <a:off x="11256697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9EA0C25C-4F96-5345-5BDC-2068D3B25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912A1539-464F-1334-6CCD-8A1FD5B72763}"/>
              </a:ext>
            </a:extLst>
          </p:cNvPr>
          <p:cNvSpPr/>
          <p:nvPr userDrawn="1"/>
        </p:nvSpPr>
        <p:spPr>
          <a:xfrm>
            <a:off x="11256697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579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55CDFFB-F157-C045-88C8-5482005BC6C9}"/>
              </a:ext>
            </a:extLst>
          </p:cNvPr>
          <p:cNvSpPr/>
          <p:nvPr userDrawn="1"/>
        </p:nvSpPr>
        <p:spPr>
          <a:xfrm>
            <a:off x="7388779" y="3814763"/>
            <a:ext cx="4803222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2C5E83B-8D68-D940-9FC8-21FBE7BD6F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61253" y="0"/>
            <a:ext cx="4327525" cy="6858000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347F52-3BF9-AA48-8253-C351509B2D3E}"/>
              </a:ext>
            </a:extLst>
          </p:cNvPr>
          <p:cNvSpPr/>
          <p:nvPr userDrawn="1"/>
        </p:nvSpPr>
        <p:spPr>
          <a:xfrm>
            <a:off x="1" y="0"/>
            <a:ext cx="3061251" cy="6858000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6DF1E21A-F783-5422-17CB-B112FCF84638}"/>
              </a:ext>
            </a:extLst>
          </p:cNvPr>
          <p:cNvSpPr/>
          <p:nvPr userDrawn="1"/>
        </p:nvSpPr>
        <p:spPr>
          <a:xfrm>
            <a:off x="11256696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fik 6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D545959B-2723-487F-2A79-DADC2E4FFA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423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E69A911-FEFC-B840-8CAD-30F5B4F4F8B3}"/>
              </a:ext>
            </a:extLst>
          </p:cNvPr>
          <p:cNvSpPr/>
          <p:nvPr userDrawn="1"/>
        </p:nvSpPr>
        <p:spPr>
          <a:xfrm>
            <a:off x="7184011" y="3814763"/>
            <a:ext cx="5007989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603F08-4F27-4E41-A116-19DB5AF9E207}"/>
              </a:ext>
            </a:extLst>
          </p:cNvPr>
          <p:cNvSpPr/>
          <p:nvPr userDrawn="1"/>
        </p:nvSpPr>
        <p:spPr>
          <a:xfrm>
            <a:off x="935302" y="935303"/>
            <a:ext cx="6248705" cy="5922696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75443029-4AB0-E64E-99FE-37786F3D4F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48703" y="0"/>
            <a:ext cx="5007989" cy="5932281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6F163441-91F5-FB3D-B180-06C2682ECD1E}"/>
              </a:ext>
            </a:extLst>
          </p:cNvPr>
          <p:cNvSpPr/>
          <p:nvPr userDrawn="1"/>
        </p:nvSpPr>
        <p:spPr>
          <a:xfrm>
            <a:off x="-1" y="3814763"/>
            <a:ext cx="935303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991E3FE-3B50-F658-3193-E648E04C59FC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67006708-76F8-19D2-4651-A97354C2F9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08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5A02AC6-0322-B54C-838C-B06B3C4F155A}"/>
              </a:ext>
            </a:extLst>
          </p:cNvPr>
          <p:cNvSpPr/>
          <p:nvPr userDrawn="1"/>
        </p:nvSpPr>
        <p:spPr>
          <a:xfrm>
            <a:off x="-166255" y="3583175"/>
            <a:ext cx="12358255" cy="3274823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0C7273C2-0C2D-D24C-A38F-ED72625A2A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74549" y="0"/>
            <a:ext cx="3577228" cy="6857999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CEC76263-1F06-E34C-98DE-961A7CCFB17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38502" y="0"/>
            <a:ext cx="3577228" cy="6858000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610780BB-801F-E342-9E32-F0FA30CE130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3577229" cy="6858000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FBC4B77E-5ABB-37FA-B15A-955DB0BAC399}"/>
              </a:ext>
            </a:extLst>
          </p:cNvPr>
          <p:cNvSpPr/>
          <p:nvPr userDrawn="1"/>
        </p:nvSpPr>
        <p:spPr>
          <a:xfrm>
            <a:off x="11256696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fik 2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737DDBDE-C024-A5DD-D417-CCFDB211E5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824556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39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13121709-D05F-22DD-D5DB-1B214D2E6DB3}"/>
              </a:ext>
            </a:extLst>
          </p:cNvPr>
          <p:cNvSpPr/>
          <p:nvPr userDrawn="1"/>
        </p:nvSpPr>
        <p:spPr>
          <a:xfrm>
            <a:off x="-1" y="3814763"/>
            <a:ext cx="7077750" cy="3043236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2442E2-3011-2147-A324-261ED42C46EC}"/>
              </a:ext>
            </a:extLst>
          </p:cNvPr>
          <p:cNvSpPr/>
          <p:nvPr userDrawn="1"/>
        </p:nvSpPr>
        <p:spPr>
          <a:xfrm>
            <a:off x="7077750" y="0"/>
            <a:ext cx="5114249" cy="6853788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743BF89-577E-5B49-B968-70D3D03A4B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522108" y="766673"/>
            <a:ext cx="3669891" cy="6087115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8836A627-0B0C-A543-B092-9EB6FCABC8C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5302" y="766674"/>
            <a:ext cx="7330441" cy="4932162"/>
          </a:xfrm>
          <a:noFill/>
          <a:ln>
            <a:noFill/>
          </a:ln>
          <a:effectLst>
            <a:outerShdw blurRad="1016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F874FDF-A4B2-7B85-A09B-86F86A59F3A1}"/>
              </a:ext>
            </a:extLst>
          </p:cNvPr>
          <p:cNvSpPr/>
          <p:nvPr userDrawn="1"/>
        </p:nvSpPr>
        <p:spPr>
          <a:xfrm>
            <a:off x="0" y="0"/>
            <a:ext cx="935303" cy="935303"/>
          </a:xfrm>
          <a:prstGeom prst="rect">
            <a:avLst/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fik 6" descr="Ein Bild, das Grafiken, Schrift, Grafikdesign, Logo enthält.&#10;&#10;Automatisch generierte Beschreibung">
            <a:extLst>
              <a:ext uri="{FF2B5EF4-FFF2-40B4-BE49-F238E27FC236}">
                <a16:creationId xmlns:a16="http://schemas.microsoft.com/office/drawing/2014/main" id="{8DE5C4EF-E61F-AEE5-018F-189EE0D313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432141" y="2136588"/>
            <a:ext cx="1799584" cy="47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066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AF31E52-A8AB-4695-984E-FD43D1029547}" type="datetime1">
              <a:rPr lang="en-US" smtClean="0"/>
              <a:t>7/29/2025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05431A3-935D-4F30-BB06-0AB58FD0191F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472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21" r:id="rId2"/>
    <p:sldLayoutId id="2147483722" r:id="rId3"/>
    <p:sldLayoutId id="2147483745" r:id="rId4"/>
    <p:sldLayoutId id="2147483725" r:id="rId5"/>
    <p:sldLayoutId id="2147483660" r:id="rId6"/>
    <p:sldLayoutId id="2147483661" r:id="rId7"/>
    <p:sldLayoutId id="2147483662" r:id="rId8"/>
    <p:sldLayoutId id="2147483663" r:id="rId9"/>
    <p:sldLayoutId id="2147483733" r:id="rId10"/>
    <p:sldLayoutId id="2147483735" r:id="rId11"/>
    <p:sldLayoutId id="2147483736" r:id="rId12"/>
    <p:sldLayoutId id="2147483743" r:id="rId13"/>
    <p:sldLayoutId id="2147483744" r:id="rId14"/>
    <p:sldLayoutId id="2147483742" r:id="rId15"/>
    <p:sldLayoutId id="2147483737" r:id="rId16"/>
    <p:sldLayoutId id="2147483738" r:id="rId17"/>
    <p:sldLayoutId id="2147483739" r:id="rId18"/>
    <p:sldLayoutId id="2147483740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Cppg403o-wU/?img_index=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Cppg403o-wU/?img_index=3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hyperlink" Target="https://www.instagram.com/p/C0MoO7aodrs/?img_index=1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3.png"/><Relationship Id="rId5" Type="http://schemas.openxmlformats.org/officeDocument/2006/relationships/hyperlink" Target="https://www.instagram.com/p/Cq57zWqsZoV/" TargetMode="External"/><Relationship Id="rId4" Type="http://schemas.openxmlformats.org/officeDocument/2006/relationships/hyperlink" Target="https://www.instagram.com/p/Cppg403o-wU/?img_index=3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4.png"/><Relationship Id="rId5" Type="http://schemas.openxmlformats.org/officeDocument/2006/relationships/hyperlink" Target="https://www.instagram.com/p/Ccn0uvjs5Ie/?img_index=3" TargetMode="External"/><Relationship Id="rId4" Type="http://schemas.openxmlformats.org/officeDocument/2006/relationships/hyperlink" Target="https://www.instagram.com/p/Cppg403o-wU/?img_index=3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https://miro.com/app/board/uXjVKKgCbAU=/?share_link_id=200931913350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sv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907097F2-8E86-A9B7-0097-9C7FF2E94220}"/>
              </a:ext>
            </a:extLst>
          </p:cNvPr>
          <p:cNvSpPr/>
          <p:nvPr/>
        </p:nvSpPr>
        <p:spPr>
          <a:xfrm>
            <a:off x="0" y="0"/>
            <a:ext cx="12192000" cy="5962261"/>
          </a:xfrm>
          <a:prstGeom prst="rect">
            <a:avLst/>
          </a:prstGeom>
          <a:gradFill flip="none" rotWithShape="1">
            <a:gsLst>
              <a:gs pos="0">
                <a:srgbClr val="064893"/>
              </a:gs>
              <a:gs pos="100000">
                <a:srgbClr val="C00000"/>
              </a:gs>
            </a:gsLst>
            <a:lin ang="15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F972AC0D-E5BC-B255-B544-45FFB7EF97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58534">
            <a:off x="628200" y="1690929"/>
            <a:ext cx="10935601" cy="2900811"/>
          </a:xfrm>
          <a:prstGeom prst="rect">
            <a:avLst/>
          </a:prstGeom>
        </p:spPr>
      </p:pic>
      <p:pic>
        <p:nvPicPr>
          <p:cNvPr id="17" name="Grafik 16" descr="Ein Bild, das Schrift, Grafiken, Grafikdesign, Logo enthält.&#10;&#10;Automatisch generierte Beschreibung">
            <a:extLst>
              <a:ext uri="{FF2B5EF4-FFF2-40B4-BE49-F238E27FC236}">
                <a16:creationId xmlns:a16="http://schemas.microsoft.com/office/drawing/2014/main" id="{ADE2098B-33BA-F8D9-7364-0ED61EAE95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2023" y="6333344"/>
            <a:ext cx="1492463" cy="219291"/>
          </a:xfrm>
          <a:prstGeom prst="rect">
            <a:avLst/>
          </a:prstGeom>
        </p:spPr>
      </p:pic>
      <p:pic>
        <p:nvPicPr>
          <p:cNvPr id="19" name="Grafik 18" descr="Ein Bild, das Text, Schrift, Screenshot, Symbol enthält.&#10;&#10;Automatisch generierte Beschreibung">
            <a:extLst>
              <a:ext uri="{FF2B5EF4-FFF2-40B4-BE49-F238E27FC236}">
                <a16:creationId xmlns:a16="http://schemas.microsoft.com/office/drawing/2014/main" id="{C7CE226E-C391-BD43-AE87-E6BBB3D8ED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6966" y="6196259"/>
            <a:ext cx="1335361" cy="469344"/>
          </a:xfrm>
          <a:prstGeom prst="rect">
            <a:avLst/>
          </a:prstGeom>
        </p:spPr>
      </p:pic>
      <p:pic>
        <p:nvPicPr>
          <p:cNvPr id="21" name="Grafik 20" descr="Ein Bild, das Text, Grafiken, Schrift, Grafikdesign enthält.&#10;&#10;Automatisch generierte Beschreibung">
            <a:extLst>
              <a:ext uri="{FF2B5EF4-FFF2-40B4-BE49-F238E27FC236}">
                <a16:creationId xmlns:a16="http://schemas.microsoft.com/office/drawing/2014/main" id="{13AB6525-3D2F-84C0-2865-2B09775F1CB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807" y="6196258"/>
            <a:ext cx="788816" cy="46934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9C1913C-66EF-52E8-F8E8-0036B7DC36A5}"/>
              </a:ext>
            </a:extLst>
          </p:cNvPr>
          <p:cNvSpPr txBox="1"/>
          <p:nvPr/>
        </p:nvSpPr>
        <p:spPr>
          <a:xfrm rot="21080670">
            <a:off x="569165" y="1333545"/>
            <a:ext cx="9806473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800" kern="100" dirty="0">
                <a:solidFill>
                  <a:srgbClr val="FFD13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Herzlich Willkommen </a:t>
            </a:r>
            <a:r>
              <a:rPr lang="de-DE" sz="2800" dirty="0">
                <a:solidFill>
                  <a:srgbClr val="FFD13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zum Projekt </a:t>
            </a:r>
            <a:endParaRPr lang="de-DE" sz="2800" dirty="0">
              <a:solidFill>
                <a:srgbClr val="FFD13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0029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Meinung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4" name="Sprechblase: rechteckig mit abgerundeten Ecken 3">
            <a:extLst>
              <a:ext uri="{FF2B5EF4-FFF2-40B4-BE49-F238E27FC236}">
                <a16:creationId xmlns:a16="http://schemas.microsoft.com/office/drawing/2014/main" id="{8E4FFFC5-799C-6087-8E53-9DB61906632A}"/>
              </a:ext>
            </a:extLst>
          </p:cNvPr>
          <p:cNvSpPr/>
          <p:nvPr/>
        </p:nvSpPr>
        <p:spPr>
          <a:xfrm>
            <a:off x="2894578" y="2263412"/>
            <a:ext cx="5635417" cy="3177267"/>
          </a:xfrm>
          <a:prstGeom prst="wedgeRoundRectCallout">
            <a:avLst>
              <a:gd name="adj1" fmla="val 60136"/>
              <a:gd name="adj2" fmla="val 27024"/>
              <a:gd name="adj3" fmla="val 16667"/>
            </a:avLst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3199939" y="2687416"/>
            <a:ext cx="50246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FFD03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„Mit den richtigen technischen Lösungen lassen sich unsere Klimaprobleme lösen.“ </a:t>
            </a:r>
            <a:endParaRPr lang="en-US" sz="3200" b="1" dirty="0">
              <a:solidFill>
                <a:srgbClr val="FFD03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Grafik 7" descr="Ein Bild, das Zeichnung, Clipart, Kleidung, Cartoon enthält.&#10;&#10;Automatisch generierte Beschreibung">
            <a:extLst>
              <a:ext uri="{FF2B5EF4-FFF2-40B4-BE49-F238E27FC236}">
                <a16:creationId xmlns:a16="http://schemas.microsoft.com/office/drawing/2014/main" id="{251EC3BC-8CDE-32B7-2D20-430F2738815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1725" y="3718468"/>
            <a:ext cx="1417662" cy="276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068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Meinung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4" name="Sprechblase: rechteckig mit abgerundeten Ecken 3">
            <a:extLst>
              <a:ext uri="{FF2B5EF4-FFF2-40B4-BE49-F238E27FC236}">
                <a16:creationId xmlns:a16="http://schemas.microsoft.com/office/drawing/2014/main" id="{8E4FFFC5-799C-6087-8E53-9DB61906632A}"/>
              </a:ext>
            </a:extLst>
          </p:cNvPr>
          <p:cNvSpPr/>
          <p:nvPr/>
        </p:nvSpPr>
        <p:spPr>
          <a:xfrm>
            <a:off x="2894578" y="2263412"/>
            <a:ext cx="5635417" cy="3177267"/>
          </a:xfrm>
          <a:prstGeom prst="wedgeRoundRectCallout">
            <a:avLst>
              <a:gd name="adj1" fmla="val -58151"/>
              <a:gd name="adj2" fmla="val 17239"/>
              <a:gd name="adj3" fmla="val 16667"/>
            </a:avLst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3199940" y="2933638"/>
            <a:ext cx="5024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FFD03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„Ich als einzelne Person kann eh nicht viel machen.“ </a:t>
            </a:r>
            <a:endParaRPr lang="en-US" sz="3200" b="1" dirty="0">
              <a:solidFill>
                <a:srgbClr val="FFD03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fik 5" descr="Ein Bild, das Zeichnung, Clipart, Kleidung, Cartoon enthält.&#10;&#10;Automatisch generierte Beschreibung">
            <a:extLst>
              <a:ext uri="{FF2B5EF4-FFF2-40B4-BE49-F238E27FC236}">
                <a16:creationId xmlns:a16="http://schemas.microsoft.com/office/drawing/2014/main" id="{8C7819EF-69A4-5CBF-2C56-FA325AFC6B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5186" y="3718468"/>
            <a:ext cx="1417662" cy="276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96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Meinung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4" name="Sprechblase: rechteckig mit abgerundeten Ecken 3">
            <a:extLst>
              <a:ext uri="{FF2B5EF4-FFF2-40B4-BE49-F238E27FC236}">
                <a16:creationId xmlns:a16="http://schemas.microsoft.com/office/drawing/2014/main" id="{8E4FFFC5-799C-6087-8E53-9DB61906632A}"/>
              </a:ext>
            </a:extLst>
          </p:cNvPr>
          <p:cNvSpPr/>
          <p:nvPr/>
        </p:nvSpPr>
        <p:spPr>
          <a:xfrm>
            <a:off x="2894578" y="2263412"/>
            <a:ext cx="5635417" cy="3177267"/>
          </a:xfrm>
          <a:prstGeom prst="wedgeRoundRectCallout">
            <a:avLst>
              <a:gd name="adj1" fmla="val 60136"/>
              <a:gd name="adj2" fmla="val 27024"/>
              <a:gd name="adj3" fmla="val 16667"/>
            </a:avLst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3199939" y="2393691"/>
            <a:ext cx="50246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FFD03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„Wenn ich privat die Voraussetzungen hätte, würde ich eine PV-Anlage auf dem Balkon oder auf dem Dach installieren.“ </a:t>
            </a:r>
            <a:endParaRPr lang="en-US" sz="3200" b="1" dirty="0">
              <a:solidFill>
                <a:srgbClr val="FFD03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Grafik 7" descr="Ein Bild, das Zeichnung, Clipart, Kleidung, Cartoon enthält.&#10;&#10;Automatisch generierte Beschreibung">
            <a:extLst>
              <a:ext uri="{FF2B5EF4-FFF2-40B4-BE49-F238E27FC236}">
                <a16:creationId xmlns:a16="http://schemas.microsoft.com/office/drawing/2014/main" id="{251EC3BC-8CDE-32B7-2D20-430F2738815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1725" y="3718468"/>
            <a:ext cx="1417662" cy="276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780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Meinung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4" name="Sprechblase: rechteckig mit abgerundeten Ecken 3">
            <a:extLst>
              <a:ext uri="{FF2B5EF4-FFF2-40B4-BE49-F238E27FC236}">
                <a16:creationId xmlns:a16="http://schemas.microsoft.com/office/drawing/2014/main" id="{8E4FFFC5-799C-6087-8E53-9DB61906632A}"/>
              </a:ext>
            </a:extLst>
          </p:cNvPr>
          <p:cNvSpPr/>
          <p:nvPr/>
        </p:nvSpPr>
        <p:spPr>
          <a:xfrm>
            <a:off x="2894578" y="2263412"/>
            <a:ext cx="5635417" cy="3177267"/>
          </a:xfrm>
          <a:prstGeom prst="wedgeRoundRectCallout">
            <a:avLst>
              <a:gd name="adj1" fmla="val -58151"/>
              <a:gd name="adj2" fmla="val 17239"/>
              <a:gd name="adj3" fmla="val 16667"/>
            </a:avLst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3199940" y="2933638"/>
            <a:ext cx="5024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FFD03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„Ich finde das Thema Energiewende sehr wichtig.“ </a:t>
            </a:r>
            <a:endParaRPr lang="en-US" sz="3200" b="1" dirty="0">
              <a:solidFill>
                <a:srgbClr val="FFD03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fik 5" descr="Ein Bild, das Zeichnung, Clipart, Kleidung, Cartoon enthält.&#10;&#10;Automatisch generierte Beschreibung">
            <a:extLst>
              <a:ext uri="{FF2B5EF4-FFF2-40B4-BE49-F238E27FC236}">
                <a16:creationId xmlns:a16="http://schemas.microsoft.com/office/drawing/2014/main" id="{8C7819EF-69A4-5CBF-2C56-FA325AFC6B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5186" y="3718468"/>
            <a:ext cx="1417662" cy="276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29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Praxis-Check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1998237"/>
            <a:ext cx="6713534" cy="22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Praxisaufgaben zu berufsbezogenen Energiethemen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Gruppen (max. 3 Personen)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60 Minuten Bearbeitungszeit (Bearbeitung + Präsentation erstellen)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Danach Präsentation im </a:t>
            </a:r>
            <a:b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„Kundengespräch“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BDD4114-E40E-AC70-35AB-E7494BE6B6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77700" y="2946093"/>
            <a:ext cx="4365288" cy="4365288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31504693-9DF4-7CD8-A696-A34A8BCB55B9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PRAXIS-CHECK</a:t>
            </a:r>
          </a:p>
        </p:txBody>
      </p:sp>
    </p:spTree>
    <p:extLst>
      <p:ext uri="{BB962C8B-B14F-4D97-AF65-F5344CB8AC3E}">
        <p14:creationId xmlns:p14="http://schemas.microsoft.com/office/powerpoint/2010/main" val="3923951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Praxis-Check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2594720"/>
            <a:ext cx="6713534" cy="152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Dämmstoffe im Bereich Steildach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Dämmstoffe im Bereich Flachdach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Gründach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Blower Door Test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PRAXIS-CHECK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329454" y="1998237"/>
            <a:ext cx="590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Dachdeckerinnen</a:t>
            </a:r>
            <a:r>
              <a:rPr lang="en-US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/</a:t>
            </a:r>
            <a:r>
              <a:rPr lang="en-US" b="1" dirty="0" err="1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Dachdecker</a:t>
            </a:r>
            <a:r>
              <a:rPr lang="en-US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CB4DD96-E35A-9265-2BC4-5FC705977E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17298" y="3977774"/>
            <a:ext cx="2286875" cy="2880226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F2024FC3-4FD0-1251-739C-D6BD061FA4AD}"/>
              </a:ext>
            </a:extLst>
          </p:cNvPr>
          <p:cNvSpPr/>
          <p:nvPr/>
        </p:nvSpPr>
        <p:spPr>
          <a:xfrm>
            <a:off x="8136294" y="0"/>
            <a:ext cx="1147665" cy="6858000"/>
          </a:xfrm>
          <a:prstGeom prst="rect">
            <a:avLst/>
          </a:prstGeom>
          <a:solidFill>
            <a:srgbClr val="FFD1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D55AA50-2E67-1B61-64CE-20F0469CC31A}"/>
              </a:ext>
            </a:extLst>
          </p:cNvPr>
          <p:cNvSpPr txBox="1"/>
          <p:nvPr/>
        </p:nvSpPr>
        <p:spPr>
          <a:xfrm>
            <a:off x="8751981" y="5820412"/>
            <a:ext cx="2286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k</a:t>
            </a:r>
            <a:r>
              <a:rPr lang="de-DE" b="1" i="0" u="none" strike="noStrike" dirty="0">
                <a:solidFill>
                  <a:srgbClr val="165364"/>
                </a:solidFill>
                <a:effectLst/>
                <a:latin typeface="helvetica" panose="020B0604020202020204" pitchFamily="34" charset="0"/>
              </a:rPr>
              <a:t>urzelinks.de/…</a:t>
            </a:r>
            <a:endParaRPr lang="de-DE" dirty="0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5328172E-0503-20E1-2D16-E8DE43898FA9}"/>
              </a:ext>
            </a:extLst>
          </p:cNvPr>
          <p:cNvSpPr txBox="1"/>
          <p:nvPr/>
        </p:nvSpPr>
        <p:spPr>
          <a:xfrm>
            <a:off x="8495523" y="1405866"/>
            <a:ext cx="3338586" cy="418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Aufgaben: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77301F1-3550-33C0-2A74-56E875CE54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7479" y="1998237"/>
            <a:ext cx="3325597" cy="328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121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CA3CE12-23CE-7E45-8E8A-5B0181D78E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3704" y="-216694"/>
            <a:ext cx="12503153" cy="9377363"/>
          </a:xfrm>
          <a:prstGeom prst="rect">
            <a:avLst/>
          </a:prstGeom>
          <a:effectLst/>
        </p:spPr>
      </p:pic>
      <p:pic>
        <p:nvPicPr>
          <p:cNvPr id="14" name="Bildplatzhalter 13" descr="Ein Bild, das Text, Elektronik, Screenshot, Software enthält.&#10;&#10;Automatisch generierte Beschreibung">
            <a:extLst>
              <a:ext uri="{FF2B5EF4-FFF2-40B4-BE49-F238E27FC236}">
                <a16:creationId xmlns:a16="http://schemas.microsoft.com/office/drawing/2014/main" id="{6DB6BA80-69E3-CF8E-1F5D-C6F228F79A8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Box 12">
            <a:extLst>
              <a:ext uri="{FF2B5EF4-FFF2-40B4-BE49-F238E27FC236}">
                <a16:creationId xmlns:a16="http://schemas.microsoft.com/office/drawing/2014/main" id="{368F69E1-8DF2-E6C5-AE24-F6346789EAAC}"/>
              </a:ext>
            </a:extLst>
          </p:cNvPr>
          <p:cNvSpPr txBox="1"/>
          <p:nvPr/>
        </p:nvSpPr>
        <p:spPr>
          <a:xfrm>
            <a:off x="1329454" y="2700181"/>
            <a:ext cx="9176815" cy="11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Ziel: Der Kunde + Die Klasse sollen </a:t>
            </a:r>
            <a:b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eure Bearbeitung gut verstehen können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Präsentation erstellen bei </a:t>
            </a:r>
            <a:r>
              <a:rPr lang="de-DE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Canva</a:t>
            </a:r>
            <a:endParaRPr lang="de-DE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EF07653-3F89-3653-E26F-345D7CF37CC5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PRAXIS-CHECK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98769A-7974-6195-A836-EF3FB6F1D6F2}"/>
              </a:ext>
            </a:extLst>
          </p:cNvPr>
          <p:cNvSpPr txBox="1"/>
          <p:nvPr/>
        </p:nvSpPr>
        <p:spPr>
          <a:xfrm>
            <a:off x="1329453" y="1351906"/>
            <a:ext cx="8402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Präsentation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der </a:t>
            </a:r>
          </a:p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Praxisaufgaben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01263EC-4571-897A-925D-A370AA2EF924}"/>
              </a:ext>
            </a:extLst>
          </p:cNvPr>
          <p:cNvSpPr txBox="1"/>
          <p:nvPr/>
        </p:nvSpPr>
        <p:spPr>
          <a:xfrm>
            <a:off x="1450164" y="5866132"/>
            <a:ext cx="2286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k</a:t>
            </a:r>
            <a:r>
              <a:rPr lang="de-DE" b="1" i="0" u="none" strike="noStrike" dirty="0">
                <a:solidFill>
                  <a:srgbClr val="165364"/>
                </a:solidFill>
                <a:effectLst/>
                <a:latin typeface="helvetica" panose="020B0604020202020204" pitchFamily="34" charset="0"/>
              </a:rPr>
              <a:t>urzelinks.de/…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3734B44-78AB-90DC-504A-D09BF698C4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891" y="4120835"/>
            <a:ext cx="2228159" cy="219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3644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feld 10">
            <a:extLst>
              <a:ext uri="{FF2B5EF4-FFF2-40B4-BE49-F238E27FC236}">
                <a16:creationId xmlns:a16="http://schemas.microsoft.com/office/drawing/2014/main" id="{FEF07653-3F89-3653-E26F-345D7CF37CC5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PRAXIS-CHECK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98769A-7974-6195-A836-EF3FB6F1D6F2}"/>
              </a:ext>
            </a:extLst>
          </p:cNvPr>
          <p:cNvSpPr txBox="1"/>
          <p:nvPr/>
        </p:nvSpPr>
        <p:spPr>
          <a:xfrm>
            <a:off x="1329453" y="1351906"/>
            <a:ext cx="8402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Präsentation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90223E0-0EB1-34A3-F8A8-23074653A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66675" y="805155"/>
            <a:ext cx="7220728" cy="722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221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63164" y="2933638"/>
            <a:ext cx="5024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„In 5 Jahren gehe ich in Rente, Energiewende ist mir egal.“ </a:t>
            </a:r>
            <a:endParaRPr lang="en-US" sz="32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714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63164" y="2933638"/>
            <a:ext cx="5024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„Klimaschutz gern  - wenn es jemand bezahlt.“ </a:t>
            </a:r>
            <a:endParaRPr lang="en-US" sz="32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360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>
            <a:extLst>
              <a:ext uri="{FF2B5EF4-FFF2-40B4-BE49-F238E27FC236}">
                <a16:creationId xmlns:a16="http://schemas.microsoft.com/office/drawing/2014/main" id="{BF26F6B7-7CA1-7161-F979-76BD56249117}"/>
              </a:ext>
            </a:extLst>
          </p:cNvPr>
          <p:cNvSpPr txBox="1"/>
          <p:nvPr/>
        </p:nvSpPr>
        <p:spPr>
          <a:xfrm>
            <a:off x="1329454" y="1998237"/>
            <a:ext cx="6956707" cy="11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Dachdeckerinnen/Dachdecker und die Energiewende  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Social</a:t>
            </a: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Media und Dachdeckerinnen/Dachdecker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Praxisaufgaben: Energiewende + Klimaschutz an Dach und Wand</a:t>
            </a:r>
          </a:p>
        </p:txBody>
      </p:sp>
      <p:sp>
        <p:nvSpPr>
          <p:cNvPr id="3" name="TextBox 38">
            <a:extLst>
              <a:ext uri="{FF2B5EF4-FFF2-40B4-BE49-F238E27FC236}">
                <a16:creationId xmlns:a16="http://schemas.microsoft.com/office/drawing/2014/main" id="{A65A26C4-89AC-92A3-C985-D15BC02C40EC}"/>
              </a:ext>
            </a:extLst>
          </p:cNvPr>
          <p:cNvSpPr txBox="1"/>
          <p:nvPr/>
        </p:nvSpPr>
        <p:spPr>
          <a:xfrm>
            <a:off x="1329454" y="1013352"/>
            <a:ext cx="315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PROJEKTTAGE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15C88F8B-8793-2759-4078-104E445F561B}"/>
              </a:ext>
            </a:extLst>
          </p:cNvPr>
          <p:cNvSpPr txBox="1"/>
          <p:nvPr/>
        </p:nvSpPr>
        <p:spPr>
          <a:xfrm>
            <a:off x="1329454" y="1351906"/>
            <a:ext cx="3827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Tag 1</a:t>
            </a: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ED3EDA47-A5E6-C89F-AEC1-55DF34859B6B}"/>
              </a:ext>
            </a:extLst>
          </p:cNvPr>
          <p:cNvSpPr txBox="1"/>
          <p:nvPr/>
        </p:nvSpPr>
        <p:spPr>
          <a:xfrm>
            <a:off x="1329454" y="5005804"/>
            <a:ext cx="7309812" cy="1053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1600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Social</a:t>
            </a:r>
            <a:r>
              <a:rPr lang="de-DE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Media Produktion (Konzept, Umsetzung, </a:t>
            </a:r>
            <a:r>
              <a:rPr lang="de-DE" sz="1600" kern="1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Pretesting</a:t>
            </a:r>
            <a:r>
              <a:rPr lang="de-DE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Präsentation)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 err="1">
                <a:cs typeface="Times New Roman" panose="02020603050405020304" pitchFamily="18" charset="0"/>
              </a:rPr>
              <a:t>Handlungsoptionen</a:t>
            </a:r>
            <a:r>
              <a:rPr lang="en-US" sz="1600" kern="100" dirty="0">
                <a:cs typeface="Times New Roman" panose="02020603050405020304" pitchFamily="18" charset="0"/>
              </a:rPr>
              <a:t> für </a:t>
            </a:r>
            <a:r>
              <a:rPr lang="en-US" sz="1600" kern="100" dirty="0" err="1">
                <a:cs typeface="Times New Roman" panose="02020603050405020304" pitchFamily="18" charset="0"/>
              </a:rPr>
              <a:t>Energiewende</a:t>
            </a:r>
            <a:r>
              <a:rPr lang="en-US" sz="1600" kern="100" dirty="0">
                <a:cs typeface="Times New Roman" panose="02020603050405020304" pitchFamily="18" charset="0"/>
              </a:rPr>
              <a:t> </a:t>
            </a:r>
            <a:r>
              <a:rPr lang="en-US" sz="1600" kern="100" dirty="0" err="1">
                <a:cs typeface="Times New Roman" panose="02020603050405020304" pitchFamily="18" charset="0"/>
              </a:rPr>
              <a:t>im</a:t>
            </a:r>
            <a:r>
              <a:rPr lang="en-US" sz="1600" kern="100" dirty="0">
                <a:cs typeface="Times New Roman" panose="02020603050405020304" pitchFamily="18" charset="0"/>
              </a:rPr>
              <a:t> </a:t>
            </a:r>
            <a:r>
              <a:rPr lang="en-US" sz="1600" kern="100" dirty="0" err="1">
                <a:cs typeface="Times New Roman" panose="02020603050405020304" pitchFamily="18" charset="0"/>
              </a:rPr>
              <a:t>Berufsfeld</a:t>
            </a:r>
            <a:r>
              <a:rPr lang="en-US" sz="1600" kern="100" dirty="0"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1600" kern="100" dirty="0">
                <a:cs typeface="Times New Roman" panose="02020603050405020304" pitchFamily="18" charset="0"/>
              </a:rPr>
              <a:t>Ausblick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BAEAD4D2-77EE-2382-F05A-33C25A2AB6E0}"/>
              </a:ext>
            </a:extLst>
          </p:cNvPr>
          <p:cNvSpPr txBox="1"/>
          <p:nvPr/>
        </p:nvSpPr>
        <p:spPr>
          <a:xfrm>
            <a:off x="1329454" y="4359473"/>
            <a:ext cx="3827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Tag 2</a:t>
            </a:r>
          </a:p>
        </p:txBody>
      </p:sp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7B353E40-1C72-F580-8C46-A21198F3AADA}"/>
              </a:ext>
            </a:extLst>
          </p:cNvPr>
          <p:cNvPicPr preferRelativeResize="0">
            <a:picLocks noGrp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3119" y="1198018"/>
            <a:ext cx="1549763" cy="3604505"/>
          </a:xfrm>
        </p:spPr>
      </p:pic>
    </p:spTree>
    <p:extLst>
      <p:ext uri="{BB962C8B-B14F-4D97-AF65-F5344CB8AC3E}">
        <p14:creationId xmlns:p14="http://schemas.microsoft.com/office/powerpoint/2010/main" val="13456101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63164" y="2933638"/>
            <a:ext cx="5024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„Wir machen das so, wie wir das immer gemacht haben.“ </a:t>
            </a:r>
            <a:endParaRPr lang="en-US" sz="32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991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91444" y="2558268"/>
            <a:ext cx="50246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„Die Energiewende kriegen wir nur gemeinsam hin. Da müssen auch andere mitmachen.“ </a:t>
            </a:r>
            <a:endParaRPr lang="en-US" sz="32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3783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91444" y="2543947"/>
            <a:ext cx="50246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„Der Azubi will </a:t>
            </a:r>
            <a:r>
              <a:rPr lang="de-DE" sz="3200" b="1" i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was</a:t>
            </a:r>
            <a:r>
              <a:rPr lang="de-DE" sz="32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?! Umweltfreundlicher bauen?! Der soll erst mal umweltfreundlich Kaffee holen!“ </a:t>
            </a:r>
            <a:endParaRPr lang="en-US" sz="32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6392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63164" y="2591080"/>
            <a:ext cx="50246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„Wir müssen den Kunden klar machen, dass sie etwas davon haben, wenn sie in umweltfreundliche Technik investieren!“ </a:t>
            </a:r>
            <a:endParaRPr lang="en-US" sz="30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0520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3C8BB917-2007-27D4-E0D7-5D3740034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594" y="1561198"/>
            <a:ext cx="8476381" cy="6119719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Betriebs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-Check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1526588" y="2938552"/>
            <a:ext cx="50246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„Wir als Handwerker sind ein wichtiger Teil der Energiewende.“</a:t>
            </a:r>
            <a:endParaRPr lang="en-US" sz="3000" b="1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2784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feld 10">
            <a:extLst>
              <a:ext uri="{FF2B5EF4-FFF2-40B4-BE49-F238E27FC236}">
                <a16:creationId xmlns:a16="http://schemas.microsoft.com/office/drawing/2014/main" id="{FEF07653-3F89-3653-E26F-345D7CF37CC5}"/>
              </a:ext>
            </a:extLst>
          </p:cNvPr>
          <p:cNvSpPr txBox="1"/>
          <p:nvPr/>
        </p:nvSpPr>
        <p:spPr>
          <a:xfrm>
            <a:off x="-47135" y="242597"/>
            <a:ext cx="1055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98769A-7974-6195-A836-EF3FB6F1D6F2}"/>
              </a:ext>
            </a:extLst>
          </p:cNvPr>
          <p:cNvSpPr txBox="1"/>
          <p:nvPr/>
        </p:nvSpPr>
        <p:spPr>
          <a:xfrm>
            <a:off x="1329453" y="1351906"/>
            <a:ext cx="8402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Diskussion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1D015431-46F9-8202-CFFB-BFB7CB7D5E91}"/>
              </a:ext>
            </a:extLst>
          </p:cNvPr>
          <p:cNvSpPr txBox="1"/>
          <p:nvPr/>
        </p:nvSpPr>
        <p:spPr>
          <a:xfrm>
            <a:off x="1329454" y="1998237"/>
            <a:ext cx="9176815" cy="96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000" b="1" dirty="0">
                <a:solidFill>
                  <a:srgbClr val="064893"/>
                </a:solidFill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wichtig ist in </a:t>
            </a:r>
          </a:p>
          <a:p>
            <a:pPr>
              <a:lnSpc>
                <a:spcPct val="150000"/>
              </a:lnSpc>
            </a:pPr>
            <a:r>
              <a:rPr lang="de-DE" sz="2000" b="1" dirty="0">
                <a:solidFill>
                  <a:srgbClr val="064893"/>
                </a:solidFill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eurem Betrieb die Energiewende?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74B1FF8-03D5-8B29-0C7B-EFFE1E655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7861" y="628847"/>
            <a:ext cx="5908517" cy="590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8966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C137F985-B6CF-D616-CFDF-0A313156CA27}"/>
              </a:ext>
            </a:extLst>
          </p:cNvPr>
          <p:cNvSpPr txBox="1"/>
          <p:nvPr/>
        </p:nvSpPr>
        <p:spPr>
          <a:xfrm>
            <a:off x="0" y="157755"/>
            <a:ext cx="935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SOCIAL-MEDIA-CHECK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4C41EDD9-37DC-31E2-DE14-7125CFBB3C31}"/>
              </a:ext>
            </a:extLst>
          </p:cNvPr>
          <p:cNvSpPr txBox="1"/>
          <p:nvPr/>
        </p:nvSpPr>
        <p:spPr>
          <a:xfrm>
            <a:off x="1329454" y="1351906"/>
            <a:ext cx="5574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Umfrage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Social Media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07D109A-2A13-3FC8-56AC-6500AAA39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92849" y="15009"/>
            <a:ext cx="6842991" cy="6842991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6BE5D6B0-DD82-4738-3B3B-D5A1100A4767}"/>
              </a:ext>
            </a:extLst>
          </p:cNvPr>
          <p:cNvSpPr txBox="1"/>
          <p:nvPr/>
        </p:nvSpPr>
        <p:spPr>
          <a:xfrm>
            <a:off x="1442299" y="5957572"/>
            <a:ext cx="2286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k</a:t>
            </a:r>
            <a:r>
              <a:rPr lang="de-DE" b="1" i="0" u="none" strike="noStrike" dirty="0">
                <a:solidFill>
                  <a:srgbClr val="165364"/>
                </a:solidFill>
                <a:effectLst/>
                <a:latin typeface="helvetica" panose="020B0604020202020204" pitchFamily="34" charset="0"/>
              </a:rPr>
              <a:t>urzelinks.de/…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1650018-8E03-25BE-0873-6DAD79762D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2299" y="2225439"/>
            <a:ext cx="3325597" cy="328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1082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87006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Diskussion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:</a:t>
            </a:r>
          </a:p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Erfolgsfaktoren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von Social Media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2552235"/>
            <a:ext cx="6196058" cy="3367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800" spc="0" dirty="0">
                <a:effectLst/>
                <a:latin typeface="Mulish" pitchFamily="2" charset="0"/>
                <a:ea typeface="Tahoma" panose="020B0604030504040204" pitchFamily="34" charset="0"/>
              </a:rPr>
              <a:t>Was funktioniert gut auf Social Media: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de-DE" spc="0" dirty="0">
                <a:effectLst/>
                <a:latin typeface="Mulish" pitchFamily="2" charset="0"/>
                <a:ea typeface="Tahoma" panose="020B0604030504040204" pitchFamily="34" charset="0"/>
              </a:rPr>
              <a:t>Was wird ignoriert?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de-DE" dirty="0">
                <a:latin typeface="Mulish" pitchFamily="2" charset="0"/>
                <a:ea typeface="Tahoma" panose="020B0604030504040204" pitchFamily="34" charset="0"/>
              </a:rPr>
              <a:t>W</a:t>
            </a:r>
            <a:r>
              <a:rPr lang="de-DE" spc="0" dirty="0">
                <a:effectLst/>
                <a:latin typeface="Mulish" pitchFamily="2" charset="0"/>
                <a:ea typeface="Tahoma" panose="020B0604030504040204" pitchFamily="34" charset="0"/>
              </a:rPr>
              <a:t>as wird angeschaut? (Bis zum Ende)?</a:t>
            </a: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800" spc="0" dirty="0">
                <a:effectLst/>
                <a:latin typeface="Mulish" pitchFamily="2" charset="0"/>
                <a:ea typeface="Tahoma" panose="020B0604030504040204" pitchFamily="34" charset="0"/>
              </a:rPr>
              <a:t>Zu welchen Handlungen bringt dich welcher Post?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de-DE" spc="0" dirty="0">
                <a:effectLst/>
                <a:latin typeface="Mulish" pitchFamily="2" charset="0"/>
                <a:ea typeface="Tahoma" panose="020B0604030504040204" pitchFamily="34" charset="0"/>
              </a:rPr>
              <a:t>etwas kaufen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de-DE" spc="0" dirty="0">
                <a:effectLst/>
                <a:latin typeface="Mulish" pitchFamily="2" charset="0"/>
                <a:ea typeface="Tahoma" panose="020B0604030504040204" pitchFamily="34" charset="0"/>
              </a:rPr>
              <a:t>Kommentieren, Teilen, Liken, Folgen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de-DE" spc="0" dirty="0">
                <a:effectLst/>
                <a:latin typeface="Mulish" pitchFamily="2" charset="0"/>
                <a:ea typeface="Tahoma" panose="020B0604030504040204" pitchFamily="34" charset="0"/>
              </a:rPr>
              <a:t>eine Website aufru</a:t>
            </a:r>
            <a:r>
              <a:rPr lang="de-DE" spc="-30" dirty="0">
                <a:effectLst/>
                <a:latin typeface="Mulish" pitchFamily="2" charset="0"/>
                <a:ea typeface="Tahoma" panose="020B0604030504040204" pitchFamily="34" charset="0"/>
              </a:rPr>
              <a:t>fen</a:t>
            </a: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800" spc="0" dirty="0">
                <a:effectLst/>
                <a:latin typeface="Mulish" pitchFamily="2" charset="0"/>
                <a:ea typeface="Tahoma" panose="020B0604030504040204" pitchFamily="34" charset="0"/>
              </a:rPr>
              <a:t>Welche</a:t>
            </a:r>
            <a:r>
              <a:rPr lang="de-DE" sz="1800" spc="65" dirty="0">
                <a:effectLst/>
                <a:latin typeface="Mulish" pitchFamily="2" charset="0"/>
                <a:ea typeface="Tahoma" panose="020B0604030504040204" pitchFamily="34" charset="0"/>
              </a:rPr>
              <a:t> </a:t>
            </a:r>
            <a:r>
              <a:rPr lang="de-DE" sz="1800" spc="0" dirty="0">
                <a:effectLst/>
                <a:latin typeface="Mulish" pitchFamily="2" charset="0"/>
                <a:ea typeface="Tahoma" panose="020B0604030504040204" pitchFamily="34" charset="0"/>
              </a:rPr>
              <a:t>Messages</a:t>
            </a:r>
            <a:r>
              <a:rPr lang="de-DE" sz="1800" spc="65" dirty="0">
                <a:effectLst/>
                <a:latin typeface="Mulish" pitchFamily="2" charset="0"/>
                <a:ea typeface="Tahoma" panose="020B0604030504040204" pitchFamily="34" charset="0"/>
              </a:rPr>
              <a:t> </a:t>
            </a:r>
            <a:r>
              <a:rPr lang="de-DE" sz="1800" spc="0" dirty="0">
                <a:effectLst/>
                <a:latin typeface="Mulish" pitchFamily="2" charset="0"/>
                <a:ea typeface="Tahoma" panose="020B0604030504040204" pitchFamily="34" charset="0"/>
              </a:rPr>
              <a:t>von</a:t>
            </a:r>
            <a:r>
              <a:rPr lang="de-DE" sz="1800" spc="65" dirty="0">
                <a:effectLst/>
                <a:latin typeface="Mulish" pitchFamily="2" charset="0"/>
                <a:ea typeface="Tahoma" panose="020B0604030504040204" pitchFamily="34" charset="0"/>
              </a:rPr>
              <a:t> </a:t>
            </a:r>
            <a:r>
              <a:rPr lang="de-DE" sz="1800" spc="-10" dirty="0">
                <a:effectLst/>
                <a:latin typeface="Mulish" pitchFamily="2" charset="0"/>
                <a:ea typeface="Tahoma" panose="020B0604030504040204" pitchFamily="34" charset="0"/>
              </a:rPr>
              <a:t>Posts </a:t>
            </a:r>
            <a:r>
              <a:rPr lang="de-DE" sz="1800" dirty="0">
                <a:effectLst/>
                <a:latin typeface="Mulish" pitchFamily="2" charset="0"/>
                <a:ea typeface="Tahoma" panose="020B0604030504040204" pitchFamily="34" charset="0"/>
                <a:cs typeface="Tahoma" panose="020B0604030504040204" pitchFamily="34" charset="0"/>
              </a:rPr>
              <a:t>fallen euch oft auf</a:t>
            </a:r>
            <a:r>
              <a:rPr lang="de-DE" sz="1800" spc="-10" dirty="0">
                <a:effectLst/>
                <a:latin typeface="Mulish" pitchFamily="2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de-DE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</p:spTree>
    <p:extLst>
      <p:ext uri="{BB962C8B-B14F-4D97-AF65-F5344CB8AC3E}">
        <p14:creationId xmlns:p14="http://schemas.microsoft.com/office/powerpoint/2010/main" val="42082083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C137F985-B6CF-D616-CFDF-0A313156CA27}"/>
              </a:ext>
            </a:extLst>
          </p:cNvPr>
          <p:cNvSpPr txBox="1"/>
          <p:nvPr/>
        </p:nvSpPr>
        <p:spPr>
          <a:xfrm>
            <a:off x="0" y="157755"/>
            <a:ext cx="935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SOCIAL-MEDIA-CHECK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4C41EDD9-37DC-31E2-DE14-7125CFBB3C31}"/>
              </a:ext>
            </a:extLst>
          </p:cNvPr>
          <p:cNvSpPr txBox="1"/>
          <p:nvPr/>
        </p:nvSpPr>
        <p:spPr>
          <a:xfrm>
            <a:off x="1329453" y="1351906"/>
            <a:ext cx="8182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Rechtliches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07CDC9C-84F8-94C1-8018-8A02A071E0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7755">
            <a:off x="7396332" y="751428"/>
            <a:ext cx="3831695" cy="573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8551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AB143-C2F8-702D-8D15-7C3F45AD9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C57172BD-E8E3-72B7-1ACB-3BEDAA666A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079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Tagesplanung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Tag 1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1998237"/>
            <a:ext cx="6657550" cy="22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Quiz + Input „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Energiewende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“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Praxisaufgaben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Energiewende+Klimaschutz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an Dach und Wand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Betriebs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-Check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Social-Media-Check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Medienproduktion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: Start</a:t>
            </a:r>
          </a:p>
          <a:p>
            <a:pPr>
              <a:lnSpc>
                <a:spcPct val="150000"/>
              </a:lnSpc>
            </a:pPr>
            <a:endParaRPr lang="en-ID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0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3D63381-A2BA-706F-5F10-FB6FD8F6E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236245">
            <a:off x="7504196" y="3549729"/>
            <a:ext cx="2180036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6118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0F63D576-80B4-41B2-6367-4B687FCA3725}"/>
              </a:ext>
            </a:extLst>
          </p:cNvPr>
          <p:cNvSpPr txBox="1"/>
          <p:nvPr/>
        </p:nvSpPr>
        <p:spPr>
          <a:xfrm>
            <a:off x="3048953" y="3227189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074995"/>
                </a:solidFill>
                <a:effectLst/>
              </a:rPr>
              <a:t>Darf man das benutzen?</a:t>
            </a:r>
            <a:endParaRPr lang="de-DE" dirty="0"/>
          </a:p>
        </p:txBody>
      </p:sp>
      <p:pic>
        <p:nvPicPr>
          <p:cNvPr id="8" name="Grafik 7">
            <a:hlinkClick r:id="rId3"/>
            <a:extLst>
              <a:ext uri="{FF2B5EF4-FFF2-40B4-BE49-F238E27FC236}">
                <a16:creationId xmlns:a16="http://schemas.microsoft.com/office/drawing/2014/main" id="{7983AC10-3F87-6B97-44C1-CE1D66B662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63715"/>
          </a:xfrm>
          <a:prstGeom prst="rect">
            <a:avLst/>
          </a:prstGeom>
        </p:spPr>
      </p:pic>
      <p:sp>
        <p:nvSpPr>
          <p:cNvPr id="11" name="Textfeld 10">
            <a:hlinkClick r:id="rId3"/>
            <a:extLst>
              <a:ext uri="{FF2B5EF4-FFF2-40B4-BE49-F238E27FC236}">
                <a16:creationId xmlns:a16="http://schemas.microsoft.com/office/drawing/2014/main" id="{955A05DF-5A5C-1F16-C998-213E230EB5FC}"/>
              </a:ext>
            </a:extLst>
          </p:cNvPr>
          <p:cNvSpPr txBox="1"/>
          <p:nvPr/>
        </p:nvSpPr>
        <p:spPr>
          <a:xfrm>
            <a:off x="10511847" y="5388821"/>
            <a:ext cx="2286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Zum Video / Instagram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773519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AB44802F-6244-CDF3-E908-26DD02394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9923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28BE0-FEF7-A75D-88CC-B4837F0E6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51E079B-AB5D-1C00-E775-CB335983F5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904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1FE50-B260-F1E3-FD23-A52FB9D3E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C8CB118-C235-FD57-E5BA-0F411488E7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6636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Kick-off Social Media Produktion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1998237"/>
            <a:ext cx="10397490" cy="152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Ziel:</a:t>
            </a: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Erstellung eines Social Media Posts (das Posten ist nicht Teil des Projektes)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Bis zu 5 Bilder + Texte, Sound, Hashtags, </a:t>
            </a:r>
            <a:r>
              <a:rPr lang="de-DE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Captions</a:t>
            </a:r>
            <a:endParaRPr lang="de-DE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Rechte beachten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 Teams zu zweit oder zu dritt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0520173-6C5E-B886-2131-7854BB526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22766">
            <a:off x="5550426" y="2809186"/>
            <a:ext cx="3829639" cy="382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8320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BFD1C-FDCC-4E44-8DE7-0B7B05064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B6C0D4B3-D52E-975C-0401-396D2DE171A2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3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Typen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eines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Postings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672F85FC-D0CF-78AC-AEC7-B1A07B6A5CDC}"/>
              </a:ext>
            </a:extLst>
          </p:cNvPr>
          <p:cNvSpPr txBox="1"/>
          <p:nvPr/>
        </p:nvSpPr>
        <p:spPr>
          <a:xfrm>
            <a:off x="1329454" y="1998237"/>
            <a:ext cx="10397490" cy="11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Info-Posting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Etwas verändern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Aha-Moment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668252B-7D61-2608-E290-A263E3CD1DAF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A55B6FB-9916-A930-A16F-4BB33E809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22766">
            <a:off x="4363052" y="-68786"/>
            <a:ext cx="11149757" cy="1114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7569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B3C6EC-5B8D-604C-690C-64D7CF844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61663584-91B4-8CDB-5B16-062570D12530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Info-Posting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53CEF2C9-3CBB-DF31-1D54-274C5EB8E8C6}"/>
              </a:ext>
            </a:extLst>
          </p:cNvPr>
          <p:cNvSpPr txBox="1"/>
          <p:nvPr/>
        </p:nvSpPr>
        <p:spPr>
          <a:xfrm>
            <a:off x="1329454" y="1998237"/>
            <a:ext cx="10397490" cy="11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Info-Posting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Etwas verändern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Aha-Moment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2FA1956-15C5-B162-914F-C15322E860AA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4435312-E7B1-A0BF-B2D1-C976EA98065F}"/>
              </a:ext>
            </a:extLst>
          </p:cNvPr>
          <p:cNvSpPr txBox="1"/>
          <p:nvPr/>
        </p:nvSpPr>
        <p:spPr>
          <a:xfrm>
            <a:off x="3048953" y="3244334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0D0F0EE-499B-5DFA-A3BD-F52703100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242" y="2169687"/>
            <a:ext cx="8421772" cy="40482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feld 12">
            <a:hlinkClick r:id="rId3"/>
            <a:extLst>
              <a:ext uri="{FF2B5EF4-FFF2-40B4-BE49-F238E27FC236}">
                <a16:creationId xmlns:a16="http://schemas.microsoft.com/office/drawing/2014/main" id="{3E6E54FB-8B9B-ACBB-46D6-0029E1E8C9F9}"/>
              </a:ext>
            </a:extLst>
          </p:cNvPr>
          <p:cNvSpPr txBox="1"/>
          <p:nvPr/>
        </p:nvSpPr>
        <p:spPr>
          <a:xfrm>
            <a:off x="10030120" y="5571589"/>
            <a:ext cx="2286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  <a:hlinkClick r:id="rId4"/>
              </a:rPr>
              <a:t>Zum Posting / Instagram</a:t>
            </a:r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96A2E69-3417-55CC-6A21-0EACE1845B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962" t="9943" r="26160" b="33405"/>
          <a:stretch>
            <a:fillRect/>
          </a:stretch>
        </p:blipFill>
        <p:spPr>
          <a:xfrm>
            <a:off x="6874192" y="409947"/>
            <a:ext cx="3801428" cy="1385126"/>
          </a:xfrm>
          <a:prstGeom prst="rect">
            <a:avLst/>
          </a:prstGeom>
        </p:spPr>
      </p:pic>
      <p:sp>
        <p:nvSpPr>
          <p:cNvPr id="15" name="TextBox 38">
            <a:extLst>
              <a:ext uri="{FF2B5EF4-FFF2-40B4-BE49-F238E27FC236}">
                <a16:creationId xmlns:a16="http://schemas.microsoft.com/office/drawing/2014/main" id="{48076F23-9682-7526-8DE4-8ECF985384F5}"/>
              </a:ext>
            </a:extLst>
          </p:cNvPr>
          <p:cNvSpPr txBox="1"/>
          <p:nvPr/>
        </p:nvSpPr>
        <p:spPr>
          <a:xfrm>
            <a:off x="7049143" y="707217"/>
            <a:ext cx="5024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Das ist … / So geht …</a:t>
            </a:r>
          </a:p>
          <a:p>
            <a:r>
              <a:rPr lang="de-DE" sz="2000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Wenn du das weißt, dann …</a:t>
            </a:r>
            <a:endParaRPr lang="en-US" sz="2000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1863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660F92-DC09-10E1-C3AC-6CDCDB0B4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209E2B3F-0F17-7FB9-B5D1-8DF192394D2A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Etwas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verändern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9C7C582B-7B6E-51D7-F473-3B982C0FCFAA}"/>
              </a:ext>
            </a:extLst>
          </p:cNvPr>
          <p:cNvSpPr txBox="1"/>
          <p:nvPr/>
        </p:nvSpPr>
        <p:spPr>
          <a:xfrm>
            <a:off x="1329454" y="1998237"/>
            <a:ext cx="10397490" cy="787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Info-Posting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Aha-Moment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8F2D75F-6F1B-0600-80DD-4E5562E5049C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A96A60E-822D-B58A-8530-72C95C51B4C7}"/>
              </a:ext>
            </a:extLst>
          </p:cNvPr>
          <p:cNvSpPr txBox="1"/>
          <p:nvPr/>
        </p:nvSpPr>
        <p:spPr>
          <a:xfrm>
            <a:off x="3048953" y="3244334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F75AC63D-D5EF-67EE-F793-33230590C2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962" t="9943" r="26160" b="33405"/>
          <a:stretch>
            <a:fillRect/>
          </a:stretch>
        </p:blipFill>
        <p:spPr>
          <a:xfrm>
            <a:off x="6874192" y="409947"/>
            <a:ext cx="3801428" cy="1385126"/>
          </a:xfrm>
          <a:prstGeom prst="rect">
            <a:avLst/>
          </a:prstGeom>
        </p:spPr>
      </p:pic>
      <p:sp>
        <p:nvSpPr>
          <p:cNvPr id="12" name="TextBox 38">
            <a:extLst>
              <a:ext uri="{FF2B5EF4-FFF2-40B4-BE49-F238E27FC236}">
                <a16:creationId xmlns:a16="http://schemas.microsoft.com/office/drawing/2014/main" id="{E3FE9FB0-FBF6-C968-EED1-EDBB46478075}"/>
              </a:ext>
            </a:extLst>
          </p:cNvPr>
          <p:cNvSpPr txBox="1"/>
          <p:nvPr/>
        </p:nvSpPr>
        <p:spPr>
          <a:xfrm>
            <a:off x="7049143" y="707217"/>
            <a:ext cx="5024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Ich finde wichtig, dass …</a:t>
            </a:r>
          </a:p>
          <a:p>
            <a:r>
              <a:rPr lang="de-DE" sz="2000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Und darum mache ich …</a:t>
            </a:r>
            <a:endParaRPr lang="en-US" sz="2000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feld 12">
            <a:hlinkClick r:id="rId4"/>
            <a:extLst>
              <a:ext uri="{FF2B5EF4-FFF2-40B4-BE49-F238E27FC236}">
                <a16:creationId xmlns:a16="http://schemas.microsoft.com/office/drawing/2014/main" id="{836622CC-9621-A4D6-C42A-50A8B18C7A43}"/>
              </a:ext>
            </a:extLst>
          </p:cNvPr>
          <p:cNvSpPr txBox="1"/>
          <p:nvPr/>
        </p:nvSpPr>
        <p:spPr>
          <a:xfrm>
            <a:off x="10030120" y="5571589"/>
            <a:ext cx="2286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  <a:hlinkClick r:id="rId5"/>
              </a:rPr>
              <a:t>Zum Posting / Instagram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5B96762-9D84-67C8-1FB7-6E08282DBC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9454" y="2075280"/>
            <a:ext cx="7615450" cy="5600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99934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5C6FF3-F0A9-28DD-CFA9-66381809D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FDD7EFFA-9063-6E68-4D74-AF7C479D559E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Aha-Moment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7DBC7D02-835E-D409-81B5-023335426C9B}"/>
              </a:ext>
            </a:extLst>
          </p:cNvPr>
          <p:cNvSpPr txBox="1"/>
          <p:nvPr/>
        </p:nvSpPr>
        <p:spPr>
          <a:xfrm>
            <a:off x="1329454" y="1998237"/>
            <a:ext cx="10397490" cy="787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Info-Posting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082FA29-8CA6-2787-F311-DC6DA05DDCFD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7DAC2B1-C51E-4BBE-41E0-FA340A848C6C}"/>
              </a:ext>
            </a:extLst>
          </p:cNvPr>
          <p:cNvSpPr txBox="1"/>
          <p:nvPr/>
        </p:nvSpPr>
        <p:spPr>
          <a:xfrm>
            <a:off x="3048953" y="3244334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84E98788-06A0-F797-AB01-BB105B5DB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962" t="9943" r="26160" b="33405"/>
          <a:stretch>
            <a:fillRect/>
          </a:stretch>
        </p:blipFill>
        <p:spPr>
          <a:xfrm>
            <a:off x="6874192" y="409947"/>
            <a:ext cx="3801428" cy="1385126"/>
          </a:xfrm>
          <a:prstGeom prst="rect">
            <a:avLst/>
          </a:prstGeom>
        </p:spPr>
      </p:pic>
      <p:sp>
        <p:nvSpPr>
          <p:cNvPr id="12" name="TextBox 38">
            <a:extLst>
              <a:ext uri="{FF2B5EF4-FFF2-40B4-BE49-F238E27FC236}">
                <a16:creationId xmlns:a16="http://schemas.microsoft.com/office/drawing/2014/main" id="{979E72C7-2D3B-EEEF-AD11-E2A8D6BFC17F}"/>
              </a:ext>
            </a:extLst>
          </p:cNvPr>
          <p:cNvSpPr txBox="1"/>
          <p:nvPr/>
        </p:nvSpPr>
        <p:spPr>
          <a:xfrm>
            <a:off x="7049143" y="707217"/>
            <a:ext cx="5024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Wusstest du, dass …</a:t>
            </a:r>
          </a:p>
          <a:p>
            <a:r>
              <a:rPr lang="de-DE" sz="2000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Das hier ist cool, weil …</a:t>
            </a:r>
            <a:endParaRPr lang="en-US" sz="2000" dirty="0">
              <a:solidFill>
                <a:srgbClr val="06489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feld 12">
            <a:hlinkClick r:id="rId4"/>
            <a:extLst>
              <a:ext uri="{FF2B5EF4-FFF2-40B4-BE49-F238E27FC236}">
                <a16:creationId xmlns:a16="http://schemas.microsoft.com/office/drawing/2014/main" id="{821C8C12-4FEC-2A39-A58A-8E67EF0AA1D1}"/>
              </a:ext>
            </a:extLst>
          </p:cNvPr>
          <p:cNvSpPr txBox="1"/>
          <p:nvPr/>
        </p:nvSpPr>
        <p:spPr>
          <a:xfrm>
            <a:off x="10030120" y="5571589"/>
            <a:ext cx="2286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  <a:hlinkClick r:id="rId5"/>
              </a:rPr>
              <a:t>Zum Posting / Instagram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E08A185-CACB-4C01-4913-37582A69D5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7724" y="2059792"/>
            <a:ext cx="7749133" cy="57219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006228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Brainstorming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1998237"/>
            <a:ext cx="10397490" cy="18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Ziel:</a:t>
            </a: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Ideen für ein Posting entwickeln</a:t>
            </a:r>
          </a:p>
          <a:p>
            <a:pPr>
              <a:lnSpc>
                <a:spcPct val="150000"/>
              </a:lnSpc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Vorgehen: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Wer ist die Zielgruppe?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Thema finden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Botschaft formulieren / Posting-Typ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9DEC612-3239-7C24-FCC3-58B6966C2062}"/>
              </a:ext>
            </a:extLst>
          </p:cNvPr>
          <p:cNvSpPr txBox="1"/>
          <p:nvPr/>
        </p:nvSpPr>
        <p:spPr>
          <a:xfrm>
            <a:off x="1329454" y="4925211"/>
            <a:ext cx="4455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64893"/>
                </a:solidFill>
              </a:rPr>
              <a:t>Zeit Ideenphase:</a:t>
            </a:r>
          </a:p>
        </p:txBody>
      </p:sp>
      <p:pic>
        <p:nvPicPr>
          <p:cNvPr id="10" name="Grafik 9" descr="Ein Bild, das Cartoon, Person, Darstellung, Kunst enthält.&#10;&#10;KI-generierte Inhalte können fehlerhaft sein.">
            <a:extLst>
              <a:ext uri="{FF2B5EF4-FFF2-40B4-BE49-F238E27FC236}">
                <a16:creationId xmlns:a16="http://schemas.microsoft.com/office/drawing/2014/main" id="{7268BFA8-0B61-E86C-9A1D-018F94EA2C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675071"/>
            <a:ext cx="5894844" cy="502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224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A4FA6-1648-4E7A-4073-E3DF41FB7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A34F3565-08FA-2A62-37F8-6382FC36BC1E}"/>
              </a:ext>
            </a:extLst>
          </p:cNvPr>
          <p:cNvSpPr txBox="1"/>
          <p:nvPr/>
        </p:nvSpPr>
        <p:spPr>
          <a:xfrm>
            <a:off x="1329454" y="1351906"/>
            <a:ext cx="9018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Foto-</a:t>
            </a:r>
            <a:r>
              <a:rPr lang="de-DE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Rästel</a:t>
            </a:r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zum Thema „Energiewende“?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4067080-D84B-7C7A-C090-71BD5F78DEBA}"/>
              </a:ext>
            </a:extLst>
          </p:cNvPr>
          <p:cNvSpPr txBox="1"/>
          <p:nvPr/>
        </p:nvSpPr>
        <p:spPr>
          <a:xfrm>
            <a:off x="0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B7393620-458A-75D3-C891-59CA4BC672BD}"/>
              </a:ext>
            </a:extLst>
          </p:cNvPr>
          <p:cNvSpPr txBox="1"/>
          <p:nvPr/>
        </p:nvSpPr>
        <p:spPr>
          <a:xfrm>
            <a:off x="1329454" y="1013352"/>
            <a:ext cx="315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WARM-UP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59EA6E-F6C6-FD4F-F3AC-D54E03988379}"/>
              </a:ext>
            </a:extLst>
          </p:cNvPr>
          <p:cNvSpPr txBox="1"/>
          <p:nvPr/>
        </p:nvSpPr>
        <p:spPr>
          <a:xfrm>
            <a:off x="11256697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B589B54A-BC0D-ED66-5F82-FEAB562C0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pic>
        <p:nvPicPr>
          <p:cNvPr id="12" name="Grafik 11" descr="Ein Bild, das Text, Screenshot enthält.&#10;&#10;Automatisch generierte Beschreibung">
            <a:extLst>
              <a:ext uri="{FF2B5EF4-FFF2-40B4-BE49-F238E27FC236}">
                <a16:creationId xmlns:a16="http://schemas.microsoft.com/office/drawing/2014/main" id="{197A392B-6332-64E7-44B1-607641FF8D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754" y="2681189"/>
            <a:ext cx="6522763" cy="417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8700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Vorstellung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eurer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Ideen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46834FF4-31B9-6E9D-AFDD-47F66E622A30}"/>
              </a:ext>
            </a:extLst>
          </p:cNvPr>
          <p:cNvSpPr txBox="1"/>
          <p:nvPr/>
        </p:nvSpPr>
        <p:spPr>
          <a:xfrm>
            <a:off x="1329454" y="1998237"/>
            <a:ext cx="10397490" cy="418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Feedback geben + nehmen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0" y="37708"/>
            <a:ext cx="935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MEDIEN-PRODUK-TION: START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2459A9C-8309-5CCD-C193-9EF3E47B8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815263">
            <a:off x="5011654" y="2303754"/>
            <a:ext cx="3153769" cy="4640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983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E275AA-AC8D-1A5A-A45E-C7DC86270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53D0A12-6405-A7E5-CC42-6E9E00833A51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Feedback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geben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85A80A6B-EF89-8742-7A6E-081882866C78}"/>
              </a:ext>
            </a:extLst>
          </p:cNvPr>
          <p:cNvSpPr txBox="1"/>
          <p:nvPr/>
        </p:nvSpPr>
        <p:spPr>
          <a:xfrm>
            <a:off x="1329454" y="1998237"/>
            <a:ext cx="9176815" cy="22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bewertet wird: ein Medienprodukt, nicht die Erstellenden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Ich-Botschaften (meine Meinung/Wahrnehmung):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Ich habe das erste Bild nicht gleich erkannt, weil es zu … ist. Da hätte ich weggeklickt.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Das erste Bild ist zu dunkel, …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nicht: Ihr habt das Bild zu dunkel gemacht…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Formuliert konkret, was euch auffällt und verallgemeinert nicht.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ED8EE59-6731-C341-2E0A-EA356E04C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48856" y="2564981"/>
            <a:ext cx="5048827" cy="50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0746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513F5-700D-4891-BBA2-41C63977B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5E7B4567-579C-0E79-D09D-28530E67D80A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Feedback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nehmen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823A427-980A-A222-F43D-2C56B93A1FF2}"/>
              </a:ext>
            </a:extLst>
          </p:cNvPr>
          <p:cNvSpPr txBox="1"/>
          <p:nvPr/>
        </p:nvSpPr>
        <p:spPr>
          <a:xfrm>
            <a:off x="1329454" y="1998237"/>
            <a:ext cx="9176815" cy="2634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Feedback ist (bei Medienprodukten) sehr wichtig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Mut, sich ehrliches Feedback einzuholen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bereit machen, auch zu hören, dass es nicht gefällt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Haltung: Die Kritik richtet sich nicht an mich als Person, sondern an das Produkt.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Rechtfertigt euch nicht. Fragt lieber: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würdest du es machen? </a:t>
            </a:r>
            <a:b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kann meine Idee in euren Augen funktionieren?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45B0561-5625-46E8-8782-5E2F6DE0C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912863" y="2644802"/>
            <a:ext cx="5093209" cy="50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6109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B1D873AF-98AB-ABDE-921C-FCDBC831CB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-1958263" y="-1154356"/>
            <a:ext cx="12809766" cy="10531238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3074278" y="1874419"/>
            <a:ext cx="43435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Blick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auf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heute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  <a:p>
            <a:pPr algn="ctr"/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Blick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auf morgen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-102636" y="205660"/>
            <a:ext cx="1138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TAGES-</a:t>
            </a:r>
            <a:br>
              <a:rPr lang="de-DE" sz="1200" b="1" dirty="0">
                <a:solidFill>
                  <a:schemeClr val="bg1"/>
                </a:solidFill>
              </a:rPr>
            </a:br>
            <a:r>
              <a:rPr lang="de-DE" sz="1200" b="1" spc="-100" dirty="0">
                <a:solidFill>
                  <a:schemeClr val="bg1"/>
                </a:solidFill>
              </a:rPr>
              <a:t>ABSCHLUSS</a:t>
            </a:r>
          </a:p>
        </p:txBody>
      </p:sp>
    </p:spTree>
    <p:extLst>
      <p:ext uri="{BB962C8B-B14F-4D97-AF65-F5344CB8AC3E}">
        <p14:creationId xmlns:p14="http://schemas.microsoft.com/office/powerpoint/2010/main" val="13138881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907097F2-8E86-A9B7-0097-9C7FF2E94220}"/>
              </a:ext>
            </a:extLst>
          </p:cNvPr>
          <p:cNvSpPr/>
          <p:nvPr/>
        </p:nvSpPr>
        <p:spPr>
          <a:xfrm>
            <a:off x="0" y="0"/>
            <a:ext cx="12192000" cy="5962261"/>
          </a:xfrm>
          <a:prstGeom prst="rect">
            <a:avLst/>
          </a:prstGeom>
          <a:gradFill flip="none" rotWithShape="1">
            <a:gsLst>
              <a:gs pos="0">
                <a:srgbClr val="064893"/>
              </a:gs>
              <a:gs pos="100000">
                <a:srgbClr val="C00000"/>
              </a:gs>
            </a:gsLst>
            <a:lin ang="15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7" name="Grafik 16" descr="Ein Bild, das Schrift, Grafiken, Grafikdesign, Logo enthält.&#10;&#10;Automatisch generierte Beschreibung">
            <a:extLst>
              <a:ext uri="{FF2B5EF4-FFF2-40B4-BE49-F238E27FC236}">
                <a16:creationId xmlns:a16="http://schemas.microsoft.com/office/drawing/2014/main" id="{ADE2098B-33BA-F8D9-7364-0ED61EAE95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2023" y="6333344"/>
            <a:ext cx="1492463" cy="219291"/>
          </a:xfrm>
          <a:prstGeom prst="rect">
            <a:avLst/>
          </a:prstGeom>
        </p:spPr>
      </p:pic>
      <p:pic>
        <p:nvPicPr>
          <p:cNvPr id="19" name="Grafik 18" descr="Ein Bild, das Text, Schrift, Screenshot, Symbol enthält.&#10;&#10;Automatisch generierte Beschreibung">
            <a:extLst>
              <a:ext uri="{FF2B5EF4-FFF2-40B4-BE49-F238E27FC236}">
                <a16:creationId xmlns:a16="http://schemas.microsoft.com/office/drawing/2014/main" id="{C7CE226E-C391-BD43-AE87-E6BBB3D8ED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6966" y="6196259"/>
            <a:ext cx="1335361" cy="469344"/>
          </a:xfrm>
          <a:prstGeom prst="rect">
            <a:avLst/>
          </a:prstGeom>
        </p:spPr>
      </p:pic>
      <p:pic>
        <p:nvPicPr>
          <p:cNvPr id="21" name="Grafik 20" descr="Ein Bild, das Text, Grafiken, Schrift, Grafikdesign enthält.&#10;&#10;Automatisch generierte Beschreibung">
            <a:extLst>
              <a:ext uri="{FF2B5EF4-FFF2-40B4-BE49-F238E27FC236}">
                <a16:creationId xmlns:a16="http://schemas.microsoft.com/office/drawing/2014/main" id="{13AB6525-3D2F-84C0-2865-2B09775F1C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807" y="6196258"/>
            <a:ext cx="788816" cy="46934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9C1913C-66EF-52E8-F8E8-0036B7DC36A5}"/>
              </a:ext>
            </a:extLst>
          </p:cNvPr>
          <p:cNvSpPr txBox="1"/>
          <p:nvPr/>
        </p:nvSpPr>
        <p:spPr>
          <a:xfrm rot="21080670">
            <a:off x="942390" y="1196287"/>
            <a:ext cx="9806473" cy="328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0000" kern="100" dirty="0">
                <a:solidFill>
                  <a:srgbClr val="FFD13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Welcome back!</a:t>
            </a:r>
            <a:endParaRPr lang="de-DE" sz="10000" dirty="0">
              <a:solidFill>
                <a:srgbClr val="FFD13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25769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B1D873AF-98AB-ABDE-921C-FCDBC831CB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-1958263" y="-1154356"/>
            <a:ext cx="12809766" cy="10531238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3074278" y="1874419"/>
            <a:ext cx="43435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Rückblick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auf Tag 1</a:t>
            </a:r>
          </a:p>
        </p:txBody>
      </p:sp>
    </p:spTree>
    <p:extLst>
      <p:ext uri="{BB962C8B-B14F-4D97-AF65-F5344CB8AC3E}">
        <p14:creationId xmlns:p14="http://schemas.microsoft.com/office/powerpoint/2010/main" val="1294265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Tagesplanung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Tag 2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F9ECF5A-ACE6-2144-EE2B-3BAAFCED402B}"/>
              </a:ext>
            </a:extLst>
          </p:cNvPr>
          <p:cNvSpPr txBox="1"/>
          <p:nvPr/>
        </p:nvSpPr>
        <p:spPr>
          <a:xfrm>
            <a:off x="1329454" y="1998237"/>
            <a:ext cx="6657550" cy="2634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Social</a:t>
            </a: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Media Produktion: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Konzept erstellen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Posting-Entwurf erstellen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Pretesting</a:t>
            </a:r>
            <a:endParaRPr lang="de-DE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Präsentation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Ausblick: Was machen wir jetzt damit?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Feedback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3D63381-A2BA-706F-5F10-FB6FD8F6E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236245">
            <a:off x="7504196" y="3549729"/>
            <a:ext cx="2180036" cy="32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461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B98769A-7974-6195-A836-EF3FB6F1D6F2}"/>
              </a:ext>
            </a:extLst>
          </p:cNvPr>
          <p:cNvSpPr txBox="1"/>
          <p:nvPr/>
        </p:nvSpPr>
        <p:spPr>
          <a:xfrm>
            <a:off x="1329453" y="1351906"/>
            <a:ext cx="8402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Eure Social-Media-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Beispiele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90223E0-0EB1-34A3-F8A8-23074653A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096000" y="931047"/>
            <a:ext cx="6740770" cy="674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7568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1">
            <a:extLst>
              <a:ext uri="{FF2B5EF4-FFF2-40B4-BE49-F238E27FC236}">
                <a16:creationId xmlns:a16="http://schemas.microsoft.com/office/drawing/2014/main" id="{06D0A494-0628-A4C5-BCA6-1B8B3D7AF696}"/>
              </a:ext>
            </a:extLst>
          </p:cNvPr>
          <p:cNvSpPr txBox="1"/>
          <p:nvPr/>
        </p:nvSpPr>
        <p:spPr>
          <a:xfrm>
            <a:off x="6172040" y="1351906"/>
            <a:ext cx="4352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Konzept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erstellen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163467F0-4FB2-7CC0-1B5B-170821B2DCB1}"/>
              </a:ext>
            </a:extLst>
          </p:cNvPr>
          <p:cNvSpPr txBox="1"/>
          <p:nvPr/>
        </p:nvSpPr>
        <p:spPr>
          <a:xfrm>
            <a:off x="348059" y="233266"/>
            <a:ext cx="4932522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8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Aufbau der 5 Bilder</a:t>
            </a:r>
            <a:r>
              <a:rPr lang="en-ID" sz="28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des Posts (</a:t>
            </a:r>
            <a:r>
              <a:rPr lang="en-ID" sz="2800" b="1" u="sng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Arbeitsblatt</a:t>
            </a:r>
            <a:r>
              <a:rPr lang="en-ID" sz="28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A63CBBA-0C85-871D-E5FC-F16E72A94DC3}"/>
              </a:ext>
            </a:extLst>
          </p:cNvPr>
          <p:cNvSpPr txBox="1"/>
          <p:nvPr/>
        </p:nvSpPr>
        <p:spPr>
          <a:xfrm>
            <a:off x="11166018" y="233266"/>
            <a:ext cx="1122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KONZEPT ERSTELLEN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710A6111-F330-B66A-E191-DD38CF96E883}"/>
              </a:ext>
            </a:extLst>
          </p:cNvPr>
          <p:cNvSpPr txBox="1"/>
          <p:nvPr/>
        </p:nvSpPr>
        <p:spPr>
          <a:xfrm>
            <a:off x="6324165" y="3906319"/>
            <a:ext cx="4932522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u="sng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Konzeptvorlage</a:t>
            </a:r>
            <a:r>
              <a:rPr lang="en-US" sz="28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(</a:t>
            </a:r>
            <a:r>
              <a:rPr lang="en-US" sz="2800" b="1" u="sng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Arbeitsblatt</a:t>
            </a:r>
            <a:r>
              <a:rPr lang="en-US" sz="28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 </a:t>
            </a:r>
            <a:endParaRPr lang="en-US" sz="2800" b="1" u="sng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C1698A5-F7EF-53D8-EDF1-760C3A8E42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56311">
            <a:off x="664441" y="1740447"/>
            <a:ext cx="2575453" cy="38043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23EEE9A-08AC-336E-3F4F-7B03C78D23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13310">
            <a:off x="9308587" y="2909784"/>
            <a:ext cx="2485128" cy="360935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568873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>
            <a:extLst>
              <a:ext uri="{FF2B5EF4-FFF2-40B4-BE49-F238E27FC236}">
                <a16:creationId xmlns:a16="http://schemas.microsoft.com/office/drawing/2014/main" id="{BF26F6B7-7CA1-7161-F979-76BD56249117}"/>
              </a:ext>
            </a:extLst>
          </p:cNvPr>
          <p:cNvSpPr txBox="1"/>
          <p:nvPr/>
        </p:nvSpPr>
        <p:spPr>
          <a:xfrm>
            <a:off x="1329454" y="1998237"/>
            <a:ext cx="9176815" cy="787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Funktioniert mein Produkt?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u="sng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Feedback</a:t>
            </a: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geben und nehmen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137F985-B6CF-D616-CFDF-0A313156CA27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PRE-TESTING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4C41EDD9-37DC-31E2-DE14-7125CFBB3C31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Pretesting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B46358C-0F89-58FF-960D-DE13E991C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29354" y="242597"/>
            <a:ext cx="7026498" cy="7026498"/>
          </a:xfrm>
          <a:prstGeom prst="rect">
            <a:avLst/>
          </a:prstGeom>
        </p:spPr>
      </p:pic>
      <p:sp>
        <p:nvSpPr>
          <p:cNvPr id="7" name="TextBox 12">
            <a:extLst>
              <a:ext uri="{FF2B5EF4-FFF2-40B4-BE49-F238E27FC236}">
                <a16:creationId xmlns:a16="http://schemas.microsoft.com/office/drawing/2014/main" id="{87158ADD-44AC-1512-9FA9-2D62620047D7}"/>
              </a:ext>
            </a:extLst>
          </p:cNvPr>
          <p:cNvSpPr txBox="1"/>
          <p:nvPr/>
        </p:nvSpPr>
        <p:spPr>
          <a:xfrm>
            <a:off x="1129472" y="3745022"/>
            <a:ext cx="3118708" cy="418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Upload Dummies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A619F3B-5128-C6BD-912E-1969D0301D54}"/>
              </a:ext>
            </a:extLst>
          </p:cNvPr>
          <p:cNvSpPr txBox="1"/>
          <p:nvPr/>
        </p:nvSpPr>
        <p:spPr>
          <a:xfrm>
            <a:off x="3630987" y="6246071"/>
            <a:ext cx="2286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k</a:t>
            </a:r>
            <a:r>
              <a:rPr lang="de-DE" b="1" i="0" u="none" strike="noStrike" dirty="0">
                <a:solidFill>
                  <a:srgbClr val="165364"/>
                </a:solidFill>
                <a:effectLst/>
                <a:latin typeface="helvetica" panose="020B0604020202020204" pitchFamily="34" charset="0"/>
              </a:rPr>
              <a:t>urzelinks.de/…</a:t>
            </a:r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616DECF-4A33-54E2-DD78-34903607F8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149" y="4368278"/>
            <a:ext cx="2169992" cy="214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304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95B2C-BC55-3E19-7938-330075EE7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180416B5-96F5-80B1-0AA0-E668CF8BDB1B}"/>
              </a:ext>
            </a:extLst>
          </p:cNvPr>
          <p:cNvSpPr txBox="1"/>
          <p:nvPr/>
        </p:nvSpPr>
        <p:spPr>
          <a:xfrm>
            <a:off x="1329454" y="1351906"/>
            <a:ext cx="9018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Foto-</a:t>
            </a:r>
            <a:r>
              <a:rPr lang="de-DE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Rästel</a:t>
            </a:r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zum Thema „Energiewende“?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2FC428D-40B8-8380-A26C-884B8E584C09}"/>
              </a:ext>
            </a:extLst>
          </p:cNvPr>
          <p:cNvSpPr txBox="1"/>
          <p:nvPr/>
        </p:nvSpPr>
        <p:spPr>
          <a:xfrm>
            <a:off x="0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5642E3F-BAB9-DF43-5DB5-1444788230E0}"/>
              </a:ext>
            </a:extLst>
          </p:cNvPr>
          <p:cNvSpPr txBox="1"/>
          <p:nvPr/>
        </p:nvSpPr>
        <p:spPr>
          <a:xfrm>
            <a:off x="1329454" y="1013352"/>
            <a:ext cx="315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WORTWOLKE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8BD5C6E-76F1-B6F1-5D73-54D851051CA4}"/>
              </a:ext>
            </a:extLst>
          </p:cNvPr>
          <p:cNvSpPr txBox="1"/>
          <p:nvPr/>
        </p:nvSpPr>
        <p:spPr>
          <a:xfrm>
            <a:off x="11256697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4172E439-52C6-5B8D-4276-4A7B75D10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pic>
        <p:nvPicPr>
          <p:cNvPr id="12" name="Grafik 11" descr="Ein Bild, das Text, Screenshot enthält.&#10;&#10;Automatisch generierte Beschreibung">
            <a:extLst>
              <a:ext uri="{FF2B5EF4-FFF2-40B4-BE49-F238E27FC236}">
                <a16:creationId xmlns:a16="http://schemas.microsoft.com/office/drawing/2014/main" id="{5A09A7C5-2ABB-C4A9-1EAD-FA0E2D6BEF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754" y="2681189"/>
            <a:ext cx="6522763" cy="4176808"/>
          </a:xfrm>
          <a:prstGeom prst="rect">
            <a:avLst/>
          </a:prstGeom>
        </p:spPr>
      </p:pic>
      <p:pic>
        <p:nvPicPr>
          <p:cNvPr id="14" name="Grafik 13" descr="Ein Bild, das Text, Screenshot, Multimedia-Software, Person enthält.&#10;&#10;Automatisch generierte Beschreibung">
            <a:extLst>
              <a:ext uri="{FF2B5EF4-FFF2-40B4-BE49-F238E27FC236}">
                <a16:creationId xmlns:a16="http://schemas.microsoft.com/office/drawing/2014/main" id="{D0D11A83-73A9-68CB-9507-BE1C3D3354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0623" y="3429000"/>
            <a:ext cx="5913118" cy="373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0714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Feedback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geben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BF26F6B7-7CA1-7161-F979-76BD56249117}"/>
              </a:ext>
            </a:extLst>
          </p:cNvPr>
          <p:cNvSpPr txBox="1"/>
          <p:nvPr/>
        </p:nvSpPr>
        <p:spPr>
          <a:xfrm>
            <a:off x="1329454" y="1998237"/>
            <a:ext cx="9176815" cy="226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bewertet wird: ein Medienprodukt, nicht die Erstellenden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Ich-Botschaften (meine Meinung/Wahrnehmung):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Ich habe das erste Bild nicht gleich erkannt, weil es zu … ist. Da hätte ich weggeklickt.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Das erste Bild ist zu dunkel, …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nicht: Ihr habt das Bild zu dunkel gemacht…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Formuliert konkret, was euch auffällt und verallgemeinert nicht.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B46358C-0F89-58FF-960D-DE13E991C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48856" y="2564981"/>
            <a:ext cx="5048827" cy="50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766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Feedback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nehmen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BF26F6B7-7CA1-7161-F979-76BD56249117}"/>
              </a:ext>
            </a:extLst>
          </p:cNvPr>
          <p:cNvSpPr txBox="1"/>
          <p:nvPr/>
        </p:nvSpPr>
        <p:spPr>
          <a:xfrm>
            <a:off x="1329454" y="1998237"/>
            <a:ext cx="9176815" cy="2634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Feedback ist (bei Medienprodukten) sehr wichtig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Mut, sich ehrliches Feedback einzuholen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bereit machen, auch zu hören, dass es nicht gefällt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Haltung: Die Kritik richtet sich nicht an mich als Person, sondern an das Produkt.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Rechtfertigt euch nicht. Fragt lieber: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würdest du es machen? </a:t>
            </a:r>
            <a:b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kann meine Idee in euren Augen funktionieren?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B46358C-0F89-58FF-960D-DE13E991C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912863" y="2644802"/>
            <a:ext cx="5093209" cy="50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0623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D1AB006-CDFA-921E-7660-9242F3DD2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86400" y="245706"/>
            <a:ext cx="6366587" cy="636658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137F985-B6CF-D616-CFDF-0A313156CA27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PRE-TESTING</a:t>
            </a:r>
          </a:p>
        </p:txBody>
      </p:sp>
      <p:sp>
        <p:nvSpPr>
          <p:cNvPr id="3" name="TextBox 11">
            <a:extLst>
              <a:ext uri="{FF2B5EF4-FFF2-40B4-BE49-F238E27FC236}">
                <a16:creationId xmlns:a16="http://schemas.microsoft.com/office/drawing/2014/main" id="{AB3B1CBC-6C59-C5BA-BD33-CA83FD6E7413}"/>
              </a:ext>
            </a:extLst>
          </p:cNvPr>
          <p:cNvSpPr txBox="1"/>
          <p:nvPr/>
        </p:nvSpPr>
        <p:spPr>
          <a:xfrm>
            <a:off x="1329453" y="1351906"/>
            <a:ext cx="8588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Überarbeitung und </a:t>
            </a:r>
            <a:b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</a:br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Fertigstellung eurer Beiträge</a:t>
            </a: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801420EF-48A0-6B5A-8356-2745F52A54DA}"/>
              </a:ext>
            </a:extLst>
          </p:cNvPr>
          <p:cNvSpPr txBox="1"/>
          <p:nvPr/>
        </p:nvSpPr>
        <p:spPr>
          <a:xfrm>
            <a:off x="1329453" y="2641284"/>
            <a:ext cx="9176815" cy="418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Upload 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83F183D-CF8C-97EE-1C87-C83FC5EBA0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934" y="3428999"/>
            <a:ext cx="2855663" cy="281707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4E38C7F0-680A-F02B-186A-6ED4EB6E118B}"/>
              </a:ext>
            </a:extLst>
          </p:cNvPr>
          <p:cNvSpPr txBox="1"/>
          <p:nvPr/>
        </p:nvSpPr>
        <p:spPr>
          <a:xfrm>
            <a:off x="3809126" y="6061405"/>
            <a:ext cx="2286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k</a:t>
            </a:r>
            <a:r>
              <a:rPr lang="de-DE" b="1" i="0" u="none" strike="noStrike" dirty="0">
                <a:solidFill>
                  <a:srgbClr val="165364"/>
                </a:solidFill>
                <a:effectLst/>
                <a:latin typeface="helvetica" panose="020B0604020202020204" pitchFamily="34" charset="0"/>
              </a:rPr>
              <a:t>urzelinks.de/…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50636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D1AB006-CDFA-921E-7660-9242F3DD2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141167" y="256593"/>
            <a:ext cx="6366587" cy="613527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137F985-B6CF-D616-CFDF-0A313156CA27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PRÄSEN-TATION</a:t>
            </a:r>
          </a:p>
        </p:txBody>
      </p:sp>
      <p:sp>
        <p:nvSpPr>
          <p:cNvPr id="3" name="TextBox 11">
            <a:extLst>
              <a:ext uri="{FF2B5EF4-FFF2-40B4-BE49-F238E27FC236}">
                <a16:creationId xmlns:a16="http://schemas.microsoft.com/office/drawing/2014/main" id="{AB3B1CBC-6C59-C5BA-BD33-CA83FD6E7413}"/>
              </a:ext>
            </a:extLst>
          </p:cNvPr>
          <p:cNvSpPr txBox="1"/>
          <p:nvPr/>
        </p:nvSpPr>
        <p:spPr>
          <a:xfrm>
            <a:off x="1329453" y="1351906"/>
            <a:ext cx="8588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Präsentation </a:t>
            </a:r>
          </a:p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aller Postings</a:t>
            </a:r>
          </a:p>
        </p:txBody>
      </p:sp>
    </p:spTree>
    <p:extLst>
      <p:ext uri="{BB962C8B-B14F-4D97-AF65-F5344CB8AC3E}">
        <p14:creationId xmlns:p14="http://schemas.microsoft.com/office/powerpoint/2010/main" val="1420079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>
            <a:extLst>
              <a:ext uri="{FF2B5EF4-FFF2-40B4-BE49-F238E27FC236}">
                <a16:creationId xmlns:a16="http://schemas.microsoft.com/office/drawing/2014/main" id="{BF26F6B7-7CA1-7161-F979-76BD56249117}"/>
              </a:ext>
            </a:extLst>
          </p:cNvPr>
          <p:cNvSpPr txBox="1"/>
          <p:nvPr/>
        </p:nvSpPr>
        <p:spPr>
          <a:xfrm>
            <a:off x="1329453" y="2641284"/>
            <a:ext cx="9176815" cy="787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geht es mit den Postings weiter?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Wie kann das Thema Energiewende weiterverfolgt werden?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137F985-B6CF-D616-CFDF-0A313156CA27}"/>
              </a:ext>
            </a:extLst>
          </p:cNvPr>
          <p:cNvSpPr txBox="1"/>
          <p:nvPr/>
        </p:nvSpPr>
        <p:spPr>
          <a:xfrm>
            <a:off x="0" y="242597"/>
            <a:ext cx="935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AUS-BLICK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4C41EDD9-37DC-31E2-DE14-7125CFBB3C31}"/>
              </a:ext>
            </a:extLst>
          </p:cNvPr>
          <p:cNvSpPr txBox="1"/>
          <p:nvPr/>
        </p:nvSpPr>
        <p:spPr>
          <a:xfrm>
            <a:off x="1329453" y="1351906"/>
            <a:ext cx="92607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Ausblick: Was machen </a:t>
            </a:r>
          </a:p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wir jetzt damit?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62991CC-25D7-6FD0-1446-D258086F3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6707" y="1529189"/>
            <a:ext cx="5879319" cy="587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0938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551402F-A224-E549-BCC7-2F6A6E8003AB}"/>
              </a:ext>
            </a:extLst>
          </p:cNvPr>
          <p:cNvSpPr txBox="1"/>
          <p:nvPr/>
        </p:nvSpPr>
        <p:spPr>
          <a:xfrm>
            <a:off x="8370083" y="1351906"/>
            <a:ext cx="42100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Feedback zum Projekt?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39B622B-4FCD-1351-4BCB-F648F867EE3F}"/>
              </a:ext>
            </a:extLst>
          </p:cNvPr>
          <p:cNvSpPr txBox="1"/>
          <p:nvPr/>
        </p:nvSpPr>
        <p:spPr>
          <a:xfrm>
            <a:off x="-1" y="226365"/>
            <a:ext cx="935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FEED-BACK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4E056C61-ECD2-EFC4-A0D7-87D42839606A}"/>
              </a:ext>
            </a:extLst>
          </p:cNvPr>
          <p:cNvSpPr txBox="1"/>
          <p:nvPr/>
        </p:nvSpPr>
        <p:spPr>
          <a:xfrm>
            <a:off x="4980061" y="2044403"/>
            <a:ext cx="779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1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ja</a:t>
            </a:r>
            <a:endParaRPr lang="en-US" sz="2400" b="1" dirty="0">
              <a:solidFill>
                <a:schemeClr val="bg1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66C6E254-AD80-72C0-E43B-6ECD489C79ED}"/>
              </a:ext>
            </a:extLst>
          </p:cNvPr>
          <p:cNvSpPr txBox="1"/>
          <p:nvPr/>
        </p:nvSpPr>
        <p:spPr>
          <a:xfrm>
            <a:off x="3793854" y="1274962"/>
            <a:ext cx="1004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nein</a:t>
            </a:r>
            <a:endParaRPr lang="en-US" sz="2000" b="1" dirty="0">
              <a:solidFill>
                <a:schemeClr val="bg1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pic>
        <p:nvPicPr>
          <p:cNvPr id="15" name="Bildplatzhalter 14">
            <a:extLst>
              <a:ext uri="{FF2B5EF4-FFF2-40B4-BE49-F238E27FC236}">
                <a16:creationId xmlns:a16="http://schemas.microsoft.com/office/drawing/2014/main" id="{2D2FAA4D-6B2A-1E4C-3408-A53DE5B84AB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968" r="6968"/>
          <a:stretch>
            <a:fillRect/>
          </a:stretch>
        </p:blipFill>
        <p:spPr>
          <a:xfrm>
            <a:off x="3967076" y="431007"/>
            <a:ext cx="3120537" cy="3625428"/>
          </a:xfrm>
        </p:spPr>
      </p:pic>
      <p:sp>
        <p:nvSpPr>
          <p:cNvPr id="2" name="TextBox 12">
            <a:extLst>
              <a:ext uri="{FF2B5EF4-FFF2-40B4-BE49-F238E27FC236}">
                <a16:creationId xmlns:a16="http://schemas.microsoft.com/office/drawing/2014/main" id="{1530834E-8045-0F77-4603-0627DFF16F6F}"/>
              </a:ext>
            </a:extLst>
          </p:cNvPr>
          <p:cNvSpPr txBox="1"/>
          <p:nvPr/>
        </p:nvSpPr>
        <p:spPr>
          <a:xfrm>
            <a:off x="8370083" y="2645541"/>
            <a:ext cx="3442472" cy="253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Was war gut?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Was hättet ihr euch anders gewünscht?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Mit welchem Gefühl und welchen Gedanken geht ihr aus dem Projekt?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9E76525-2E36-7057-DE00-532670EF0A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6149" y="2815628"/>
            <a:ext cx="3743912" cy="36933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4273A9D-F35D-E116-F3DD-0378AEC7C784}"/>
              </a:ext>
            </a:extLst>
          </p:cNvPr>
          <p:cNvSpPr txBox="1"/>
          <p:nvPr/>
        </p:nvSpPr>
        <p:spPr>
          <a:xfrm>
            <a:off x="4890400" y="5846021"/>
            <a:ext cx="2286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165364"/>
                </a:solidFill>
                <a:latin typeface="helvetica" panose="020B0604020202020204" pitchFamily="34" charset="0"/>
              </a:rPr>
              <a:t>k</a:t>
            </a:r>
            <a:r>
              <a:rPr lang="de-DE" b="1" i="0" u="none" strike="noStrike" dirty="0">
                <a:solidFill>
                  <a:srgbClr val="165364"/>
                </a:solidFill>
                <a:effectLst/>
                <a:latin typeface="helvetica" panose="020B0604020202020204" pitchFamily="34" charset="0"/>
              </a:rPr>
              <a:t>urzelinks.de/…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978630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907097F2-8E86-A9B7-0097-9C7FF2E94220}"/>
              </a:ext>
            </a:extLst>
          </p:cNvPr>
          <p:cNvSpPr/>
          <p:nvPr/>
        </p:nvSpPr>
        <p:spPr>
          <a:xfrm>
            <a:off x="0" y="0"/>
            <a:ext cx="12192000" cy="5962261"/>
          </a:xfrm>
          <a:prstGeom prst="rect">
            <a:avLst/>
          </a:prstGeom>
          <a:gradFill flip="none" rotWithShape="1">
            <a:gsLst>
              <a:gs pos="0">
                <a:srgbClr val="064893"/>
              </a:gs>
              <a:gs pos="100000">
                <a:srgbClr val="C00000"/>
              </a:gs>
            </a:gsLst>
            <a:lin ang="15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F972AC0D-E5BC-B255-B544-45FFB7EF97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58534">
            <a:off x="628200" y="1690929"/>
            <a:ext cx="10935601" cy="2900811"/>
          </a:xfrm>
          <a:prstGeom prst="rect">
            <a:avLst/>
          </a:prstGeom>
        </p:spPr>
      </p:pic>
      <p:pic>
        <p:nvPicPr>
          <p:cNvPr id="17" name="Grafik 16" descr="Ein Bild, das Schrift, Grafiken, Grafikdesign, Logo enthält.&#10;&#10;Automatisch generierte Beschreibung">
            <a:extLst>
              <a:ext uri="{FF2B5EF4-FFF2-40B4-BE49-F238E27FC236}">
                <a16:creationId xmlns:a16="http://schemas.microsoft.com/office/drawing/2014/main" id="{ADE2098B-33BA-F8D9-7364-0ED61EAE95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2023" y="6333344"/>
            <a:ext cx="1492463" cy="219291"/>
          </a:xfrm>
          <a:prstGeom prst="rect">
            <a:avLst/>
          </a:prstGeom>
        </p:spPr>
      </p:pic>
      <p:pic>
        <p:nvPicPr>
          <p:cNvPr id="19" name="Grafik 18" descr="Ein Bild, das Text, Schrift, Screenshot, Symbol enthält.&#10;&#10;Automatisch generierte Beschreibung">
            <a:extLst>
              <a:ext uri="{FF2B5EF4-FFF2-40B4-BE49-F238E27FC236}">
                <a16:creationId xmlns:a16="http://schemas.microsoft.com/office/drawing/2014/main" id="{C7CE226E-C391-BD43-AE87-E6BBB3D8ED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6966" y="6196259"/>
            <a:ext cx="1335361" cy="469344"/>
          </a:xfrm>
          <a:prstGeom prst="rect">
            <a:avLst/>
          </a:prstGeom>
        </p:spPr>
      </p:pic>
      <p:pic>
        <p:nvPicPr>
          <p:cNvPr id="21" name="Grafik 20" descr="Ein Bild, das Text, Grafiken, Schrift, Grafikdesign enthält.&#10;&#10;Automatisch generierte Beschreibung">
            <a:extLst>
              <a:ext uri="{FF2B5EF4-FFF2-40B4-BE49-F238E27FC236}">
                <a16:creationId xmlns:a16="http://schemas.microsoft.com/office/drawing/2014/main" id="{13AB6525-3D2F-84C0-2865-2B09775F1CB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807" y="6196258"/>
            <a:ext cx="788816" cy="46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355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A4FA6-1648-4E7A-4073-E3DF41FB7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>
            <a:extLst>
              <a:ext uri="{FF2B5EF4-FFF2-40B4-BE49-F238E27FC236}">
                <a16:creationId xmlns:a16="http://schemas.microsoft.com/office/drawing/2014/main" id="{A34F3565-08FA-2A62-37F8-6382FC36BC1E}"/>
              </a:ext>
            </a:extLst>
          </p:cNvPr>
          <p:cNvSpPr txBox="1"/>
          <p:nvPr/>
        </p:nvSpPr>
        <p:spPr>
          <a:xfrm>
            <a:off x="1329454" y="1351906"/>
            <a:ext cx="9018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Foto-</a:t>
            </a:r>
            <a:r>
              <a:rPr lang="de-DE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Rästel</a:t>
            </a:r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zum Thema „Energiewende“?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4067080-D84B-7C7A-C090-71BD5F78DEBA}"/>
              </a:ext>
            </a:extLst>
          </p:cNvPr>
          <p:cNvSpPr txBox="1"/>
          <p:nvPr/>
        </p:nvSpPr>
        <p:spPr>
          <a:xfrm>
            <a:off x="0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B7393620-458A-75D3-C891-59CA4BC672BD}"/>
              </a:ext>
            </a:extLst>
          </p:cNvPr>
          <p:cNvSpPr txBox="1"/>
          <p:nvPr/>
        </p:nvSpPr>
        <p:spPr>
          <a:xfrm>
            <a:off x="1329454" y="1013352"/>
            <a:ext cx="315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6489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WORTWOLKE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59EA6E-F6C6-FD4F-F3AC-D54E03988379}"/>
              </a:ext>
            </a:extLst>
          </p:cNvPr>
          <p:cNvSpPr txBox="1"/>
          <p:nvPr/>
        </p:nvSpPr>
        <p:spPr>
          <a:xfrm>
            <a:off x="11256697" y="307912"/>
            <a:ext cx="935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EINSTIEG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B589B54A-BC0D-ED66-5F82-FEAB562C0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EE92362C-C2D3-3140-D9A9-DDCD91E07B2F}"/>
              </a:ext>
            </a:extLst>
          </p:cNvPr>
          <p:cNvSpPr txBox="1"/>
          <p:nvPr/>
        </p:nvSpPr>
        <p:spPr>
          <a:xfrm>
            <a:off x="1451374" y="2928059"/>
            <a:ext cx="6657550" cy="2634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Fotografiert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etwas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das mit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eurem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Beruf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und Energie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zu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tun hat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Macht 2 Fotos: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Detail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Erkennbares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Ganzes</a:t>
            </a:r>
            <a:endParaRPr lang="en-ID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5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Minuten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Zeit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Upload </a:t>
            </a:r>
            <a:r>
              <a:rPr lang="en-ID" sz="1600" dirty="0" err="1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hier</a:t>
            </a:r>
            <a:r>
              <a:rPr lang="en-ID" sz="1600" dirty="0">
                <a:latin typeface="Mulish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en-ID" sz="1600" dirty="0">
              <a:latin typeface="Mulish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DD631CC-CF4C-9FC1-B763-B83DD35AA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8039" y="6059497"/>
            <a:ext cx="22868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altLang="de-DE" sz="2000" b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kurzelinks.de/…..</a:t>
            </a:r>
            <a:endParaRPr kumimoji="0" lang="de-DE" alt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5C4CAFA-1FB4-F24A-8C1D-C64BB79DE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2892702"/>
            <a:ext cx="3615768" cy="356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389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551402F-A224-E549-BCC7-2F6A6E8003AB}"/>
              </a:ext>
            </a:extLst>
          </p:cNvPr>
          <p:cNvSpPr txBox="1"/>
          <p:nvPr/>
        </p:nvSpPr>
        <p:spPr>
          <a:xfrm>
            <a:off x="7378592" y="1351906"/>
            <a:ext cx="42100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Einstieg mit Quiz und Input zu Energiewende, Klima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39B622B-4FCD-1351-4BCB-F648F867EE3F}"/>
              </a:ext>
            </a:extLst>
          </p:cNvPr>
          <p:cNvSpPr txBox="1"/>
          <p:nvPr/>
        </p:nvSpPr>
        <p:spPr>
          <a:xfrm>
            <a:off x="-1" y="131003"/>
            <a:ext cx="9352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Q&amp;I</a:t>
            </a:r>
            <a:br>
              <a:rPr lang="de-DE" sz="1200" b="1" dirty="0">
                <a:solidFill>
                  <a:schemeClr val="bg1"/>
                </a:solidFill>
              </a:rPr>
            </a:br>
            <a:r>
              <a:rPr lang="de-DE" sz="1200" b="1" dirty="0">
                <a:solidFill>
                  <a:schemeClr val="bg1"/>
                </a:solidFill>
              </a:rPr>
              <a:t>ENERGIE-WENDE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4E056C61-ECD2-EFC4-A0D7-87D42839606A}"/>
              </a:ext>
            </a:extLst>
          </p:cNvPr>
          <p:cNvSpPr txBox="1"/>
          <p:nvPr/>
        </p:nvSpPr>
        <p:spPr>
          <a:xfrm>
            <a:off x="4980061" y="2044403"/>
            <a:ext cx="779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1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ja</a:t>
            </a:r>
            <a:endParaRPr lang="en-US" sz="2400" b="1" dirty="0">
              <a:solidFill>
                <a:schemeClr val="bg1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66C6E254-AD80-72C0-E43B-6ECD489C79ED}"/>
              </a:ext>
            </a:extLst>
          </p:cNvPr>
          <p:cNvSpPr txBox="1"/>
          <p:nvPr/>
        </p:nvSpPr>
        <p:spPr>
          <a:xfrm>
            <a:off x="3793854" y="1274962"/>
            <a:ext cx="1004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nein</a:t>
            </a:r>
            <a:endParaRPr lang="en-US" sz="2000" b="1" dirty="0">
              <a:solidFill>
                <a:schemeClr val="bg1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pic>
        <p:nvPicPr>
          <p:cNvPr id="15" name="Bildplatzhalter 14">
            <a:extLst>
              <a:ext uri="{FF2B5EF4-FFF2-40B4-BE49-F238E27FC236}">
                <a16:creationId xmlns:a16="http://schemas.microsoft.com/office/drawing/2014/main" id="{2D2FAA4D-6B2A-1E4C-3408-A53DE5B84AB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968" r="6968"/>
          <a:stretch>
            <a:fillRect/>
          </a:stretch>
        </p:blipFill>
        <p:spPr>
          <a:xfrm>
            <a:off x="1213505" y="503853"/>
            <a:ext cx="5160698" cy="5995789"/>
          </a:xfr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906AE008-77DB-5576-3DBF-4D01C5BEDB4F}"/>
              </a:ext>
            </a:extLst>
          </p:cNvPr>
          <p:cNvSpPr/>
          <p:nvPr/>
        </p:nvSpPr>
        <p:spPr>
          <a:xfrm>
            <a:off x="-1212987" y="1351906"/>
            <a:ext cx="1094115" cy="3991708"/>
          </a:xfrm>
          <a:prstGeom prst="ellipse">
            <a:avLst/>
          </a:prstGeom>
          <a:solidFill>
            <a:srgbClr val="BF6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Anpassen </a:t>
            </a:r>
          </a:p>
          <a:p>
            <a:pPr algn="ctr"/>
            <a:r>
              <a:rPr lang="de-DE" dirty="0"/>
              <a:t>QR-Code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318DDFE-BDAF-C520-F651-F9CA04A6D9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0893" y="3700265"/>
            <a:ext cx="2837726" cy="279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69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39B622B-4FCD-1351-4BCB-F648F867EE3F}"/>
              </a:ext>
            </a:extLst>
          </p:cNvPr>
          <p:cNvSpPr txBox="1"/>
          <p:nvPr/>
        </p:nvSpPr>
        <p:spPr>
          <a:xfrm>
            <a:off x="-1" y="131003"/>
            <a:ext cx="9352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Q&amp;I</a:t>
            </a:r>
            <a:br>
              <a:rPr lang="de-DE" sz="1200" b="1" dirty="0">
                <a:solidFill>
                  <a:schemeClr val="bg1"/>
                </a:solidFill>
              </a:rPr>
            </a:br>
            <a:r>
              <a:rPr lang="de-DE" sz="1200" b="1" dirty="0">
                <a:solidFill>
                  <a:schemeClr val="bg1"/>
                </a:solidFill>
              </a:rPr>
              <a:t>ENERGIE-WENDE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4E056C61-ECD2-EFC4-A0D7-87D42839606A}"/>
              </a:ext>
            </a:extLst>
          </p:cNvPr>
          <p:cNvSpPr txBox="1"/>
          <p:nvPr/>
        </p:nvSpPr>
        <p:spPr>
          <a:xfrm>
            <a:off x="4980061" y="2044403"/>
            <a:ext cx="779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1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ja</a:t>
            </a:r>
            <a:endParaRPr lang="en-US" sz="2400" b="1" dirty="0">
              <a:solidFill>
                <a:schemeClr val="bg1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66C6E254-AD80-72C0-E43B-6ECD489C79ED}"/>
              </a:ext>
            </a:extLst>
          </p:cNvPr>
          <p:cNvSpPr txBox="1"/>
          <p:nvPr/>
        </p:nvSpPr>
        <p:spPr>
          <a:xfrm>
            <a:off x="3793854" y="1274962"/>
            <a:ext cx="1004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nein</a:t>
            </a:r>
            <a:endParaRPr lang="en-US" sz="2000" b="1" dirty="0">
              <a:solidFill>
                <a:schemeClr val="bg1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983CB9AB-28E4-3C12-10F6-2D7F46F176D7}"/>
              </a:ext>
            </a:extLst>
          </p:cNvPr>
          <p:cNvSpPr txBox="1"/>
          <p:nvPr/>
        </p:nvSpPr>
        <p:spPr>
          <a:xfrm>
            <a:off x="7615105" y="1351906"/>
            <a:ext cx="38600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Energiewende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</a:p>
          <a:p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+ ICH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FD1615E-58AD-3E9A-4516-BE2A60FC9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1171" y="862437"/>
            <a:ext cx="5525366" cy="552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442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prechblase: rechteckig mit abgerundeten Ecken 3">
            <a:extLst>
              <a:ext uri="{FF2B5EF4-FFF2-40B4-BE49-F238E27FC236}">
                <a16:creationId xmlns:a16="http://schemas.microsoft.com/office/drawing/2014/main" id="{8E4FFFC5-799C-6087-8E53-9DB61906632A}"/>
              </a:ext>
            </a:extLst>
          </p:cNvPr>
          <p:cNvSpPr/>
          <p:nvPr/>
        </p:nvSpPr>
        <p:spPr>
          <a:xfrm>
            <a:off x="2894578" y="2263412"/>
            <a:ext cx="5635417" cy="3177267"/>
          </a:xfrm>
          <a:prstGeom prst="wedgeRoundRectCallout">
            <a:avLst>
              <a:gd name="adj1" fmla="val -58151"/>
              <a:gd name="adj2" fmla="val 17239"/>
              <a:gd name="adj3" fmla="val 16667"/>
            </a:avLst>
          </a:prstGeom>
          <a:solidFill>
            <a:srgbClr val="06489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D033"/>
              </a:solidFill>
            </a:endParaRPr>
          </a:p>
        </p:txBody>
      </p:sp>
      <p:sp>
        <p:nvSpPr>
          <p:cNvPr id="3" name="TextBox 11">
            <a:extLst>
              <a:ext uri="{FF2B5EF4-FFF2-40B4-BE49-F238E27FC236}">
                <a16:creationId xmlns:a16="http://schemas.microsoft.com/office/drawing/2014/main" id="{D3310A18-7709-FBCB-BF79-0EA4926B8B72}"/>
              </a:ext>
            </a:extLst>
          </p:cNvPr>
          <p:cNvSpPr txBox="1"/>
          <p:nvPr/>
        </p:nvSpPr>
        <p:spPr>
          <a:xfrm>
            <a:off x="1329454" y="1351906"/>
            <a:ext cx="5095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Meine</a:t>
            </a:r>
            <a:r>
              <a:rPr lang="en-US" sz="3600" b="1" dirty="0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 </a:t>
            </a:r>
            <a:r>
              <a:rPr lang="en-US" sz="3600" b="1" dirty="0" err="1">
                <a:solidFill>
                  <a:srgbClr val="064893"/>
                </a:solidFill>
                <a:latin typeface="+mj-lt"/>
                <a:ea typeface="Roboto Black" panose="02000000000000000000" pitchFamily="2" charset="0"/>
                <a:cs typeface="Poppins SemiBold" pitchFamily="2" charset="77"/>
              </a:rPr>
              <a:t>Meinung</a:t>
            </a:r>
            <a:endParaRPr lang="en-US" sz="3600" b="1" dirty="0">
              <a:solidFill>
                <a:srgbClr val="064893"/>
              </a:solidFill>
              <a:latin typeface="+mj-lt"/>
              <a:ea typeface="Roboto Black" panose="02000000000000000000" pitchFamily="2" charset="0"/>
              <a:cs typeface="Poppins SemiBold" pitchFamily="2" charset="77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2541AB-E540-9FAC-33F9-0903E23B88C1}"/>
              </a:ext>
            </a:extLst>
          </p:cNvPr>
          <p:cNvSpPr txBox="1"/>
          <p:nvPr/>
        </p:nvSpPr>
        <p:spPr>
          <a:xfrm>
            <a:off x="11222002" y="242597"/>
            <a:ext cx="1007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chemeClr val="bg1"/>
                </a:solidFill>
              </a:rPr>
              <a:t>BETRIEBS-CHECK</a:t>
            </a:r>
          </a:p>
        </p:txBody>
      </p:sp>
      <p:sp>
        <p:nvSpPr>
          <p:cNvPr id="2" name="TextBox 38">
            <a:extLst>
              <a:ext uri="{FF2B5EF4-FFF2-40B4-BE49-F238E27FC236}">
                <a16:creationId xmlns:a16="http://schemas.microsoft.com/office/drawing/2014/main" id="{C4FB0D98-9856-E99B-57F4-70EAA8250B9B}"/>
              </a:ext>
            </a:extLst>
          </p:cNvPr>
          <p:cNvSpPr txBox="1"/>
          <p:nvPr/>
        </p:nvSpPr>
        <p:spPr>
          <a:xfrm>
            <a:off x="3199940" y="2933638"/>
            <a:ext cx="5024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solidFill>
                  <a:srgbClr val="FFD03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„Mit meinem Beruf trage ich etwas zur Energiewende bei.“ </a:t>
            </a:r>
            <a:endParaRPr lang="en-US" sz="3200" b="1" dirty="0">
              <a:solidFill>
                <a:srgbClr val="FFD03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fik 5" descr="Ein Bild, das Zeichnung, Clipart, Kleidung, Cartoon enthält.&#10;&#10;Automatisch generierte Beschreibung">
            <a:extLst>
              <a:ext uri="{FF2B5EF4-FFF2-40B4-BE49-F238E27FC236}">
                <a16:creationId xmlns:a16="http://schemas.microsoft.com/office/drawing/2014/main" id="{8C7819EF-69A4-5CBF-2C56-FA325AFC6B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5186" y="3718468"/>
            <a:ext cx="1417662" cy="276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20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nergize">
      <a:majorFont>
        <a:latin typeface="Mulish ExtraBlack"/>
        <a:ea typeface=""/>
        <a:cs typeface=""/>
      </a:majorFont>
      <a:minorFont>
        <a:latin typeface="Mulish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06be59083e541b2b307efcdd1c93fd9 xmlns="091ee7c9-1c76-4122-89f4-4edd565c2561">
      <Terms xmlns="http://schemas.microsoft.com/office/infopath/2007/PartnerControls">
        <TermInfo xmlns="http://schemas.microsoft.com/office/infopath/2007/PartnerControls">
          <TermName xmlns="http://schemas.microsoft.com/office/infopath/2007/PartnerControls">Dokument</TermName>
          <TermId xmlns="http://schemas.microsoft.com/office/infopath/2007/PartnerControls">08ea029f-91ac-4794-b57d-a41510e63947</TermId>
        </TermInfo>
      </Terms>
    </e06be59083e541b2b307efcdd1c93fd9>
    <e1fecb3ea9bb46a3b3d9606b9c220a68 xmlns="091ee7c9-1c76-4122-89f4-4edd565c2561">
      <Terms xmlns="http://schemas.microsoft.com/office/infopath/2007/PartnerControls"/>
    </e1fecb3ea9bb46a3b3d9606b9c220a68>
    <d5f666c6ef66426f8f7c8771359049f2 xmlns="091ee7c9-1c76-4122-89f4-4edd565c2561">
      <Terms xmlns="http://schemas.microsoft.com/office/infopath/2007/PartnerControls">
        <TermInfo xmlns="http://schemas.microsoft.com/office/infopath/2007/PartnerControls">
          <TermName xmlns="http://schemas.microsoft.com/office/infopath/2007/PartnerControls">Medienbildung</TermName>
          <TermId xmlns="http://schemas.microsoft.com/office/infopath/2007/PartnerControls">d5b6dde1-31fe-4b08-9ef7-48d6e29f3b2e</TermId>
        </TermInfo>
      </Terms>
    </d5f666c6ef66426f8f7c8771359049f2>
    <mb_gueltig_bis xmlns="091ee7c9-1c76-4122-89f4-4edd565c2561" xsi:nil="true"/>
    <TaxCatchAll xmlns="091ee7c9-1c76-4122-89f4-4edd565c2561">
      <Value>4</Value>
      <Value>3</Value>
      <Value>2</Value>
      <Value>1</Value>
    </TaxCatchAll>
    <jac9ee2dec3f4f93bde2b253fadcfe7e xmlns="091ee7c9-1c76-4122-89f4-4edd565c2561">
      <Terms xmlns="http://schemas.microsoft.com/office/infopath/2007/PartnerControls">
        <TermInfo xmlns="http://schemas.microsoft.com/office/infopath/2007/PartnerControls">
          <TermName xmlns="http://schemas.microsoft.com/office/infopath/2007/PartnerControls">energize</TermName>
          <TermId xmlns="http://schemas.microsoft.com/office/infopath/2007/PartnerControls">2bf63aa6-8fba-40af-996d-9d0b558035f7</TermId>
        </TermInfo>
      </Terms>
    </jac9ee2dec3f4f93bde2b253fadcfe7e>
    <cef3f0cd12f1499fbca28207a421cffc xmlns="091ee7c9-1c76-4122-89f4-4edd565c2561">
      <Terms xmlns="http://schemas.microsoft.com/office/infopath/2007/PartnerControls"/>
    </cef3f0cd12f1499fbca28207a421cffc>
    <mb_gueltig_ab xmlns="091ee7c9-1c76-4122-89f4-4edd565c2561" xsi:nil="true"/>
    <mb_DSGVO xmlns="091ee7c9-1c76-4122-89f4-4edd565c2561" xsi:nil="true"/>
    <a61d61dc416146749313f1bbf338c08f xmlns="091ee7c9-1c76-4122-89f4-4edd565c2561">
      <Terms xmlns="http://schemas.microsoft.com/office/infopath/2007/PartnerControls"/>
    </a61d61dc416146749313f1bbf338c08f>
    <l83c6961f1074ca6b329bbc271a0f8a3 xmlns="091ee7c9-1c76-4122-89f4-4edd565c2561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LEA Hessen</TermName>
          <TermId xmlns="http://schemas.microsoft.com/office/infopath/2007/PartnerControls">e90a16c3-1586-415d-83ee-7dff08651c44</TermId>
        </TermInfo>
      </Terms>
    </l83c6961f1074ca6b329bbc271a0f8a3>
    <mb_Vertragsnummer xmlns="091ee7c9-1c76-4122-89f4-4edd565c2561" xsi:nil="true"/>
    <efa8629d3b814e6cba1f179a0a857a80 xmlns="091ee7c9-1c76-4122-89f4-4edd565c2561">
      <Terms xmlns="http://schemas.microsoft.com/office/infopath/2007/PartnerControls"/>
    </efa8629d3b814e6cba1f179a0a857a80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b834ae43-f8a4-478a-9376-00b66dd8cb90" ContentTypeId="0x01010035741A8430F2C04BA69CAC3E1A57755601" PreviousValue="false" LastSyncTimeStamp="2023-01-23T15:02:39.023Z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mb_Projektdokument" ma:contentTypeID="0x01010035741A8430F2C04BA69CAC3E1A5775560100A0B5569DE73B724B9C1AEA4FCB84DF70" ma:contentTypeVersion="2" ma:contentTypeDescription="" ma:contentTypeScope="" ma:versionID="b6095d32161c5267cf5f9c22b14310b6">
  <xsd:schema xmlns:xsd="http://www.w3.org/2001/XMLSchema" xmlns:xs="http://www.w3.org/2001/XMLSchema" xmlns:p="http://schemas.microsoft.com/office/2006/metadata/properties" xmlns:ns2="091ee7c9-1c76-4122-89f4-4edd565c2561" targetNamespace="http://schemas.microsoft.com/office/2006/metadata/properties" ma:root="true" ma:fieldsID="c659b9be83f26e8551cad62ccd31a877" ns2:_="">
    <xsd:import namespace="091ee7c9-1c76-4122-89f4-4edd565c2561"/>
    <xsd:element name="properties">
      <xsd:complexType>
        <xsd:sequence>
          <xsd:element name="documentManagement">
            <xsd:complexType>
              <xsd:all>
                <xsd:element ref="ns2:jac9ee2dec3f4f93bde2b253fadcfe7e" minOccurs="0"/>
                <xsd:element ref="ns2:TaxCatchAll" minOccurs="0"/>
                <xsd:element ref="ns2:TaxCatchAllLabel" minOccurs="0"/>
                <xsd:element ref="ns2:efa8629d3b814e6cba1f179a0a857a80" minOccurs="0"/>
                <xsd:element ref="ns2:e06be59083e541b2b307efcdd1c93fd9" minOccurs="0"/>
                <xsd:element ref="ns2:cef3f0cd12f1499fbca28207a421cffc" minOccurs="0"/>
                <xsd:element ref="ns2:mb_gueltig_ab" minOccurs="0"/>
                <xsd:element ref="ns2:mb_gueltig_bis" minOccurs="0"/>
                <xsd:element ref="ns2:e1fecb3ea9bb46a3b3d9606b9c220a68" minOccurs="0"/>
                <xsd:element ref="ns2:mb_DSGVO" minOccurs="0"/>
                <xsd:element ref="ns2:l83c6961f1074ca6b329bbc271a0f8a3" minOccurs="0"/>
                <xsd:element ref="ns2:a61d61dc416146749313f1bbf338c08f" minOccurs="0"/>
                <xsd:element ref="ns2:d5f666c6ef66426f8f7c8771359049f2" minOccurs="0"/>
                <xsd:element ref="ns2:mb_Vertragsnumm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1ee7c9-1c76-4122-89f4-4edd565c2561" elementFormDefault="qualified">
    <xsd:import namespace="http://schemas.microsoft.com/office/2006/documentManagement/types"/>
    <xsd:import namespace="http://schemas.microsoft.com/office/infopath/2007/PartnerControls"/>
    <xsd:element name="jac9ee2dec3f4f93bde2b253fadcfe7e" ma:index="8" nillable="true" ma:taxonomy="true" ma:internalName="jac9ee2dec3f4f93bde2b253fadcfe7e" ma:taxonomyFieldName="mb_Projekt" ma:displayName="Projekt" ma:default="" ma:fieldId="{3ac9ee2d-ec3f-4f93-bde2-b253fadcfe7e}" ma:sspId="b834ae43-f8a4-478a-9376-00b66dd8cb90" ma:termSetId="fdf74ec6-3b66-4f83-8948-9f4bc1fbe8e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b90e3462-4336-46da-80a9-f44c62a0a130}" ma:internalName="TaxCatchAll" ma:showField="CatchAllData" ma:web="2b5271ba-2ee8-425e-a229-73ac006472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b90e3462-4336-46da-80a9-f44c62a0a130}" ma:internalName="TaxCatchAllLabel" ma:readOnly="true" ma:showField="CatchAllDataLabel" ma:web="2b5271ba-2ee8-425e-a229-73ac006472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fa8629d3b814e6cba1f179a0a857a80" ma:index="12" nillable="true" ma:taxonomy="true" ma:internalName="efa8629d3b814e6cba1f179a0a857a80" ma:taxonomyFieldName="mb_Organisationsbereich" ma:displayName="Organisationsbereich" ma:readOnly="false" ma:default="" ma:fieldId="{efa8629d-3b81-4e6c-ba1f-179a0a857a80}" ma:sspId="b834ae43-f8a4-478a-9376-00b66dd8cb90" ma:termSetId="b25e4f06-d9d1-4095-a2ee-67f1282f38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06be59083e541b2b307efcdd1c93fd9" ma:index="14" nillable="true" ma:taxonomy="true" ma:internalName="e06be59083e541b2b307efcdd1c93fd9" ma:taxonomyFieldName="mb_Informationsart" ma:displayName="Informationsart" ma:default="" ma:fieldId="{e06be590-83e5-41b2-b307-efcdd1c93fd9}" ma:sspId="b834ae43-f8a4-478a-9376-00b66dd8cb90" ma:termSetId="8a5a8448-dd02-4028-a12c-d90a51391b0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ef3f0cd12f1499fbca28207a421cffc" ma:index="16" nillable="true" ma:taxonomy="true" ma:internalName="cef3f0cd12f1499fbca28207a421cffc" ma:taxonomyFieldName="mb_Zielgruppe" ma:displayName="Zielgruppe" ma:default="" ma:fieldId="{cef3f0cd-12f1-499f-bca2-8207a421cffc}" ma:sspId="b834ae43-f8a4-478a-9376-00b66dd8cb90" ma:termSetId="c76a032c-bc59-4c4c-a9ce-63f5cad8c94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b_gueltig_ab" ma:index="18" nillable="true" ma:displayName="gültig ab" ma:format="DateOnly" ma:internalName="mb_gueltig_ab" ma:readOnly="false">
      <xsd:simpleType>
        <xsd:restriction base="dms:DateTime"/>
      </xsd:simpleType>
    </xsd:element>
    <xsd:element name="mb_gueltig_bis" ma:index="19" nillable="true" ma:displayName="gültig bis" ma:format="DateOnly" ma:internalName="mb_gueltig_bis" ma:readOnly="false">
      <xsd:simpleType>
        <xsd:restriction base="dms:DateTime"/>
      </xsd:simpleType>
    </xsd:element>
    <xsd:element name="e1fecb3ea9bb46a3b3d9606b9c220a68" ma:index="20" nillable="true" ma:taxonomy="true" ma:internalName="e1fecb3ea9bb46a3b3d9606b9c220a68" ma:taxonomyFieldName="mb_Dokumentenart" ma:displayName="Dokumentenart" ma:default="" ma:fieldId="{e1fecb3e-a9bb-46a3-b3d9-606b9c220a68}" ma:sspId="b834ae43-f8a4-478a-9376-00b66dd8cb90" ma:termSetId="817aadd5-8675-4780-a1a7-db0e5869faf3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mb_DSGVO" ma:index="22" nillable="true" ma:displayName="DSGVO-relevant" ma:format="Dropdown" ma:internalName="mb_DSGVO">
      <xsd:simpleType>
        <xsd:restriction base="dms:Choice">
          <xsd:enumeration value="ja"/>
          <xsd:enumeration value="nein"/>
          <xsd:enumeration value="weiß ich nicht"/>
        </xsd:restriction>
      </xsd:simpleType>
    </xsd:element>
    <xsd:element name="l83c6961f1074ca6b329bbc271a0f8a3" ma:index="23" nillable="true" ma:taxonomy="true" ma:internalName="l83c6961f1074ca6b329bbc271a0f8a3" ma:taxonomyFieldName="mb_Kunde" ma:displayName="Kunde" ma:default="" ma:fieldId="{583c6961-f107-4ca6-b329-bbc271a0f8a3}" ma:sspId="b834ae43-f8a4-478a-9376-00b66dd8cb90" ma:termSetId="07ac4a29-fd29-425d-9ac6-522c33d87a1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61d61dc416146749313f1bbf338c08f" ma:index="25" nillable="true" ma:taxonomy="true" ma:internalName="a61d61dc416146749313f1bbf338c08f" ma:taxonomyFieldName="mb_Thema" ma:displayName="Thema" ma:default="" ma:fieldId="{a61d61dc-4161-4674-9313-f1bbf338c08f}" ma:sspId="b834ae43-f8a4-478a-9376-00b66dd8cb90" ma:termSetId="1f8cf039-9ab4-4306-9427-5853c72afcd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5f666c6ef66426f8f7c8771359049f2" ma:index="27" nillable="true" ma:taxonomy="true" ma:internalName="d5f666c6ef66426f8f7c8771359049f2" ma:taxonomyFieldName="mb_Unternehmensbereich" ma:displayName="Unternehmensbereich" ma:readOnly="false" ma:default="1;#Medienbildung|d5b6dde1-31fe-4b08-9ef7-48d6e29f3b2e" ma:fieldId="{d5f666c6-ef66-426f-8f7c-8771359049f2}" ma:sspId="b834ae43-f8a4-478a-9376-00b66dd8cb90" ma:termSetId="42516089-7580-4044-8243-6a082885b84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b_Vertragsnummer" ma:index="29" nillable="true" ma:displayName="Vertragsnummer" ma:format="Dropdown" ma:internalName="mb_Vertragsnummer">
      <xsd:simpleType>
        <xsd:restriction base="dms:Choice">
          <xsd:enumeration value="21.2"/>
          <xsd:enumeration value="21.1"/>
          <xsd:enumeration value="20.2"/>
          <xsd:enumeration value="20.1"/>
          <xsd:enumeration value="19.2"/>
          <xsd:enumeration value="19.1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E0207E5-56F7-4421-9279-3942BAC875FB}">
  <ds:schemaRefs>
    <ds:schemaRef ds:uri="091ee7c9-1c76-4122-89f4-4edd565c2561"/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0B6B191-FE87-4F8B-AD6B-224D3051C6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A082854-82C8-4978-BA66-ACFD2C2DC03E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54C5FF29-6395-480D-B114-CC54D0493B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1ee7c9-1c76-4122-89f4-4edd565c25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1194</Words>
  <Application>Microsoft Office PowerPoint</Application>
  <PresentationFormat>Breitbild</PresentationFormat>
  <Paragraphs>253</Paragraphs>
  <Slides>56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56</vt:i4>
      </vt:variant>
    </vt:vector>
  </HeadingPairs>
  <TitlesOfParts>
    <vt:vector size="64" baseType="lpstr">
      <vt:lpstr>Arial</vt:lpstr>
      <vt:lpstr>Calibri</vt:lpstr>
      <vt:lpstr>helvetica</vt:lpstr>
      <vt:lpstr>helvetica</vt:lpstr>
      <vt:lpstr>Mulish</vt:lpstr>
      <vt:lpstr>Open Sans</vt:lpstr>
      <vt:lpstr>Times New Roman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 Crips</dc:creator>
  <cp:lastModifiedBy>Stoll-Wewior, Sabine</cp:lastModifiedBy>
  <cp:revision>281</cp:revision>
  <cp:lastPrinted>2024-05-23T14:50:35Z</cp:lastPrinted>
  <dcterms:created xsi:type="dcterms:W3CDTF">2020-12-02T11:23:34Z</dcterms:created>
  <dcterms:modified xsi:type="dcterms:W3CDTF">2025-07-29T08:16:19Z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0x01010035741A8430F2C04BA69CAC3E1A5775560100A0B5569DE73B724B9C1AEA4FCB84DF70</vt:lpwstr>
  </property>
  <property fmtid="{D5CDD505-2E9C-101B-9397-08002B2CF9AE}" pid="3" name="mb_Unternehmensbereich">
    <vt:lpwstr>1;#Medienbildung|d5b6dde1-31fe-4b08-9ef7-48d6e29f3b2e</vt:lpwstr>
  </property>
  <property fmtid="{D5CDD505-2E9C-101B-9397-08002B2CF9AE}" pid="4" name="mb_Organisationsbereich">
    <vt:lpwstr/>
  </property>
  <property fmtid="{D5CDD505-2E9C-101B-9397-08002B2CF9AE}" pid="5" name="MediaServiceImageTags">
    <vt:lpwstr/>
  </property>
  <property fmtid="{D5CDD505-2E9C-101B-9397-08002B2CF9AE}" pid="6" name="lcf76f155ced4ddcb4097134ff3c332f">
    <vt:lpwstr/>
  </property>
  <property fmtid="{D5CDD505-2E9C-101B-9397-08002B2CF9AE}" pid="7" name="mb_Zielgruppe">
    <vt:lpwstr/>
  </property>
  <property fmtid="{D5CDD505-2E9C-101B-9397-08002B2CF9AE}" pid="8" name="mb_Dokumentenart">
    <vt:lpwstr/>
  </property>
  <property fmtid="{D5CDD505-2E9C-101B-9397-08002B2CF9AE}" pid="9" name="mb_Thema">
    <vt:lpwstr/>
  </property>
  <property fmtid="{D5CDD505-2E9C-101B-9397-08002B2CF9AE}" pid="10" name="mb_Projekt">
    <vt:lpwstr>3;#energize|2bf63aa6-8fba-40af-996d-9d0b558035f7</vt:lpwstr>
  </property>
  <property fmtid="{D5CDD505-2E9C-101B-9397-08002B2CF9AE}" pid="11" name="mb_Kunde">
    <vt:lpwstr>2;#LEA Hessen|e90a16c3-1586-415d-83ee-7dff08651c44</vt:lpwstr>
  </property>
  <property fmtid="{D5CDD505-2E9C-101B-9397-08002B2CF9AE}" pid="12" name="mb_Informationsart">
    <vt:lpwstr>4;#Dokument|08ea029f-91ac-4794-b57d-a41510e63947</vt:lpwstr>
  </property>
  <property fmtid="{D5CDD505-2E9C-101B-9397-08002B2CF9AE}" pid="13" name="xd_ProgID">
    <vt:lpwstr/>
  </property>
  <property fmtid="{D5CDD505-2E9C-101B-9397-08002B2CF9AE}" pid="14" name="ComplianceAssetId">
    <vt:lpwstr/>
  </property>
  <property fmtid="{D5CDD505-2E9C-101B-9397-08002B2CF9AE}" pid="15" name="TemplateUrl">
    <vt:lpwstr/>
  </property>
  <property fmtid="{D5CDD505-2E9C-101B-9397-08002B2CF9AE}" pid="16" name="_ExtendedDescription">
    <vt:lpwstr/>
  </property>
  <property fmtid="{D5CDD505-2E9C-101B-9397-08002B2CF9AE}" pid="17" name="xd_Signature">
    <vt:bool>false</vt:bool>
  </property>
  <property fmtid="{D5CDD505-2E9C-101B-9397-08002B2CF9AE}" pid="18" name="TriggerFlowInfo">
    <vt:lpwstr/>
  </property>
</Properties>
</file>