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5"/>
  </p:sldMasterIdLst>
  <p:notesMasterIdLst>
    <p:notesMasterId r:id="rId54"/>
  </p:notesMasterIdLst>
  <p:handoutMasterIdLst>
    <p:handoutMasterId r:id="rId55"/>
  </p:handoutMasterIdLst>
  <p:sldIdLst>
    <p:sldId id="307" r:id="rId6"/>
    <p:sldId id="340" r:id="rId7"/>
    <p:sldId id="308" r:id="rId8"/>
    <p:sldId id="350" r:id="rId9"/>
    <p:sldId id="351" r:id="rId10"/>
    <p:sldId id="352" r:id="rId11"/>
    <p:sldId id="353" r:id="rId12"/>
    <p:sldId id="354" r:id="rId13"/>
    <p:sldId id="355" r:id="rId14"/>
    <p:sldId id="356" r:id="rId15"/>
    <p:sldId id="310" r:id="rId16"/>
    <p:sldId id="259" r:id="rId17"/>
    <p:sldId id="357" r:id="rId18"/>
    <p:sldId id="358" r:id="rId19"/>
    <p:sldId id="312" r:id="rId20"/>
    <p:sldId id="359" r:id="rId21"/>
    <p:sldId id="345" r:id="rId22"/>
    <p:sldId id="258" r:id="rId23"/>
    <p:sldId id="309" r:id="rId24"/>
    <p:sldId id="302" r:id="rId25"/>
    <p:sldId id="315" r:id="rId26"/>
    <p:sldId id="360" r:id="rId27"/>
    <p:sldId id="361" r:id="rId28"/>
    <p:sldId id="362" r:id="rId29"/>
    <p:sldId id="363" r:id="rId30"/>
    <p:sldId id="365" r:id="rId31"/>
    <p:sldId id="290" r:id="rId32"/>
    <p:sldId id="366" r:id="rId33"/>
    <p:sldId id="367" r:id="rId34"/>
    <p:sldId id="314" r:id="rId35"/>
    <p:sldId id="368" r:id="rId36"/>
    <p:sldId id="369" r:id="rId37"/>
    <p:sldId id="316" r:id="rId38"/>
    <p:sldId id="349" r:id="rId39"/>
    <p:sldId id="311" r:id="rId40"/>
    <p:sldId id="321" r:id="rId41"/>
    <p:sldId id="370" r:id="rId42"/>
    <p:sldId id="371" r:id="rId43"/>
    <p:sldId id="323" r:id="rId44"/>
    <p:sldId id="372" r:id="rId45"/>
    <p:sldId id="373" r:id="rId46"/>
    <p:sldId id="374" r:id="rId47"/>
    <p:sldId id="375" r:id="rId48"/>
    <p:sldId id="337" r:id="rId49"/>
    <p:sldId id="343" r:id="rId50"/>
    <p:sldId id="338" r:id="rId51"/>
    <p:sldId id="341" r:id="rId52"/>
    <p:sldId id="342" r:id="rId53"/>
  </p:sldIdLst>
  <p:sldSz cx="12192000" cy="6858000"/>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e Crips" initials="TC" lastIdx="1" clrIdx="0">
    <p:extLst>
      <p:ext uri="{19B8F6BF-5375-455C-9EA6-DF929625EA0E}">
        <p15:presenceInfo xmlns:p15="http://schemas.microsoft.com/office/powerpoint/2012/main" userId="The Crip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31"/>
    <a:srgbClr val="064893"/>
    <a:srgbClr val="F4981E"/>
    <a:srgbClr val="FFC000"/>
    <a:srgbClr val="00B0F0"/>
    <a:srgbClr val="6A827F"/>
    <a:srgbClr val="F4F2E7"/>
    <a:srgbClr val="F4F1E7"/>
    <a:srgbClr val="F4F0E7"/>
    <a:srgbClr val="F3EE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856" autoAdjust="0"/>
  </p:normalViewPr>
  <p:slideViewPr>
    <p:cSldViewPr snapToGrid="0">
      <p:cViewPr varScale="1">
        <p:scale>
          <a:sx n="58" d="100"/>
          <a:sy n="58" d="100"/>
        </p:scale>
        <p:origin x="1061" y="58"/>
      </p:cViewPr>
      <p:guideLst/>
    </p:cSldViewPr>
  </p:slideViewPr>
  <p:notesTextViewPr>
    <p:cViewPr>
      <p:scale>
        <a:sx n="1" d="1"/>
        <a:sy n="1" d="1"/>
      </p:scale>
      <p:origin x="0" y="0"/>
    </p:cViewPr>
  </p:notesTextViewPr>
  <p:notesViewPr>
    <p:cSldViewPr snapToGrid="0">
      <p:cViewPr>
        <p:scale>
          <a:sx n="1" d="2"/>
          <a:sy n="1" d="2"/>
        </p:scale>
        <p:origin x="2467" y="269"/>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536893E-C1E7-D243-A678-E0704EA9FB95}"/>
              </a:ext>
            </a:extLst>
          </p:cNvPr>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en-US"/>
          </a:p>
        </p:txBody>
      </p:sp>
      <p:sp>
        <p:nvSpPr>
          <p:cNvPr id="3" name="Date Placeholder 2">
            <a:extLst>
              <a:ext uri="{FF2B5EF4-FFF2-40B4-BE49-F238E27FC236}">
                <a16:creationId xmlns:a16="http://schemas.microsoft.com/office/drawing/2014/main" id="{60C43D7B-6666-1446-BDB6-FB97DEDFE929}"/>
              </a:ext>
            </a:extLst>
          </p:cNvPr>
          <p:cNvSpPr>
            <a:spLocks noGrp="1"/>
          </p:cNvSpPr>
          <p:nvPr>
            <p:ph type="dt" sz="quarter" idx="1"/>
          </p:nvPr>
        </p:nvSpPr>
        <p:spPr>
          <a:xfrm>
            <a:off x="4021294" y="0"/>
            <a:ext cx="3076363" cy="513508"/>
          </a:xfrm>
          <a:prstGeom prst="rect">
            <a:avLst/>
          </a:prstGeom>
        </p:spPr>
        <p:txBody>
          <a:bodyPr vert="horz" lIns="99048" tIns="49524" rIns="99048" bIns="49524" rtlCol="0"/>
          <a:lstStyle>
            <a:lvl1pPr algn="r">
              <a:defRPr sz="1300"/>
            </a:lvl1pPr>
          </a:lstStyle>
          <a:p>
            <a:fld id="{4788FAE0-26B3-FC4B-9123-B5B5C7197C30}" type="datetimeFigureOut">
              <a:t>25.06.2025</a:t>
            </a:fld>
            <a:endParaRPr lang="en-US"/>
          </a:p>
        </p:txBody>
      </p:sp>
      <p:sp>
        <p:nvSpPr>
          <p:cNvPr id="4" name="Footer Placeholder 3">
            <a:extLst>
              <a:ext uri="{FF2B5EF4-FFF2-40B4-BE49-F238E27FC236}">
                <a16:creationId xmlns:a16="http://schemas.microsoft.com/office/drawing/2014/main" id="{31248876-221A-044D-B0B0-4A999B797976}"/>
              </a:ext>
            </a:extLst>
          </p:cNvPr>
          <p:cNvSpPr>
            <a:spLocks noGrp="1"/>
          </p:cNvSpPr>
          <p:nvPr>
            <p:ph type="ftr" sz="quarter" idx="2"/>
          </p:nvPr>
        </p:nvSpPr>
        <p:spPr>
          <a:xfrm>
            <a:off x="0" y="9721107"/>
            <a:ext cx="3076363" cy="513507"/>
          </a:xfrm>
          <a:prstGeom prst="rect">
            <a:avLst/>
          </a:prstGeom>
        </p:spPr>
        <p:txBody>
          <a:bodyPr vert="horz" lIns="99048" tIns="49524" rIns="99048" bIns="49524"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C1F14749-9C48-C24B-827E-13EB430DF89F}"/>
              </a:ext>
            </a:extLst>
          </p:cNvPr>
          <p:cNvSpPr>
            <a:spLocks noGrp="1"/>
          </p:cNvSpPr>
          <p:nvPr>
            <p:ph type="sldNum" sz="quarter" idx="3"/>
          </p:nvPr>
        </p:nvSpPr>
        <p:spPr>
          <a:xfrm>
            <a:off x="4021294" y="9721107"/>
            <a:ext cx="3076363" cy="513507"/>
          </a:xfrm>
          <a:prstGeom prst="rect">
            <a:avLst/>
          </a:prstGeom>
        </p:spPr>
        <p:txBody>
          <a:bodyPr vert="horz" lIns="99048" tIns="49524" rIns="99048" bIns="49524" rtlCol="0" anchor="b"/>
          <a:lstStyle>
            <a:lvl1pPr algn="r">
              <a:defRPr sz="1300"/>
            </a:lvl1pPr>
          </a:lstStyle>
          <a:p>
            <a:fld id="{37ED6C28-610D-6241-99C4-1589ED491D95}" type="slidenum">
              <a:t>‹Nr.›</a:t>
            </a:fld>
            <a:endParaRPr lang="en-US"/>
          </a:p>
        </p:txBody>
      </p:sp>
    </p:spTree>
    <p:extLst>
      <p:ext uri="{BB962C8B-B14F-4D97-AF65-F5344CB8AC3E}">
        <p14:creationId xmlns:p14="http://schemas.microsoft.com/office/powerpoint/2010/main" val="5492639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AAE69F32-46D8-45A1-85E5-6B19F76936FE}" type="datetimeFigureOut">
              <a:rPr lang="en-US" smtClean="0"/>
              <a:t>6/25/2025</a:t>
            </a:fld>
            <a:endParaRPr lang="en-US"/>
          </a:p>
        </p:txBody>
      </p:sp>
      <p:sp>
        <p:nvSpPr>
          <p:cNvPr id="4" name="Slide Image Placeholder 3"/>
          <p:cNvSpPr>
            <a:spLocks noGrp="1" noRot="1" noChangeAspect="1"/>
          </p:cNvSpPr>
          <p:nvPr>
            <p:ph type="sldImg" idx="2"/>
          </p:nvPr>
        </p:nvSpPr>
        <p:spPr>
          <a:xfrm>
            <a:off x="1589934" y="694018"/>
            <a:ext cx="3907155" cy="2198027"/>
          </a:xfrm>
          <a:prstGeom prst="rect">
            <a:avLst/>
          </a:prstGeom>
          <a:noFill/>
          <a:ln w="12700">
            <a:solidFill>
              <a:prstClr val="black"/>
            </a:solidFill>
          </a:ln>
        </p:spPr>
        <p:txBody>
          <a:bodyPr vert="horz" lIns="99048" tIns="49524" rIns="99048" bIns="49524" rtlCol="0" anchor="ctr"/>
          <a:lstStyle/>
          <a:p>
            <a:endParaRPr lang="en-US"/>
          </a:p>
        </p:txBody>
      </p:sp>
      <p:sp>
        <p:nvSpPr>
          <p:cNvPr id="5" name="Notes Placeholder 4"/>
          <p:cNvSpPr>
            <a:spLocks noGrp="1"/>
          </p:cNvSpPr>
          <p:nvPr>
            <p:ph type="body" sz="quarter" idx="3"/>
          </p:nvPr>
        </p:nvSpPr>
        <p:spPr>
          <a:xfrm>
            <a:off x="709930" y="3072555"/>
            <a:ext cx="5679440" cy="5882731"/>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en-US"/>
          </a:p>
        </p:txBody>
      </p:sp>
      <p:sp>
        <p:nvSpPr>
          <p:cNvPr id="7" name="Slide Number Placehold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B2AC05DD-193D-4890-8F15-1D890F0C93CE}" type="slidenum">
              <a:rPr lang="en-US" smtClean="0"/>
              <a:t>‹Nr.›</a:t>
            </a:fld>
            <a:endParaRPr lang="en-US"/>
          </a:p>
        </p:txBody>
      </p:sp>
    </p:spTree>
    <p:extLst>
      <p:ext uri="{BB962C8B-B14F-4D97-AF65-F5344CB8AC3E}">
        <p14:creationId xmlns:p14="http://schemas.microsoft.com/office/powerpoint/2010/main" val="139807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umweltbundesamt.de/themen/klima-energie/erneuerbare-energien/erneuerbare-energien-in-zahlen#uberblick"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bpb-eu-w2.wpmucdn.com/blogs.reading.ac.uk/dist/3/187/files/2021/01/spiral_2020_large.gi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nachhaltige-lernorte.de/ideenbox/hintergruende-und-definition/"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www.youtube.com/watch?v=4e_UK0OWd4I"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destatis.de/DE/Themen/Gesellschaft-Umwelt/Umwelt/Abfallwirtschaft/Publikationen/Downloads-Abfallwirtschaft/abfallbilanz-pdf-5321001.pdf?__blob=publicationFile" TargetMode="External"/><Relationship Id="rId2" Type="http://schemas.openxmlformats.org/officeDocument/2006/relationships/slide" Target="../slides/slide46.xml"/><Relationship Id="rId1" Type="http://schemas.openxmlformats.org/officeDocument/2006/relationships/notesMaster" Target="../notesMasters/notesMaster1.xml"/><Relationship Id="rId5" Type="http://schemas.openxmlformats.org/officeDocument/2006/relationships/hyperlink" Target="https://kreislaufwirtschaft-bau.de/Download/Bericht-12.pdf" TargetMode="External"/><Relationship Id="rId4" Type="http://schemas.openxmlformats.org/officeDocument/2006/relationships/hyperlink" Target="https://www.umweltbundesamt.de/sites/default/files/medien/publikation/long/4040.pdf"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1</a:t>
            </a:fld>
            <a:endParaRPr lang="en-US"/>
          </a:p>
        </p:txBody>
      </p:sp>
    </p:spTree>
    <p:extLst>
      <p:ext uri="{BB962C8B-B14F-4D97-AF65-F5344CB8AC3E}">
        <p14:creationId xmlns:p14="http://schemas.microsoft.com/office/powerpoint/2010/main" val="3866194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FAD86-2D53-D737-7787-B4BEC72DF1E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DEBFF05-71F7-046B-4649-7D5F45B55DD4}"/>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DE0D6A91-9FC3-095F-5AB0-FB53F15CE146}"/>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0AB58AB2-A469-656D-C7E7-1021ACA8D739}"/>
              </a:ext>
            </a:extLst>
          </p:cNvPr>
          <p:cNvSpPr>
            <a:spLocks noGrp="1"/>
          </p:cNvSpPr>
          <p:nvPr>
            <p:ph type="sldNum" sz="quarter" idx="5"/>
          </p:nvPr>
        </p:nvSpPr>
        <p:spPr/>
        <p:txBody>
          <a:bodyPr/>
          <a:lstStyle/>
          <a:p>
            <a:fld id="{B2AC05DD-193D-4890-8F15-1D890F0C93CE}" type="slidenum">
              <a:rPr lang="en-US" smtClean="0"/>
              <a:t>10</a:t>
            </a:fld>
            <a:endParaRPr lang="en-US"/>
          </a:p>
        </p:txBody>
      </p:sp>
    </p:spTree>
    <p:extLst>
      <p:ext uri="{BB962C8B-B14F-4D97-AF65-F5344CB8AC3E}">
        <p14:creationId xmlns:p14="http://schemas.microsoft.com/office/powerpoint/2010/main" val="2825711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Beachten: der Mensch muss auch was essen </a:t>
            </a:r>
            <a:r>
              <a:rPr lang="de-DE" sz="1800" kern="100" dirty="0">
                <a:effectLst/>
                <a:latin typeface="Segoe UI Emoji" panose="020B0502040204020203" pitchFamily="34" charset="0"/>
                <a:ea typeface="Calibri" panose="020F0502020204030204" pitchFamily="34" charset="0"/>
                <a:cs typeface="Times New Roman" panose="02020603050405020304" pitchFamily="18" charset="0"/>
                <a:sym typeface="Segoe UI Emoji" panose="020B0502040204020203" pitchFamily="34" charset="0"/>
              </a:rPr>
              <a:t>😉</a:t>
            </a:r>
          </a:p>
          <a:p>
            <a:pPr marL="342900" lvl="0" indent="-342900">
              <a:lnSpc>
                <a:spcPct val="107000"/>
              </a:lnSpc>
              <a:spcAft>
                <a:spcPts val="800"/>
              </a:spcAft>
              <a:buFont typeface="Wingdings" panose="05000000000000000000" pitchFamily="2" charset="2"/>
              <a:buChar char=""/>
            </a:pPr>
            <a:r>
              <a:rPr lang="de-DE" sz="1800" kern="100" dirty="0">
                <a:effectLst/>
                <a:latin typeface="Segoe UI Emoji" panose="020B0502040204020203" pitchFamily="34" charset="0"/>
                <a:ea typeface="Calibri" panose="020F0502020204030204" pitchFamily="34" charset="0"/>
                <a:cs typeface="Times New Roman" panose="02020603050405020304" pitchFamily="18" charset="0"/>
                <a:sym typeface="Segoe UI Emoji" panose="020B0502040204020203" pitchFamily="34" charset="0"/>
              </a:rPr>
              <a:t>Den Kaffee hat da auch noch keiner angebaut, geerntet und transportiert </a:t>
            </a:r>
            <a:r>
              <a:rPr lang="de-DE" sz="1800" kern="100" dirty="0">
                <a:effectLst/>
                <a:latin typeface="Segoe UI Emoji" panose="020B0502040204020203" pitchFamily="34" charset="0"/>
                <a:ea typeface="Calibri" panose="020F0502020204030204" pitchFamily="34" charset="0"/>
                <a:cs typeface="Times New Roman" panose="02020603050405020304" pitchFamily="18" charset="0"/>
                <a:sym typeface="Wingdings" panose="05000000000000000000" pitchFamily="2" charset="2"/>
              </a:rPr>
              <a:t> das ist nur das heiße Wasser</a:t>
            </a:r>
            <a:endParaRPr lang="de-DE" sz="1800" kern="100" dirty="0">
              <a:effectLst/>
              <a:latin typeface="Segoe UI Emoji" panose="020B0502040204020203" pitchFamily="34" charset="0"/>
              <a:ea typeface="Calibri" panose="020F0502020204030204" pitchFamily="34" charset="0"/>
              <a:cs typeface="Times New Roman" panose="02020603050405020304" pitchFamily="18" charset="0"/>
              <a:sym typeface="Segoe UI Emoji" panose="020B0502040204020203" pitchFamily="34" charset="0"/>
            </a:endParaRPr>
          </a:p>
          <a:p>
            <a:pPr marL="342900" lvl="0" indent="-342900">
              <a:lnSpc>
                <a:spcPct val="107000"/>
              </a:lnSpc>
              <a:spcAft>
                <a:spcPts val="800"/>
              </a:spcAft>
              <a:buFont typeface="Wingdings" panose="05000000000000000000" pitchFamily="2" charset="2"/>
              <a:buChar char=""/>
            </a:pPr>
            <a:r>
              <a:rPr lang="de-DE" sz="18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Ohne Primärenergie keine Sekundärenergie</a:t>
            </a:r>
          </a:p>
          <a:p>
            <a:r>
              <a:rPr lang="de-DE" sz="1800" dirty="0">
                <a:effectLst/>
                <a:latin typeface="Calibri" panose="020F0502020204030204" pitchFamily="34" charset="0"/>
                <a:ea typeface="Calibri" panose="020F0502020204030204" pitchFamily="34" charset="0"/>
                <a:cs typeface="Times New Roman" panose="02020603050405020304" pitchFamily="18" charset="0"/>
              </a:rPr>
              <a:t>Überleitung: Schauen wir mal auf die Energieerzeugung:</a:t>
            </a:r>
            <a:endParaRPr lang="de-DE" sz="2800" dirty="0"/>
          </a:p>
        </p:txBody>
      </p:sp>
      <p:sp>
        <p:nvSpPr>
          <p:cNvPr id="4" name="Foliennummernplatzhalter 3"/>
          <p:cNvSpPr>
            <a:spLocks noGrp="1"/>
          </p:cNvSpPr>
          <p:nvPr>
            <p:ph type="sldNum" sz="quarter" idx="5"/>
          </p:nvPr>
        </p:nvSpPr>
        <p:spPr/>
        <p:txBody>
          <a:bodyPr/>
          <a:lstStyle/>
          <a:p>
            <a:fld id="{B2AC05DD-193D-4890-8F15-1D890F0C93CE}" type="slidenum">
              <a:rPr lang="en-US" smtClean="0"/>
              <a:t>11</a:t>
            </a:fld>
            <a:endParaRPr lang="en-US"/>
          </a:p>
        </p:txBody>
      </p:sp>
    </p:spTree>
    <p:extLst>
      <p:ext uri="{BB962C8B-B14F-4D97-AF65-F5344CB8AC3E}">
        <p14:creationId xmlns:p14="http://schemas.microsoft.com/office/powerpoint/2010/main" val="3874069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12</a:t>
            </a:fld>
            <a:endParaRPr lang="en-US"/>
          </a:p>
        </p:txBody>
      </p:sp>
    </p:spTree>
    <p:extLst>
      <p:ext uri="{BB962C8B-B14F-4D97-AF65-F5344CB8AC3E}">
        <p14:creationId xmlns:p14="http://schemas.microsoft.com/office/powerpoint/2010/main" val="9972345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4EA03-6110-E747-5D46-80472C871BE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EC7B41F-CD38-C93E-0632-DE4DE33C6FC0}"/>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98C0A259-7143-CF64-5A3D-4748434EDC22}"/>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0474B69E-4959-C2E9-F785-E8C4DD57BD25}"/>
              </a:ext>
            </a:extLst>
          </p:cNvPr>
          <p:cNvSpPr>
            <a:spLocks noGrp="1"/>
          </p:cNvSpPr>
          <p:nvPr>
            <p:ph type="sldNum" sz="quarter" idx="5"/>
          </p:nvPr>
        </p:nvSpPr>
        <p:spPr/>
        <p:txBody>
          <a:bodyPr/>
          <a:lstStyle/>
          <a:p>
            <a:fld id="{B2AC05DD-193D-4890-8F15-1D890F0C93CE}" type="slidenum">
              <a:rPr lang="en-US" smtClean="0"/>
              <a:t>13</a:t>
            </a:fld>
            <a:endParaRPr lang="en-US"/>
          </a:p>
        </p:txBody>
      </p:sp>
    </p:spTree>
    <p:extLst>
      <p:ext uri="{BB962C8B-B14F-4D97-AF65-F5344CB8AC3E}">
        <p14:creationId xmlns:p14="http://schemas.microsoft.com/office/powerpoint/2010/main" val="1903192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F4C72-AC45-6CDC-62C9-0F476033CEE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7C44EA-AA42-415D-67BB-79F87FBE7A4F}"/>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ACD53117-23FE-3E7A-EA05-F97B3E1D2CE1}"/>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7FDC876A-DAFD-245B-9ABB-22E2A890D8F7}"/>
              </a:ext>
            </a:extLst>
          </p:cNvPr>
          <p:cNvSpPr>
            <a:spLocks noGrp="1"/>
          </p:cNvSpPr>
          <p:nvPr>
            <p:ph type="sldNum" sz="quarter" idx="5"/>
          </p:nvPr>
        </p:nvSpPr>
        <p:spPr/>
        <p:txBody>
          <a:bodyPr/>
          <a:lstStyle/>
          <a:p>
            <a:fld id="{B2AC05DD-193D-4890-8F15-1D890F0C93CE}" type="slidenum">
              <a:rPr lang="en-US" smtClean="0"/>
              <a:t>14</a:t>
            </a:fld>
            <a:endParaRPr lang="en-US"/>
          </a:p>
        </p:txBody>
      </p:sp>
    </p:spTree>
    <p:extLst>
      <p:ext uri="{BB962C8B-B14F-4D97-AF65-F5344CB8AC3E}">
        <p14:creationId xmlns:p14="http://schemas.microsoft.com/office/powerpoint/2010/main" val="1118085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15</a:t>
            </a:fld>
            <a:endParaRPr lang="en-US"/>
          </a:p>
        </p:txBody>
      </p:sp>
    </p:spTree>
    <p:extLst>
      <p:ext uri="{BB962C8B-B14F-4D97-AF65-F5344CB8AC3E}">
        <p14:creationId xmlns:p14="http://schemas.microsoft.com/office/powerpoint/2010/main" val="854000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6ECE9-F729-F7BC-0077-047A393CDA7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3518A4B-8CF6-9B99-65E1-98B4AE269085}"/>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63B543FF-75FF-3F26-D549-F7ECC2FAE933}"/>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4BE47D63-AF95-CD7B-5582-A13F803A77C9}"/>
              </a:ext>
            </a:extLst>
          </p:cNvPr>
          <p:cNvSpPr>
            <a:spLocks noGrp="1"/>
          </p:cNvSpPr>
          <p:nvPr>
            <p:ph type="sldNum" sz="quarter" idx="5"/>
          </p:nvPr>
        </p:nvSpPr>
        <p:spPr/>
        <p:txBody>
          <a:bodyPr/>
          <a:lstStyle/>
          <a:p>
            <a:fld id="{B2AC05DD-193D-4890-8F15-1D890F0C93CE}" type="slidenum">
              <a:rPr lang="en-US" smtClean="0"/>
              <a:t>16</a:t>
            </a:fld>
            <a:endParaRPr lang="en-US"/>
          </a:p>
        </p:txBody>
      </p:sp>
    </p:spTree>
    <p:extLst>
      <p:ext uri="{BB962C8B-B14F-4D97-AF65-F5344CB8AC3E}">
        <p14:creationId xmlns:p14="http://schemas.microsoft.com/office/powerpoint/2010/main" val="16741681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r>
              <a:rPr lang="de-DE" dirty="0"/>
              <a:t>Was haben Energie und Wärme mit CO2 zu tun?</a:t>
            </a:r>
          </a:p>
        </p:txBody>
      </p:sp>
      <p:sp>
        <p:nvSpPr>
          <p:cNvPr id="4" name="Foliennummernplatzhalter 3"/>
          <p:cNvSpPr>
            <a:spLocks noGrp="1"/>
          </p:cNvSpPr>
          <p:nvPr>
            <p:ph type="sldNum" sz="quarter" idx="5"/>
          </p:nvPr>
        </p:nvSpPr>
        <p:spPr/>
        <p:txBody>
          <a:bodyPr/>
          <a:lstStyle/>
          <a:p>
            <a:fld id="{B2AC05DD-193D-4890-8F15-1D890F0C93CE}" type="slidenum">
              <a:rPr lang="en-US" smtClean="0"/>
              <a:t>17</a:t>
            </a:fld>
            <a:endParaRPr lang="en-US"/>
          </a:p>
        </p:txBody>
      </p:sp>
    </p:spTree>
    <p:extLst>
      <p:ext uri="{BB962C8B-B14F-4D97-AF65-F5344CB8AC3E}">
        <p14:creationId xmlns:p14="http://schemas.microsoft.com/office/powerpoint/2010/main" val="2050607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a:lnSpc>
                <a:spcPct val="107000"/>
              </a:lnSpc>
              <a:spcAft>
                <a:spcPts val="800"/>
              </a:spcAft>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Notizen: Video 1 Minute (stopp bei Flammen)</a:t>
            </a:r>
          </a:p>
          <a:p>
            <a:r>
              <a:rPr lang="de-DE" sz="1800" dirty="0">
                <a:effectLst/>
                <a:latin typeface="Calibri" panose="020F0502020204030204" pitchFamily="34" charset="0"/>
                <a:ea typeface="Calibri" panose="020F0502020204030204" pitchFamily="34" charset="0"/>
                <a:cs typeface="Times New Roman" panose="02020603050405020304" pitchFamily="18" charset="0"/>
              </a:rPr>
              <a:t>Überleitung: Weiter im Quiz: Jetzt tut euch zu 2 oder 3 zusammen:</a:t>
            </a:r>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18</a:t>
            </a:fld>
            <a:endParaRPr lang="en-US"/>
          </a:p>
        </p:txBody>
      </p:sp>
    </p:spTree>
    <p:extLst>
      <p:ext uri="{BB962C8B-B14F-4D97-AF65-F5344CB8AC3E}">
        <p14:creationId xmlns:p14="http://schemas.microsoft.com/office/powerpoint/2010/main" val="1018667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Quelle: </a:t>
            </a:r>
            <a:r>
              <a:rPr lang="de-DE" sz="1800" i="0" dirty="0">
                <a:solidFill>
                  <a:srgbClr val="000000"/>
                </a:solidFill>
                <a:effectLst/>
              </a:rPr>
              <a:t>https://www.umweltbundesamt.de/daten/private-haushalte-konsum/wohnen/kohlendioxid-emissionen-im-bedarfsfeld-wohnen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2800" dirty="0">
                <a:hlinkClick r:id="rId3"/>
              </a:rPr>
              <a:t>Erneuerbare Energien in Zahlen | Umweltbundesamt</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19</a:t>
            </a:fld>
            <a:endParaRPr lang="en-US"/>
          </a:p>
        </p:txBody>
      </p:sp>
    </p:spTree>
    <p:extLst>
      <p:ext uri="{BB962C8B-B14F-4D97-AF65-F5344CB8AC3E}">
        <p14:creationId xmlns:p14="http://schemas.microsoft.com/office/powerpoint/2010/main" val="2387037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2</a:t>
            </a:fld>
            <a:endParaRPr lang="en-US"/>
          </a:p>
        </p:txBody>
      </p:sp>
    </p:spTree>
    <p:extLst>
      <p:ext uri="{BB962C8B-B14F-4D97-AF65-F5344CB8AC3E}">
        <p14:creationId xmlns:p14="http://schemas.microsoft.com/office/powerpoint/2010/main" val="25653777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20</a:t>
            </a:fld>
            <a:endParaRPr lang="en-US"/>
          </a:p>
        </p:txBody>
      </p:sp>
    </p:spTree>
    <p:extLst>
      <p:ext uri="{BB962C8B-B14F-4D97-AF65-F5344CB8AC3E}">
        <p14:creationId xmlns:p14="http://schemas.microsoft.com/office/powerpoint/2010/main" val="2186118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742950" lvl="1" indent="-285750">
              <a:lnSpc>
                <a:spcPct val="107000"/>
              </a:lnSpc>
              <a:spcAft>
                <a:spcPts val="800"/>
              </a:spcAft>
              <a:buFont typeface="Symbol" panose="05050102010706020507" pitchFamily="18" charset="2"/>
              <a:buChar cha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Noch mal im Plenum sammeln </a:t>
            </a:r>
            <a:r>
              <a:rPr lang="de-DE" sz="18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was heißt das für euch in der Zukunft?</a:t>
            </a:r>
          </a:p>
          <a:p>
            <a:pPr marL="742950" marR="0" lvl="1" indent="-28575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Ein andere Grafische Darstellung der Erwärmung der Erde wäre diese hier: </a:t>
            </a:r>
            <a:r>
              <a:rPr lang="de-DE" sz="1800" kern="100" dirty="0" err="1">
                <a:effectLst/>
                <a:latin typeface="Calibri" panose="020F0502020204030204" pitchFamily="34" charset="0"/>
                <a:ea typeface="Calibri" panose="020F0502020204030204" pitchFamily="34" charset="0"/>
                <a:cs typeface="Times New Roman" panose="02020603050405020304" pitchFamily="18" charset="0"/>
              </a:rPr>
              <a:t>Spirals</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https://bpb-eu-w2.wpmucdn.com/blogs.reading.ac.uk/dist/3/187/files/2021/01/spiral_2020_large.gif</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742950" lvl="1" indent="-285750">
              <a:lnSpc>
                <a:spcPct val="107000"/>
              </a:lnSpc>
              <a:spcAft>
                <a:spcPts val="800"/>
              </a:spcAft>
              <a:buFont typeface="Symbol" panose="05050102010706020507" pitchFamily="18" charset="2"/>
              <a:buChar char=""/>
            </a:pP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B2AC05DD-193D-4890-8F15-1D890F0C93CE}" type="slidenum">
              <a:rPr lang="en-US" smtClean="0"/>
              <a:t>21</a:t>
            </a:fld>
            <a:endParaRPr lang="en-US"/>
          </a:p>
        </p:txBody>
      </p:sp>
    </p:spTree>
    <p:extLst>
      <p:ext uri="{BB962C8B-B14F-4D97-AF65-F5344CB8AC3E}">
        <p14:creationId xmlns:p14="http://schemas.microsoft.com/office/powerpoint/2010/main" val="6015000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04248-89B8-FAB8-A566-BB6E21760D6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1156111-349C-737D-73D0-226B881EDB8D}"/>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B60C6908-CEB1-4BF9-2FE4-417BBF0C643D}"/>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AE872219-A85D-A283-31CF-CDBCA83E0E82}"/>
              </a:ext>
            </a:extLst>
          </p:cNvPr>
          <p:cNvSpPr>
            <a:spLocks noGrp="1"/>
          </p:cNvSpPr>
          <p:nvPr>
            <p:ph type="sldNum" sz="quarter" idx="5"/>
          </p:nvPr>
        </p:nvSpPr>
        <p:spPr/>
        <p:txBody>
          <a:bodyPr/>
          <a:lstStyle/>
          <a:p>
            <a:fld id="{B2AC05DD-193D-4890-8F15-1D890F0C93CE}" type="slidenum">
              <a:rPr lang="en-US" smtClean="0"/>
              <a:t>22</a:t>
            </a:fld>
            <a:endParaRPr lang="en-US"/>
          </a:p>
        </p:txBody>
      </p:sp>
    </p:spTree>
    <p:extLst>
      <p:ext uri="{BB962C8B-B14F-4D97-AF65-F5344CB8AC3E}">
        <p14:creationId xmlns:p14="http://schemas.microsoft.com/office/powerpoint/2010/main" val="39863739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01C76-2180-4EE5-3DF8-6531391DB67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A2AB014-8F44-BD60-E227-79E06C1C50D9}"/>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CD7B5A63-50D6-7C07-B9BE-17A4D525DA7F}"/>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DF23402A-3D3F-22CE-8DA3-8A0249D29490}"/>
              </a:ext>
            </a:extLst>
          </p:cNvPr>
          <p:cNvSpPr>
            <a:spLocks noGrp="1"/>
          </p:cNvSpPr>
          <p:nvPr>
            <p:ph type="sldNum" sz="quarter" idx="5"/>
          </p:nvPr>
        </p:nvSpPr>
        <p:spPr/>
        <p:txBody>
          <a:bodyPr/>
          <a:lstStyle/>
          <a:p>
            <a:fld id="{B2AC05DD-193D-4890-8F15-1D890F0C93CE}" type="slidenum">
              <a:rPr lang="en-US" smtClean="0"/>
              <a:t>23</a:t>
            </a:fld>
            <a:endParaRPr lang="en-US"/>
          </a:p>
        </p:txBody>
      </p:sp>
    </p:spTree>
    <p:extLst>
      <p:ext uri="{BB962C8B-B14F-4D97-AF65-F5344CB8AC3E}">
        <p14:creationId xmlns:p14="http://schemas.microsoft.com/office/powerpoint/2010/main" val="3801166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693ED7-0A89-5599-89AA-CC6CF6A23D3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06AD4A-0BAC-28B0-4D48-0EA27E7C4D2A}"/>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DCD5B291-DB90-29FE-6BC0-FC1D5650701E}"/>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EECE8497-FF28-0EAB-58A2-DD6BCAF67F3B}"/>
              </a:ext>
            </a:extLst>
          </p:cNvPr>
          <p:cNvSpPr>
            <a:spLocks noGrp="1"/>
          </p:cNvSpPr>
          <p:nvPr>
            <p:ph type="sldNum" sz="quarter" idx="5"/>
          </p:nvPr>
        </p:nvSpPr>
        <p:spPr/>
        <p:txBody>
          <a:bodyPr/>
          <a:lstStyle/>
          <a:p>
            <a:fld id="{B2AC05DD-193D-4890-8F15-1D890F0C93CE}" type="slidenum">
              <a:rPr lang="en-US" smtClean="0"/>
              <a:t>24</a:t>
            </a:fld>
            <a:endParaRPr lang="en-US"/>
          </a:p>
        </p:txBody>
      </p:sp>
    </p:spTree>
    <p:extLst>
      <p:ext uri="{BB962C8B-B14F-4D97-AF65-F5344CB8AC3E}">
        <p14:creationId xmlns:p14="http://schemas.microsoft.com/office/powerpoint/2010/main" val="1313353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79088-8926-2E1F-3732-F73615FAD5D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DBFBC02-B81E-D1A1-954E-9E26DA5655A9}"/>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B202C1FA-01E4-A40C-5C60-CB2D480B5CB8}"/>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6FBEEF78-F71E-B15E-C3E5-0EFC0BEC7335}"/>
              </a:ext>
            </a:extLst>
          </p:cNvPr>
          <p:cNvSpPr>
            <a:spLocks noGrp="1"/>
          </p:cNvSpPr>
          <p:nvPr>
            <p:ph type="sldNum" sz="quarter" idx="5"/>
          </p:nvPr>
        </p:nvSpPr>
        <p:spPr/>
        <p:txBody>
          <a:bodyPr/>
          <a:lstStyle/>
          <a:p>
            <a:fld id="{B2AC05DD-193D-4890-8F15-1D890F0C93CE}" type="slidenum">
              <a:rPr lang="en-US" smtClean="0"/>
              <a:t>25</a:t>
            </a:fld>
            <a:endParaRPr lang="en-US"/>
          </a:p>
        </p:txBody>
      </p:sp>
    </p:spTree>
    <p:extLst>
      <p:ext uri="{BB962C8B-B14F-4D97-AF65-F5344CB8AC3E}">
        <p14:creationId xmlns:p14="http://schemas.microsoft.com/office/powerpoint/2010/main" val="2773354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6DDA0-F507-E33D-F802-CD28DF53019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C28FD74-95FC-EA7C-B28B-78ECD2F99BA5}"/>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A2A7AF6E-1463-6657-A759-33D0507E1EA7}"/>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9F3EF345-A741-E30F-8B32-7C79AB7D4E28}"/>
              </a:ext>
            </a:extLst>
          </p:cNvPr>
          <p:cNvSpPr>
            <a:spLocks noGrp="1"/>
          </p:cNvSpPr>
          <p:nvPr>
            <p:ph type="sldNum" sz="quarter" idx="5"/>
          </p:nvPr>
        </p:nvSpPr>
        <p:spPr/>
        <p:txBody>
          <a:bodyPr/>
          <a:lstStyle/>
          <a:p>
            <a:fld id="{B2AC05DD-193D-4890-8F15-1D890F0C93CE}" type="slidenum">
              <a:rPr lang="en-US" smtClean="0"/>
              <a:t>26</a:t>
            </a:fld>
            <a:endParaRPr lang="en-US"/>
          </a:p>
        </p:txBody>
      </p:sp>
    </p:spTree>
    <p:extLst>
      <p:ext uri="{BB962C8B-B14F-4D97-AF65-F5344CB8AC3E}">
        <p14:creationId xmlns:p14="http://schemas.microsoft.com/office/powerpoint/2010/main" val="59320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weltweit bis 2050, um das 1,5 Grad-Ziel zu erreichen </a:t>
            </a: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Entschieden auf der Klimakonferenz 2015 in Paris</a:t>
            </a: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VIDEO: Bis 5:31, nach Antje Boetius: „Voller Hoffnung“</a:t>
            </a:r>
          </a:p>
          <a:p>
            <a:pPr marL="742950" lvl="1" indent="-285750">
              <a:lnSpc>
                <a:spcPct val="107000"/>
              </a:lnSpc>
              <a:buFont typeface="Symbol" panose="05050102010706020507" pitchFamily="18" charset="2"/>
              <a:buChar char=""/>
            </a:pPr>
            <a:r>
              <a:rPr lang="de-DE" sz="1100" b="1" kern="100" dirty="0">
                <a:effectLst/>
                <a:latin typeface="Calibri" panose="020F0502020204030204" pitchFamily="34" charset="0"/>
                <a:ea typeface="Calibri" panose="020F0502020204030204" pitchFamily="34" charset="0"/>
                <a:cs typeface="Times New Roman" panose="02020603050405020304" pitchFamily="18" charset="0"/>
              </a:rPr>
              <a:t>Diskussion</a:t>
            </a: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Was heißt also Null Emissionen = die Menge Co2, die ausgestoßen wird muss genauso hoch sein, wie die Menge Co2, die die Erde aufnehmen kann </a:t>
            </a: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damit kein weiteres Co2 in die Atmosphäre gelangt </a:t>
            </a: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nach 2050 muss es weiter sinken, denn das CO2 in der Atmosphäre muss reduziert werden</a:t>
            </a:r>
            <a:endParaRPr lang="de-DE"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Eine Lösung, die zunehmend greifen: CO2-Bepreisung </a:t>
            </a:r>
            <a:r>
              <a:rPr lang="de-DE" sz="11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also auch Handwerk muss CO2-sparend handeln (können)</a:t>
            </a:r>
          </a:p>
          <a:p>
            <a:pPr marL="685800">
              <a:lnSpc>
                <a:spcPct val="107000"/>
              </a:lnSpc>
            </a:pPr>
            <a:endParaRPr lang="de-DE"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685800">
              <a:lnSpc>
                <a:spcPct val="107000"/>
              </a:lnSpc>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Video ist von 2020 (ist aber für die Botschaft nicht so wichtig)</a:t>
            </a:r>
          </a:p>
          <a:p>
            <a:pPr marL="685800">
              <a:lnSpc>
                <a:spcPct val="107000"/>
              </a:lnSpc>
              <a:spcAft>
                <a:spcPts val="800"/>
              </a:spcAft>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ggf. „Negative Emissionen“</a:t>
            </a:r>
          </a:p>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27</a:t>
            </a:fld>
            <a:endParaRPr lang="en-US"/>
          </a:p>
        </p:txBody>
      </p:sp>
    </p:spTree>
    <p:extLst>
      <p:ext uri="{BB962C8B-B14F-4D97-AF65-F5344CB8AC3E}">
        <p14:creationId xmlns:p14="http://schemas.microsoft.com/office/powerpoint/2010/main" val="751585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102A3-88ED-BBE8-D6EA-C0A26E4B0EF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C081C31-5D3F-AECA-8441-072E004058BD}"/>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84E1C0DA-FB62-FDB9-3937-61BDB7AAB9A5}"/>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76384972-ECEB-1C15-49B8-A479258BBCF9}"/>
              </a:ext>
            </a:extLst>
          </p:cNvPr>
          <p:cNvSpPr>
            <a:spLocks noGrp="1"/>
          </p:cNvSpPr>
          <p:nvPr>
            <p:ph type="sldNum" sz="quarter" idx="5"/>
          </p:nvPr>
        </p:nvSpPr>
        <p:spPr/>
        <p:txBody>
          <a:bodyPr/>
          <a:lstStyle/>
          <a:p>
            <a:fld id="{B2AC05DD-193D-4890-8F15-1D890F0C93CE}" type="slidenum">
              <a:rPr lang="en-US" smtClean="0"/>
              <a:t>28</a:t>
            </a:fld>
            <a:endParaRPr lang="en-US"/>
          </a:p>
        </p:txBody>
      </p:sp>
    </p:spTree>
    <p:extLst>
      <p:ext uri="{BB962C8B-B14F-4D97-AF65-F5344CB8AC3E}">
        <p14:creationId xmlns:p14="http://schemas.microsoft.com/office/powerpoint/2010/main" val="8691355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A5F1E-17E2-532E-EB77-6286CB1544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33DC49F-1D6C-644D-71E3-B64BBD44C409}"/>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D6FB47CA-59DF-C8AC-E260-2BC3B435A1D7}"/>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B95A147E-AFD9-A70B-2398-AA855F6FB0DA}"/>
              </a:ext>
            </a:extLst>
          </p:cNvPr>
          <p:cNvSpPr>
            <a:spLocks noGrp="1"/>
          </p:cNvSpPr>
          <p:nvPr>
            <p:ph type="sldNum" sz="quarter" idx="5"/>
          </p:nvPr>
        </p:nvSpPr>
        <p:spPr/>
        <p:txBody>
          <a:bodyPr/>
          <a:lstStyle/>
          <a:p>
            <a:fld id="{B2AC05DD-193D-4890-8F15-1D890F0C93CE}" type="slidenum">
              <a:rPr lang="en-US" smtClean="0"/>
              <a:t>29</a:t>
            </a:fld>
            <a:endParaRPr lang="en-US"/>
          </a:p>
        </p:txBody>
      </p:sp>
    </p:spTree>
    <p:extLst>
      <p:ext uri="{BB962C8B-B14F-4D97-AF65-F5344CB8AC3E}">
        <p14:creationId xmlns:p14="http://schemas.microsoft.com/office/powerpoint/2010/main" val="2823032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3</a:t>
            </a:fld>
            <a:endParaRPr lang="en-US"/>
          </a:p>
        </p:txBody>
      </p:sp>
    </p:spTree>
    <p:extLst>
      <p:ext uri="{BB962C8B-B14F-4D97-AF65-F5344CB8AC3E}">
        <p14:creationId xmlns:p14="http://schemas.microsoft.com/office/powerpoint/2010/main" val="6805712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Momentan wird der Begriff </a:t>
            </a:r>
            <a:r>
              <a:rPr lang="de-DE" sz="1800" b="1" kern="100" dirty="0">
                <a:effectLst/>
                <a:latin typeface="Calibri" panose="020F0502020204030204" pitchFamily="34" charset="0"/>
                <a:ea typeface="Calibri" panose="020F0502020204030204" pitchFamily="34" charset="0"/>
                <a:cs typeface="Times New Roman" panose="02020603050405020304" pitchFamily="18" charset="0"/>
              </a:rPr>
              <a:t>Klimakrise</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oft genutzt, denn die Folgen der aktuellen Entwicklung sind erschütternd: VIDEO Klimafolgen Zusammenfassen: Co2-Ausstoß führt zu Erderwärmung </a:t>
            </a:r>
            <a:r>
              <a:rPr lang="de-DE" sz="18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Veränderungen des Klimas (Temperatur, Niederschläge, Wind) STOPP bei 4:36 (nach dem Rauch aus dem Kraftwerk „erscheint sich für uns in Luft aufzulösen“)</a:t>
            </a:r>
          </a:p>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30</a:t>
            </a:fld>
            <a:endParaRPr lang="en-US"/>
          </a:p>
        </p:txBody>
      </p:sp>
    </p:spTree>
    <p:extLst>
      <p:ext uri="{BB962C8B-B14F-4D97-AF65-F5344CB8AC3E}">
        <p14:creationId xmlns:p14="http://schemas.microsoft.com/office/powerpoint/2010/main" val="8561483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2CF30-8B3B-8FDB-CF21-968B91403CD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8C0373E-0E31-3745-C5AF-E0DAF33BED43}"/>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70064ADA-DA3A-B212-EDD7-BA7C64E8BB4F}"/>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CF0E4D65-1C05-71BF-6FEE-BEF8685205BC}"/>
              </a:ext>
            </a:extLst>
          </p:cNvPr>
          <p:cNvSpPr>
            <a:spLocks noGrp="1"/>
          </p:cNvSpPr>
          <p:nvPr>
            <p:ph type="sldNum" sz="quarter" idx="5"/>
          </p:nvPr>
        </p:nvSpPr>
        <p:spPr/>
        <p:txBody>
          <a:bodyPr/>
          <a:lstStyle/>
          <a:p>
            <a:fld id="{B2AC05DD-193D-4890-8F15-1D890F0C93CE}" type="slidenum">
              <a:rPr lang="en-US" smtClean="0"/>
              <a:t>31</a:t>
            </a:fld>
            <a:endParaRPr lang="en-US"/>
          </a:p>
        </p:txBody>
      </p:sp>
    </p:spTree>
    <p:extLst>
      <p:ext uri="{BB962C8B-B14F-4D97-AF65-F5344CB8AC3E}">
        <p14:creationId xmlns:p14="http://schemas.microsoft.com/office/powerpoint/2010/main" val="827471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6F5D6-EA1D-2864-6B4E-690F75B0539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697147-F99A-C25E-251F-0C55F2C1D472}"/>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A7573EC4-C307-0D35-7A37-2F9AAACD7CF5}"/>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8D3C4184-217B-AF32-0194-5B78EC57A1C9}"/>
              </a:ext>
            </a:extLst>
          </p:cNvPr>
          <p:cNvSpPr>
            <a:spLocks noGrp="1"/>
          </p:cNvSpPr>
          <p:nvPr>
            <p:ph type="sldNum" sz="quarter" idx="5"/>
          </p:nvPr>
        </p:nvSpPr>
        <p:spPr/>
        <p:txBody>
          <a:bodyPr/>
          <a:lstStyle/>
          <a:p>
            <a:fld id="{B2AC05DD-193D-4890-8F15-1D890F0C93CE}" type="slidenum">
              <a:rPr lang="en-US" smtClean="0"/>
              <a:t>32</a:t>
            </a:fld>
            <a:endParaRPr lang="en-US"/>
          </a:p>
        </p:txBody>
      </p:sp>
    </p:spTree>
    <p:extLst>
      <p:ext uri="{BB962C8B-B14F-4D97-AF65-F5344CB8AC3E}">
        <p14:creationId xmlns:p14="http://schemas.microsoft.com/office/powerpoint/2010/main" val="41388257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2015 wurde die Agenda 2030 verabschiedet</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Von fast allen (193) Mitgliedsstaaten der Welt </a:t>
            </a:r>
            <a:r>
              <a:rPr lang="de-DE" sz="1100" kern="1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kern="100">
                <a:effectLst/>
                <a:latin typeface="Calibri" panose="020F0502020204030204" pitchFamily="34" charset="0"/>
                <a:ea typeface="Calibri" panose="020F0502020204030204" pitchFamily="34" charset="0"/>
                <a:cs typeface="Times New Roman" panose="02020603050405020304" pitchFamily="18" charset="0"/>
              </a:rPr>
              <a:t> gelten weltweit</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Vereinten Nationen</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169 Unterzielen </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sollen bis 2030 erreicht werden</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Bei der Umsetzung der Agenda kommt der beruflichen Aus- und Weiterbildung eine Schlüsselrolle zu, denn die Arbeitswelt stellt einen zentralen Ort für die Veränderung dar</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Treibende Kraft: Bildung, Wissenschaft und Innovationen </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Nachhaltigkeit und SDGs - </a:t>
            </a:r>
            <a:r>
              <a:rPr lang="de-DE" sz="900" u="none" strike="noStrike" kern="100">
                <a:solidFill>
                  <a:srgbClr val="0000FF"/>
                </a:solidFill>
                <a:effectLst/>
                <a:latin typeface="Segoe UI" panose="020B0502040204020203" pitchFamily="34" charset="0"/>
                <a:ea typeface="Calibri" panose="020F0502020204030204" pitchFamily="34" charset="0"/>
                <a:cs typeface="Segoe UI" panose="020B0502040204020203" pitchFamily="34" charset="0"/>
                <a:hlinkClick r:id="rId3"/>
              </a:rPr>
              <a:t>Ideenbox (nachhaltige-lernorte.de)</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mögliche Ergänzungen: </a:t>
            </a:r>
            <a:r>
              <a:rPr lang="de-DE" sz="900" kern="100">
                <a:effectLst/>
                <a:latin typeface="Segoe UI" panose="020B0502040204020203" pitchFamily="34" charset="0"/>
                <a:ea typeface="Calibri" panose="020F0502020204030204" pitchFamily="34" charset="0"/>
                <a:cs typeface="Segoe UI" panose="020B0502040204020203" pitchFamily="34" charset="0"/>
              </a:rPr>
              <a:t>Klimafolgenanpassung </a:t>
            </a:r>
            <a:r>
              <a:rPr lang="de-DE" sz="900" u="none" strike="noStrike" kern="100">
                <a:solidFill>
                  <a:srgbClr val="0000FF"/>
                </a:solidFill>
                <a:effectLst/>
                <a:latin typeface="Segoe UI" panose="020B0502040204020203" pitchFamily="34" charset="0"/>
                <a:ea typeface="Calibri" panose="020F0502020204030204" pitchFamily="34" charset="0"/>
                <a:cs typeface="Segoe UI" panose="020B0502040204020203" pitchFamily="34" charset="0"/>
                <a:hlinkClick r:id="rId4"/>
              </a:rPr>
              <a:t>So funktioniert die Anpassung an den Klimawandel - YouTube</a:t>
            </a:r>
            <a:r>
              <a:rPr lang="de-DE" sz="900" kern="100">
                <a:effectLst/>
                <a:latin typeface="Segoe UI" panose="020B0502040204020203" pitchFamily="34" charset="0"/>
                <a:ea typeface="Calibri" panose="020F0502020204030204" pitchFamily="34" charset="0"/>
                <a:cs typeface="Segoe UI" panose="020B0502040204020203" pitchFamily="34" charset="0"/>
              </a:rPr>
              <a:t> </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p>
            <a:pPr marL="1089660">
              <a:lnSpc>
                <a:spcPct val="107000"/>
              </a:lnSpc>
            </a:pPr>
            <a:r>
              <a:rPr lang="de-DE" sz="1100" kern="100">
                <a:effectLst/>
                <a:latin typeface="Calibri" panose="020F0502020204030204" pitchFamily="34" charset="0"/>
                <a:ea typeface="Calibri" panose="020F0502020204030204" pitchFamily="34" charset="0"/>
                <a:cs typeface="Times New Roman" panose="02020603050405020304" pitchFamily="18" charset="0"/>
              </a:rPr>
              <a:t> </a:t>
            </a:r>
          </a:p>
          <a:p>
            <a:pPr marL="342900" lvl="0" indent="-342900">
              <a:lnSpc>
                <a:spcPct val="107000"/>
              </a:lnSpc>
              <a:spcAft>
                <a:spcPts val="800"/>
              </a:spcAft>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Überleitung: Letzte Quizrunde</a:t>
            </a:r>
            <a:r>
              <a:rPr lang="de-DE" sz="800" kern="100">
                <a:effectLst/>
                <a:latin typeface="Calibri" panose="020F0502020204030204" pitchFamily="34" charset="0"/>
                <a:ea typeface="Calibri" panose="020F0502020204030204" pitchFamily="34" charset="0"/>
                <a:cs typeface="Times New Roman" panose="02020603050405020304" pitchFamily="18" charset="0"/>
              </a:rPr>
              <a:t> </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de-DE" sz="800" kern="100">
                <a:effectLst/>
                <a:latin typeface="Calibri" panose="020F0502020204030204" pitchFamily="34" charset="0"/>
                <a:ea typeface="Calibri" panose="020F0502020204030204" pitchFamily="34" charset="0"/>
                <a:cs typeface="Times New Roman" panose="02020603050405020304" pitchFamily="18" charset="0"/>
              </a:rPr>
              <a:t> </a:t>
            </a:r>
            <a:r>
              <a:rPr lang="de-DE" sz="1000" kern="100">
                <a:effectLst/>
                <a:latin typeface="Calibri" panose="020F0502020204030204" pitchFamily="34" charset="0"/>
                <a:ea typeface="Calibri" panose="020F0502020204030204" pitchFamily="34" charset="0"/>
                <a:cs typeface="Times New Roman" panose="02020603050405020304" pitchFamily="18" charset="0"/>
              </a:rPr>
              <a:t>von da aus den nächsten Schritt im Plenum (ggf. mit Murmelgruppen) raten und Fragen offener werden lassen </a:t>
            </a:r>
          </a:p>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33</a:t>
            </a:fld>
            <a:endParaRPr lang="en-US"/>
          </a:p>
        </p:txBody>
      </p:sp>
    </p:spTree>
    <p:extLst>
      <p:ext uri="{BB962C8B-B14F-4D97-AF65-F5344CB8AC3E}">
        <p14:creationId xmlns:p14="http://schemas.microsoft.com/office/powerpoint/2010/main" val="1131041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weltweit bis 2050, um das 1,5 Grad-Ziel zu erreichen </a:t>
            </a: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Entschieden auf der Klimakonferenz 2015 in Paris</a:t>
            </a: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VIDEO: Bis 5:31, nach Antje Boetius: „Voller Hoffnung“</a:t>
            </a:r>
          </a:p>
          <a:p>
            <a:pPr marL="742950" lvl="1" indent="-285750">
              <a:lnSpc>
                <a:spcPct val="107000"/>
              </a:lnSpc>
              <a:buFont typeface="Symbol" panose="05050102010706020507" pitchFamily="18" charset="2"/>
              <a:buChar char=""/>
            </a:pPr>
            <a:r>
              <a:rPr lang="de-DE" sz="1100" b="1" kern="100" dirty="0">
                <a:effectLst/>
                <a:latin typeface="Calibri" panose="020F0502020204030204" pitchFamily="34" charset="0"/>
                <a:ea typeface="Calibri" panose="020F0502020204030204" pitchFamily="34" charset="0"/>
                <a:cs typeface="Times New Roman" panose="02020603050405020304" pitchFamily="18" charset="0"/>
              </a:rPr>
              <a:t>Diskussion</a:t>
            </a: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Was heißt also Null Emissionen = die Menge Co2, die ausgestoßen wird muss genauso hoch sein, wie die Menge Co2, die die Erde aufnehmen kann </a:t>
            </a: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damit kein weiteres Co2 in die Atmosphäre gelangt </a:t>
            </a: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nach 2050 muss es weiter sinken, denn das CO2 in der Atmosphäre muss reduziert werden</a:t>
            </a:r>
            <a:endParaRPr lang="de-DE"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buFont typeface="Symbol" panose="05050102010706020507" pitchFamily="18" charset="2"/>
              <a:buChar char=""/>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Eine Lösung, die zunehmend greifen: CO2-Bepreisung </a:t>
            </a:r>
            <a:r>
              <a:rPr lang="de-DE" sz="11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also auch Handwerk muss CO2-sparend handeln (können)</a:t>
            </a:r>
          </a:p>
          <a:p>
            <a:pPr marL="685800">
              <a:lnSpc>
                <a:spcPct val="107000"/>
              </a:lnSpc>
            </a:pPr>
            <a:endParaRPr lang="de-DE"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685800">
              <a:lnSpc>
                <a:spcPct val="107000"/>
              </a:lnSpc>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Video ist von 2020 (ist aber für die Botschaft nicht so wichtig)</a:t>
            </a:r>
          </a:p>
          <a:p>
            <a:pPr marL="685800">
              <a:lnSpc>
                <a:spcPct val="107000"/>
              </a:lnSpc>
              <a:spcAft>
                <a:spcPts val="800"/>
              </a:spcAft>
            </a:pPr>
            <a:r>
              <a:rPr lang="de-DE" sz="1100" kern="100" dirty="0">
                <a:effectLst/>
                <a:latin typeface="Calibri" panose="020F0502020204030204" pitchFamily="34" charset="0"/>
                <a:ea typeface="Calibri" panose="020F0502020204030204" pitchFamily="34" charset="0"/>
                <a:cs typeface="Times New Roman" panose="02020603050405020304" pitchFamily="18" charset="0"/>
              </a:rPr>
              <a:t>- ggf. „Negative Emissionen“</a:t>
            </a:r>
          </a:p>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34</a:t>
            </a:fld>
            <a:endParaRPr lang="en-US"/>
          </a:p>
        </p:txBody>
      </p:sp>
    </p:spTree>
    <p:extLst>
      <p:ext uri="{BB962C8B-B14F-4D97-AF65-F5344CB8AC3E}">
        <p14:creationId xmlns:p14="http://schemas.microsoft.com/office/powerpoint/2010/main" val="4017591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742950" lvl="1" indent="-285750">
              <a:lnSpc>
                <a:spcPct val="107000"/>
              </a:lnSpc>
              <a:buFont typeface="Symbol" panose="05050102010706020507" pitchFamily="18"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Was brauchen wir und künftige Generationen, um unsere Bedürfnisse zu erfüllen?</a:t>
            </a:r>
          </a:p>
          <a:p>
            <a:pPr marL="685800">
              <a:lnSpc>
                <a:spcPct val="107000"/>
              </a:lnSpc>
            </a:pPr>
            <a:r>
              <a:rPr lang="de-DE" sz="1100" kern="100">
                <a:effectLst/>
                <a:latin typeface="Calibri" panose="020F0502020204030204" pitchFamily="34" charset="0"/>
                <a:ea typeface="Calibri" panose="020F0502020204030204" pitchFamily="34" charset="0"/>
                <a:cs typeface="Times New Roman" panose="02020603050405020304" pitchFamily="18" charset="0"/>
              </a:rPr>
              <a:t>Notizen:</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Gemeinsam sammeln (auf Post </a:t>
            </a:r>
            <a:r>
              <a:rPr lang="de-DE" sz="1100" kern="100" err="1">
                <a:effectLst/>
                <a:latin typeface="Calibri" panose="020F0502020204030204" pitchFamily="34" charset="0"/>
                <a:ea typeface="Calibri" panose="020F0502020204030204" pitchFamily="34" charset="0"/>
                <a:cs typeface="Times New Roman" panose="02020603050405020304" pitchFamily="18" charset="0"/>
              </a:rPr>
              <a:t>its</a:t>
            </a:r>
            <a:r>
              <a:rPr lang="de-DE" sz="1100" kern="100">
                <a:effectLst/>
                <a:latin typeface="Calibri" panose="020F0502020204030204" pitchFamily="34" charset="0"/>
                <a:ea typeface="Calibri" panose="020F0502020204030204" pitchFamily="34" charset="0"/>
                <a:cs typeface="Times New Roman" panose="02020603050405020304" pitchFamily="18" charset="0"/>
              </a:rPr>
              <a:t> oder digitalem Board)</a:t>
            </a:r>
          </a:p>
          <a:p>
            <a:pPr marL="1143000" lvl="2" indent="-228600">
              <a:lnSpc>
                <a:spcPct val="107000"/>
              </a:lnSpc>
              <a:spcAft>
                <a:spcPts val="800"/>
              </a:spcAft>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kern="100">
                <a:effectLst/>
                <a:latin typeface="Calibri" panose="020F0502020204030204" pitchFamily="34" charset="0"/>
                <a:ea typeface="Calibri" panose="020F0502020204030204" pitchFamily="34" charset="0"/>
                <a:cs typeface="Times New Roman" panose="02020603050405020304" pitchFamily="18" charset="0"/>
              </a:rPr>
              <a:t> Hin zu SDGs überleiten </a:t>
            </a:r>
          </a:p>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35</a:t>
            </a:fld>
            <a:endParaRPr lang="en-US"/>
          </a:p>
        </p:txBody>
      </p:sp>
    </p:spTree>
    <p:extLst>
      <p:ext uri="{BB962C8B-B14F-4D97-AF65-F5344CB8AC3E}">
        <p14:creationId xmlns:p14="http://schemas.microsoft.com/office/powerpoint/2010/main" val="35013460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36</a:t>
            </a:fld>
            <a:endParaRPr lang="en-US"/>
          </a:p>
        </p:txBody>
      </p:sp>
    </p:spTree>
    <p:extLst>
      <p:ext uri="{BB962C8B-B14F-4D97-AF65-F5344CB8AC3E}">
        <p14:creationId xmlns:p14="http://schemas.microsoft.com/office/powerpoint/2010/main" val="13812411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46B6E-DBCB-5D8B-75E7-8A981C31FF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E1513C4-5C69-D399-8D72-880A6C452C71}"/>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D9B11EEE-B039-3CF6-255C-99E631C277A7}"/>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40EDB5DC-11EE-6B81-BC6B-B47F3047E052}"/>
              </a:ext>
            </a:extLst>
          </p:cNvPr>
          <p:cNvSpPr>
            <a:spLocks noGrp="1"/>
          </p:cNvSpPr>
          <p:nvPr>
            <p:ph type="sldNum" sz="quarter" idx="5"/>
          </p:nvPr>
        </p:nvSpPr>
        <p:spPr/>
        <p:txBody>
          <a:bodyPr/>
          <a:lstStyle/>
          <a:p>
            <a:fld id="{B2AC05DD-193D-4890-8F15-1D890F0C93CE}" type="slidenum">
              <a:rPr lang="en-US" smtClean="0"/>
              <a:t>37</a:t>
            </a:fld>
            <a:endParaRPr lang="en-US"/>
          </a:p>
        </p:txBody>
      </p:sp>
    </p:spTree>
    <p:extLst>
      <p:ext uri="{BB962C8B-B14F-4D97-AF65-F5344CB8AC3E}">
        <p14:creationId xmlns:p14="http://schemas.microsoft.com/office/powerpoint/2010/main" val="11661928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B99D0-FE81-2202-D25D-1FA6E642EE7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EEC9EED-49C0-708A-4AAC-FD21834F1282}"/>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C48DAB85-2800-3964-4423-9FDF74E7C34D}"/>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2511E3D2-957C-8162-36E3-D72A4EB56AF8}"/>
              </a:ext>
            </a:extLst>
          </p:cNvPr>
          <p:cNvSpPr>
            <a:spLocks noGrp="1"/>
          </p:cNvSpPr>
          <p:nvPr>
            <p:ph type="sldNum" sz="quarter" idx="5"/>
          </p:nvPr>
        </p:nvSpPr>
        <p:spPr/>
        <p:txBody>
          <a:bodyPr/>
          <a:lstStyle/>
          <a:p>
            <a:fld id="{B2AC05DD-193D-4890-8F15-1D890F0C93CE}" type="slidenum">
              <a:rPr lang="en-US" smtClean="0"/>
              <a:t>38</a:t>
            </a:fld>
            <a:endParaRPr lang="en-US"/>
          </a:p>
        </p:txBody>
      </p:sp>
    </p:spTree>
    <p:extLst>
      <p:ext uri="{BB962C8B-B14F-4D97-AF65-F5344CB8AC3E}">
        <p14:creationId xmlns:p14="http://schemas.microsoft.com/office/powerpoint/2010/main" val="40335768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r>
              <a:rPr lang="de-DE" dirty="0"/>
              <a:t>Die Nutzung erneuerbarer Energien (Sonne, Wind) anstelle von fossilen Energieträgern (z. B. Kohle, Öl)</a:t>
            </a:r>
          </a:p>
          <a:p>
            <a:r>
              <a:rPr lang="de-DE" dirty="0"/>
              <a:t>Was heißt das für eure Branche?</a:t>
            </a:r>
          </a:p>
        </p:txBody>
      </p:sp>
      <p:sp>
        <p:nvSpPr>
          <p:cNvPr id="4" name="Foliennummernplatzhalter 3"/>
          <p:cNvSpPr>
            <a:spLocks noGrp="1"/>
          </p:cNvSpPr>
          <p:nvPr>
            <p:ph type="sldNum" sz="quarter" idx="5"/>
          </p:nvPr>
        </p:nvSpPr>
        <p:spPr/>
        <p:txBody>
          <a:bodyPr/>
          <a:lstStyle/>
          <a:p>
            <a:fld id="{B2AC05DD-193D-4890-8F15-1D890F0C93CE}" type="slidenum">
              <a:rPr lang="en-US" smtClean="0"/>
              <a:t>39</a:t>
            </a:fld>
            <a:endParaRPr lang="en-US"/>
          </a:p>
        </p:txBody>
      </p:sp>
    </p:spTree>
    <p:extLst>
      <p:ext uri="{BB962C8B-B14F-4D97-AF65-F5344CB8AC3E}">
        <p14:creationId xmlns:p14="http://schemas.microsoft.com/office/powerpoint/2010/main" val="546308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F126C-06EB-04D4-D893-72189CD6E72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37F09BD-B9A1-22EB-A34B-29BFD6493A7E}"/>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E523935B-3C20-D39F-E76E-DD9E3BD96315}"/>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B821D52B-3964-27E2-F513-F5AE48DA2165}"/>
              </a:ext>
            </a:extLst>
          </p:cNvPr>
          <p:cNvSpPr>
            <a:spLocks noGrp="1"/>
          </p:cNvSpPr>
          <p:nvPr>
            <p:ph type="sldNum" sz="quarter" idx="5"/>
          </p:nvPr>
        </p:nvSpPr>
        <p:spPr/>
        <p:txBody>
          <a:bodyPr/>
          <a:lstStyle/>
          <a:p>
            <a:fld id="{B2AC05DD-193D-4890-8F15-1D890F0C93CE}" type="slidenum">
              <a:rPr lang="en-US" smtClean="0"/>
              <a:t>4</a:t>
            </a:fld>
            <a:endParaRPr lang="en-US"/>
          </a:p>
        </p:txBody>
      </p:sp>
    </p:spTree>
    <p:extLst>
      <p:ext uri="{BB962C8B-B14F-4D97-AF65-F5344CB8AC3E}">
        <p14:creationId xmlns:p14="http://schemas.microsoft.com/office/powerpoint/2010/main" val="18651749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0A8BE-F2B9-18B3-C7D6-8AAD235AF3D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27F8437-2A65-0A09-066E-22F593649F96}"/>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34F6DFF3-C188-8150-A14C-2C7E342D1D36}"/>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BC1ECE07-4C5C-07DF-D955-F970CE0CEDE6}"/>
              </a:ext>
            </a:extLst>
          </p:cNvPr>
          <p:cNvSpPr>
            <a:spLocks noGrp="1"/>
          </p:cNvSpPr>
          <p:nvPr>
            <p:ph type="sldNum" sz="quarter" idx="5"/>
          </p:nvPr>
        </p:nvSpPr>
        <p:spPr/>
        <p:txBody>
          <a:bodyPr/>
          <a:lstStyle/>
          <a:p>
            <a:fld id="{B2AC05DD-193D-4890-8F15-1D890F0C93CE}" type="slidenum">
              <a:rPr lang="en-US" smtClean="0"/>
              <a:t>40</a:t>
            </a:fld>
            <a:endParaRPr lang="en-US"/>
          </a:p>
        </p:txBody>
      </p:sp>
    </p:spTree>
    <p:extLst>
      <p:ext uri="{BB962C8B-B14F-4D97-AF65-F5344CB8AC3E}">
        <p14:creationId xmlns:p14="http://schemas.microsoft.com/office/powerpoint/2010/main" val="28793119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1E1BD-3909-A8CE-7102-0821B6AFC03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4CC6779-D03B-9DFC-5C55-9B26B546718F}"/>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D96AA791-2310-FED2-79A5-C1EB32FB44DB}"/>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0C28227E-0187-943D-7B14-1CAEB18502BD}"/>
              </a:ext>
            </a:extLst>
          </p:cNvPr>
          <p:cNvSpPr>
            <a:spLocks noGrp="1"/>
          </p:cNvSpPr>
          <p:nvPr>
            <p:ph type="sldNum" sz="quarter" idx="5"/>
          </p:nvPr>
        </p:nvSpPr>
        <p:spPr/>
        <p:txBody>
          <a:bodyPr/>
          <a:lstStyle/>
          <a:p>
            <a:fld id="{B2AC05DD-193D-4890-8F15-1D890F0C93CE}" type="slidenum">
              <a:rPr lang="en-US" smtClean="0"/>
              <a:t>41</a:t>
            </a:fld>
            <a:endParaRPr lang="en-US"/>
          </a:p>
        </p:txBody>
      </p:sp>
    </p:spTree>
    <p:extLst>
      <p:ext uri="{BB962C8B-B14F-4D97-AF65-F5344CB8AC3E}">
        <p14:creationId xmlns:p14="http://schemas.microsoft.com/office/powerpoint/2010/main" val="27314428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57D82-A1B0-E6AD-D8EB-D276D23234C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E1CA04D-4ABA-A428-73A5-0183798BCD5D}"/>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D2834735-23F2-BC4B-F549-82E0100890D0}"/>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E61F7FA2-EE2F-56FC-7096-26F0B027BCCA}"/>
              </a:ext>
            </a:extLst>
          </p:cNvPr>
          <p:cNvSpPr>
            <a:spLocks noGrp="1"/>
          </p:cNvSpPr>
          <p:nvPr>
            <p:ph type="sldNum" sz="quarter" idx="5"/>
          </p:nvPr>
        </p:nvSpPr>
        <p:spPr/>
        <p:txBody>
          <a:bodyPr/>
          <a:lstStyle/>
          <a:p>
            <a:fld id="{B2AC05DD-193D-4890-8F15-1D890F0C93CE}" type="slidenum">
              <a:rPr lang="en-US" smtClean="0"/>
              <a:t>42</a:t>
            </a:fld>
            <a:endParaRPr lang="en-US"/>
          </a:p>
        </p:txBody>
      </p:sp>
    </p:spTree>
    <p:extLst>
      <p:ext uri="{BB962C8B-B14F-4D97-AF65-F5344CB8AC3E}">
        <p14:creationId xmlns:p14="http://schemas.microsoft.com/office/powerpoint/2010/main" val="10729356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FE1E5-7048-B39C-ED08-28AEB2C5A46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8A50E82-9299-08A1-71D6-2EB4703ED749}"/>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046ED7C4-B4BD-9F90-D5A4-11DA2DEE1895}"/>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F98195A0-EFC4-B9BF-B487-78630EB9DF7A}"/>
              </a:ext>
            </a:extLst>
          </p:cNvPr>
          <p:cNvSpPr>
            <a:spLocks noGrp="1"/>
          </p:cNvSpPr>
          <p:nvPr>
            <p:ph type="sldNum" sz="quarter" idx="5"/>
          </p:nvPr>
        </p:nvSpPr>
        <p:spPr/>
        <p:txBody>
          <a:bodyPr/>
          <a:lstStyle/>
          <a:p>
            <a:fld id="{B2AC05DD-193D-4890-8F15-1D890F0C93CE}" type="slidenum">
              <a:rPr lang="en-US" smtClean="0"/>
              <a:t>43</a:t>
            </a:fld>
            <a:endParaRPr lang="en-US"/>
          </a:p>
        </p:txBody>
      </p:sp>
    </p:spTree>
    <p:extLst>
      <p:ext uri="{BB962C8B-B14F-4D97-AF65-F5344CB8AC3E}">
        <p14:creationId xmlns:p14="http://schemas.microsoft.com/office/powerpoint/2010/main" val="9841366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44</a:t>
            </a:fld>
            <a:endParaRPr lang="en-US"/>
          </a:p>
        </p:txBody>
      </p:sp>
    </p:spTree>
    <p:extLst>
      <p:ext uri="{BB962C8B-B14F-4D97-AF65-F5344CB8AC3E}">
        <p14:creationId xmlns:p14="http://schemas.microsoft.com/office/powerpoint/2010/main" val="30320235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45</a:t>
            </a:fld>
            <a:endParaRPr lang="en-US"/>
          </a:p>
        </p:txBody>
      </p:sp>
    </p:spTree>
    <p:extLst>
      <p:ext uri="{BB962C8B-B14F-4D97-AF65-F5344CB8AC3E}">
        <p14:creationId xmlns:p14="http://schemas.microsoft.com/office/powerpoint/2010/main" val="36334478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Weiternutzung von Abfällen: Recycling: bei der Nutzung und beim entsorgen</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Bestands- vs. Neubau</a:t>
            </a:r>
          </a:p>
          <a:p>
            <a:pPr marL="1143000" lvl="2" indent="-228600">
              <a:lnSpc>
                <a:spcPct val="107000"/>
              </a:lnSpc>
              <a:buFont typeface="Wingdings" panose="05000000000000000000" pitchFamily="2"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Mögliche Diskussionsfragen / Themen</a:t>
            </a:r>
          </a:p>
          <a:p>
            <a:pPr marL="1600200" lvl="3" indent="-228600">
              <a:lnSpc>
                <a:spcPct val="107000"/>
              </a:lnSpc>
              <a:buFont typeface="Symbol" panose="05050102010706020507" pitchFamily="18"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Recycling</a:t>
            </a:r>
          </a:p>
          <a:p>
            <a:pPr marL="1600200" lvl="3" indent="-228600">
              <a:lnSpc>
                <a:spcPct val="107000"/>
              </a:lnSpc>
              <a:buFont typeface="Symbol" panose="05050102010706020507" pitchFamily="18"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Bestand vs. Neubau</a:t>
            </a:r>
          </a:p>
          <a:p>
            <a:pPr marL="1600200" lvl="3" indent="-228600">
              <a:lnSpc>
                <a:spcPct val="107000"/>
              </a:lnSpc>
              <a:buFont typeface="Symbol" panose="05050102010706020507" pitchFamily="18"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Rebound-Effekt</a:t>
            </a:r>
          </a:p>
          <a:p>
            <a:pPr marL="1600200" lvl="3" indent="-228600">
              <a:lnSpc>
                <a:spcPct val="107000"/>
              </a:lnSpc>
              <a:buFont typeface="Symbol" panose="05050102010706020507" pitchFamily="18" charset="2"/>
              <a:buChar char=""/>
            </a:pPr>
            <a:r>
              <a:rPr lang="de-DE" sz="1100" kern="100">
                <a:effectLst/>
                <a:latin typeface="Calibri" panose="020F0502020204030204" pitchFamily="34" charset="0"/>
                <a:ea typeface="Calibri" panose="020F0502020204030204" pitchFamily="34" charset="0"/>
                <a:cs typeface="Times New Roman" panose="02020603050405020304" pitchFamily="18" charset="0"/>
              </a:rPr>
              <a:t>Welchen Teil tragt ihr als DaDe/SHK dazu bei? </a:t>
            </a:r>
          </a:p>
          <a:p>
            <a:pPr marL="1600200" lvl="3" indent="-228600">
              <a:lnSpc>
                <a:spcPct val="107000"/>
              </a:lnSpc>
              <a:buFont typeface="Symbol" panose="05050102010706020507" pitchFamily="18" charset="2"/>
              <a:buChar char=""/>
              <a:tabLst>
                <a:tab pos="1098550" algn="l"/>
              </a:tabLst>
            </a:pPr>
            <a:r>
              <a:rPr lang="de-DE" sz="1100" kern="100">
                <a:effectLst/>
                <a:latin typeface="Calibri" panose="020F0502020204030204" pitchFamily="34" charset="0"/>
                <a:ea typeface="Calibri" panose="020F0502020204030204" pitchFamily="34" charset="0"/>
                <a:cs typeface="Times New Roman" panose="02020603050405020304" pitchFamily="18" charset="0"/>
              </a:rPr>
              <a:t>Wie viel wird bei euch recycelt? Ist Recycling bei euch ein Thema</a:t>
            </a:r>
          </a:p>
          <a:p>
            <a:pPr marL="1600200" lvl="3" indent="-228600">
              <a:lnSpc>
                <a:spcPct val="107000"/>
              </a:lnSpc>
              <a:spcAft>
                <a:spcPts val="800"/>
              </a:spcAft>
              <a:buFont typeface="Symbol" panose="05050102010706020507" pitchFamily="18" charset="2"/>
              <a:buChar char=""/>
              <a:tabLst>
                <a:tab pos="1098550" algn="l"/>
              </a:tabLst>
            </a:pPr>
            <a:r>
              <a:rPr lang="de-DE" sz="1100" kern="100">
                <a:effectLst/>
                <a:latin typeface="Calibri" panose="020F0502020204030204" pitchFamily="34" charset="0"/>
                <a:ea typeface="Calibri" panose="020F0502020204030204" pitchFamily="34" charset="0"/>
                <a:cs typeface="Times New Roman" panose="02020603050405020304" pitchFamily="18" charset="0"/>
              </a:rPr>
              <a:t>Was wollen die Kunden? / Handwerk muss nachhaltiger werden (betriebs-</a:t>
            </a:r>
            <a:r>
              <a:rPr lang="de-DE" sz="1100" kern="100" err="1">
                <a:effectLst/>
                <a:latin typeface="Calibri" panose="020F0502020204030204" pitchFamily="34" charset="0"/>
                <a:ea typeface="Calibri" panose="020F0502020204030204" pitchFamily="34" charset="0"/>
                <a:cs typeface="Times New Roman" panose="02020603050405020304" pitchFamily="18" charset="0"/>
              </a:rPr>
              <a:t>ws</a:t>
            </a:r>
            <a:r>
              <a:rPr lang="de-DE" sz="1100" kern="100">
                <a:effectLst/>
                <a:latin typeface="Calibri" panose="020F0502020204030204" pitchFamily="34" charset="0"/>
                <a:ea typeface="Calibri" panose="020F0502020204030204" pitchFamily="34" charset="0"/>
                <a:cs typeface="Times New Roman" panose="02020603050405020304" pitchFamily="18" charset="0"/>
              </a:rPr>
              <a:t>)</a:t>
            </a:r>
          </a:p>
          <a:p>
            <a:endParaRPr lang="de-DE"/>
          </a:p>
          <a:p>
            <a:r>
              <a:rPr lang="de-DE"/>
              <a:t>Beschreibung aus der Originalquelle:</a:t>
            </a:r>
          </a:p>
          <a:p>
            <a:pPr marL="0" lvl="0" indent="0" algn="l" rtl="0">
              <a:spcBef>
                <a:spcPts val="0"/>
              </a:spcBef>
              <a:spcAft>
                <a:spcPts val="0"/>
              </a:spcAft>
              <a:buClr>
                <a:schemeClr val="dk1"/>
              </a:buClr>
              <a:buSzPts val="1800"/>
              <a:buFont typeface="Arial"/>
              <a:buNone/>
            </a:pPr>
            <a:r>
              <a:rPr lang="de-DE" sz="1400" b="1"/>
              <a:t>Beschreibung</a:t>
            </a:r>
          </a:p>
          <a:p>
            <a:pPr marL="0" lvl="0" indent="0" algn="l" rtl="0">
              <a:spcBef>
                <a:spcPts val="0"/>
              </a:spcBef>
              <a:spcAft>
                <a:spcPts val="0"/>
              </a:spcAft>
              <a:buSzPts val="1800"/>
              <a:buNone/>
            </a:pPr>
            <a:r>
              <a:rPr lang="de-DE" sz="1200"/>
              <a:t>Bau- und Abbruchabfälle machen über die Hälfte des gesamten Abfallaufkommens aus (DESTATIS 2022b). Jährlich sind es über 80 Millionen Tonnen, die einer Verwertung oder einer Beseitigung zugeführt werden müssen. Im Wesentlichen handelt es sich dabei um Bauschutt, Straßenaufbruch, Baustellenabfällen sowie die Fraktion Boden und Steine. Im Straßenbau sind größere Mengen an Aushubmaterial, wie Boden und Steine, typisch. Abbruchabfälle hingegen sind inhomogene Gemische, die aus einer Vielzahl von Materialien, wie Boden, Sand, Natursteinen, Betonstücken, Ziegel, Fliesen, Holz, Metallteilen oder Asphalt zusammengesetzt sein können. Die Verwertungsmöglichkeiten für Bau- und Abbruchabfälle sind vielfältig. Bei gesicherter Qualität können Gesteinskörnungen aus Beton- und Mauerwerksbruch für die Herstellung von Beton eingesetzt werden. Ansonsten stellen landschaftsbauliche Maßnahmen, Unterbau- und Tragschichtherstellung im Straßenbau sowie der Bau von Sicht- und Lärmschutzanlagen gängige Verwertungswege dar (</a:t>
            </a:r>
            <a:r>
              <a:rPr lang="de-DE" sz="1200" err="1"/>
              <a:t>bbs</a:t>
            </a:r>
            <a:r>
              <a:rPr lang="de-DE" sz="1200"/>
              <a:t> 2021b). Trotz dieser guten Verwertungsmöglichkeiten wird eine hochwertige Kreislaufführung der mineralischen Fraktionen selten praktiziert. Nur ein Bruchteil wird als Betonzuschlagstoff eingesetzt. Der überwiegende Teil wird wenig hochwertig eingesetzt, wie im Landschaftsbau oder als Verfüllungsmaterial von Aushebungen oder im stillgelegten Bergbau. Eine hochwertige Verwertung von Baurestmassen erfordert Verfahren zur Gewinnung gütegesicherter mineralischer Rezyklate. Daher sind selektive Rückbau- und Abbruchverfahren, bei denen die Baustofffraktionen bereits an der Abbruchstelle getrennt und Schadstoffe ausgeschleust werden, von zentraler Bedeutung. (UBA 2010). </a:t>
            </a:r>
          </a:p>
          <a:p>
            <a:pPr marL="0" lvl="0" indent="0" algn="l" rtl="0">
              <a:spcBef>
                <a:spcPts val="0"/>
              </a:spcBef>
              <a:spcAft>
                <a:spcPts val="0"/>
              </a:spcAft>
              <a:buSzPts val="1800"/>
              <a:buNone/>
            </a:pPr>
            <a:r>
              <a:rPr lang="de-DE" sz="1200"/>
              <a:t>Mit der vorliegenden Aufgabe sollen die Auszubildenden einen Einblick in die Dominanz der Bau- und Abbruchabfälle im gesamten Abfallaufkommen erhalten sowie die unterschiedlichen Arten von Bau- und Abbruchabfällen kennenlernen. Zudem sollen sie Kenntnisse über die Arten und Mengen an Abfällen erlangen, die auf der Baustelle anfallen. Die Aufgabe dient auch ihrer Sensibilisierung hinsichtlich des Verbleibs der auf ihrer Baustelle anfallenden Abfällen. Um den Nachhaltigkeitsbezug zum eigenen beruflichen Handeln im Ausbildungsbetrieb herzustellen, sollen die Auszubildenden den Umgang mit den anfallenden Bau- und Abbruchabfällen reflektieren und hinsichtlich des selektiven Rückbaus sowie der damit einhergehenden getrennten Erfassung und sortenreinen Lagerung von Bauabfällen sensibilisiert werden. </a:t>
            </a:r>
          </a:p>
          <a:p>
            <a:pPr marL="0" lvl="0" indent="0" algn="l" rtl="0">
              <a:spcBef>
                <a:spcPts val="0"/>
              </a:spcBef>
              <a:spcAft>
                <a:spcPts val="0"/>
              </a:spcAft>
              <a:buSzPts val="1800"/>
              <a:buNone/>
            </a:pPr>
            <a:endParaRPr lang="de-DE" sz="1400"/>
          </a:p>
          <a:p>
            <a:pPr marL="0" lvl="0" indent="0" algn="l" rtl="0">
              <a:spcBef>
                <a:spcPts val="0"/>
              </a:spcBef>
              <a:spcAft>
                <a:spcPts val="0"/>
              </a:spcAft>
              <a:buClr>
                <a:schemeClr val="dk1"/>
              </a:buClr>
              <a:buSzPts val="1800"/>
              <a:buFont typeface="Arial"/>
              <a:buNone/>
            </a:pPr>
            <a:r>
              <a:rPr lang="de-DE" sz="1400" b="1"/>
              <a:t>Aufgabe</a:t>
            </a:r>
          </a:p>
          <a:p>
            <a:pPr marL="0" lvl="0" indent="0" algn="l" rtl="0">
              <a:spcBef>
                <a:spcPts val="0"/>
              </a:spcBef>
              <a:spcAft>
                <a:spcPts val="0"/>
              </a:spcAft>
              <a:buNone/>
            </a:pPr>
            <a:r>
              <a:rPr lang="de-DE" sz="1400"/>
              <a:t>Recherchieren Sie</a:t>
            </a:r>
          </a:p>
          <a:p>
            <a:pPr marL="171450" lvl="0" indent="-171450" algn="l" rtl="0">
              <a:spcBef>
                <a:spcPts val="0"/>
              </a:spcBef>
              <a:spcAft>
                <a:spcPts val="0"/>
              </a:spcAft>
              <a:buFont typeface="Arial" panose="020B0604020202020204" pitchFamily="34" charset="0"/>
              <a:buChar char="•"/>
            </a:pPr>
            <a:r>
              <a:rPr lang="de-DE" sz="1400"/>
              <a:t>welche Bauabfälle fallen auf der Baustelle an?</a:t>
            </a:r>
          </a:p>
          <a:p>
            <a:pPr marL="171450" lvl="0" indent="-171450" algn="l" rtl="0">
              <a:spcBef>
                <a:spcPts val="0"/>
              </a:spcBef>
              <a:spcAft>
                <a:spcPts val="0"/>
              </a:spcAft>
              <a:buFont typeface="Arial" panose="020B0604020202020204" pitchFamily="34" charset="0"/>
              <a:buChar char="•"/>
            </a:pPr>
            <a:r>
              <a:rPr lang="de-DE" sz="1400"/>
              <a:t>In welchen Mengen fallen sie an?</a:t>
            </a:r>
          </a:p>
          <a:p>
            <a:pPr marL="171450" lvl="0" indent="-171450" algn="l" rtl="0">
              <a:spcBef>
                <a:spcPts val="0"/>
              </a:spcBef>
              <a:spcAft>
                <a:spcPts val="0"/>
              </a:spcAft>
              <a:buFont typeface="Arial" panose="020B0604020202020204" pitchFamily="34" charset="0"/>
              <a:buChar char="•"/>
            </a:pPr>
            <a:r>
              <a:rPr lang="de-DE" sz="1400"/>
              <a:t>Wo bleiben die anfallenden Bauabfälle?</a:t>
            </a:r>
          </a:p>
          <a:p>
            <a:pPr marL="0" lvl="0" indent="0" algn="l" rtl="0">
              <a:spcBef>
                <a:spcPts val="0"/>
              </a:spcBef>
              <a:spcAft>
                <a:spcPts val="0"/>
              </a:spcAft>
              <a:buSzPts val="1800"/>
              <a:buNone/>
            </a:pPr>
            <a:endParaRPr lang="de-DE" sz="1400"/>
          </a:p>
          <a:p>
            <a:pPr marL="0" lvl="0" indent="0" algn="l" rtl="0">
              <a:spcBef>
                <a:spcPts val="0"/>
              </a:spcBef>
              <a:spcAft>
                <a:spcPts val="0"/>
              </a:spcAft>
              <a:buSzPts val="900"/>
              <a:buNone/>
            </a:pPr>
            <a:r>
              <a:rPr lang="de-DE" sz="1100" b="1"/>
              <a:t>Quellen:</a:t>
            </a:r>
          </a:p>
          <a:p>
            <a:pPr marL="171450" lvl="0" indent="-171450" algn="l" rtl="0">
              <a:spcBef>
                <a:spcPts val="0"/>
              </a:spcBef>
              <a:spcAft>
                <a:spcPts val="0"/>
              </a:spcAft>
              <a:buClr>
                <a:schemeClr val="dk1"/>
              </a:buClr>
              <a:buSzPts val="800"/>
              <a:buFont typeface="Arial" panose="020B0604020202020204" pitchFamily="34" charset="0"/>
              <a:buChar char="•"/>
            </a:pPr>
            <a:r>
              <a:rPr lang="de-DE" sz="1050"/>
              <a:t>DESTATIS-Statistisches Bundesamt (2022b): Abfallbilanz 2020. Online: </a:t>
            </a:r>
            <a:r>
              <a:rPr lang="de-DE" sz="1050" u="sng">
                <a:solidFill>
                  <a:schemeClr val="hlink"/>
                </a:solidFill>
                <a:hlinkClick r:id="rId3"/>
              </a:rPr>
              <a:t>https://www.destatis.de/DE/Themen/Gesellschaft-Umwelt/Umwelt/Abfallwirtschaft/Publikationen/Downloads-Abfallwirtschaft/abfallbilanz-pdf-5321001.pdf?__blob=publicationFile</a:t>
            </a:r>
            <a:r>
              <a:rPr lang="de-DE" sz="1050"/>
              <a:t> </a:t>
            </a:r>
          </a:p>
          <a:p>
            <a:pPr marL="171450" lvl="0" indent="-171450" algn="l" rtl="0">
              <a:spcBef>
                <a:spcPts val="0"/>
              </a:spcBef>
              <a:spcAft>
                <a:spcPts val="0"/>
              </a:spcAft>
              <a:buClr>
                <a:schemeClr val="dk1"/>
              </a:buClr>
              <a:buSzPts val="800"/>
              <a:buFont typeface="Arial" panose="020B0604020202020204" pitchFamily="34" charset="0"/>
              <a:buChar char="•"/>
            </a:pPr>
            <a:r>
              <a:rPr lang="de-DE" sz="1050"/>
              <a:t>UBA (2010): Georg Schiller, Clemens Deilmann, Karin </a:t>
            </a:r>
            <a:r>
              <a:rPr lang="de-DE" sz="1050" err="1"/>
              <a:t>Gruhler</a:t>
            </a:r>
            <a:r>
              <a:rPr lang="de-DE" sz="1050"/>
              <a:t>, Patric Röhm, Jan Reichenbach, Janett Baumann, Marko Günther (2010): Ermittlung von Ressourcenschonungspotenzialen bei der Verwertung von Bauabfällen und Erarbeitung von Empfehlungen zu deren Nutzung. Umweltbundesamt (Hrsg.) Dessau-Roßlau, November 2010. Texte | 56/2010. Online: </a:t>
            </a:r>
            <a:r>
              <a:rPr lang="de-DE" sz="1050" u="sng">
                <a:solidFill>
                  <a:schemeClr val="hlink"/>
                </a:solidFill>
                <a:hlinkClick r:id="rId4"/>
              </a:rPr>
              <a:t>https://www.umweltbundesamt.de/sites/default/files/medien/publikation/long/4040.pdf</a:t>
            </a:r>
            <a:r>
              <a:rPr lang="de-DE" sz="1050"/>
              <a:t> </a:t>
            </a:r>
          </a:p>
          <a:p>
            <a:pPr marL="171450" lvl="0" indent="-171450" algn="l" rtl="0">
              <a:spcBef>
                <a:spcPts val="0"/>
              </a:spcBef>
              <a:spcAft>
                <a:spcPts val="0"/>
              </a:spcAft>
              <a:buClr>
                <a:schemeClr val="dk1"/>
              </a:buClr>
              <a:buSzPts val="800"/>
              <a:buFont typeface="Arial" panose="020B0604020202020204" pitchFamily="34" charset="0"/>
              <a:buChar char="•"/>
            </a:pPr>
            <a:r>
              <a:rPr lang="de-DE" sz="1050" err="1"/>
              <a:t>bbs</a:t>
            </a:r>
            <a:r>
              <a:rPr lang="de-DE" sz="1050"/>
              <a:t> (2021b): Initiative Kreislaufwirtschaft Bau Bundesverband Baustoffe–Steine und Erden (Hrsg.)(2021): Mineralische Bauabfälle. Monitoring 2018 - Bericht zum Aufkommen und zum Verbleib mineralischer Bauabfälle. Online: </a:t>
            </a:r>
            <a:r>
              <a:rPr lang="de-DE" sz="1050" u="sng">
                <a:solidFill>
                  <a:schemeClr val="hlink"/>
                </a:solidFill>
                <a:hlinkClick r:id="rId5"/>
              </a:rPr>
              <a:t>https://kreislaufwirtschaft-bau.de/Download/Bericht-12.pdf</a:t>
            </a:r>
            <a:r>
              <a:rPr lang="de-DE" sz="1050"/>
              <a:t> </a:t>
            </a:r>
          </a:p>
          <a:p>
            <a:endParaRPr lang="de-DE"/>
          </a:p>
        </p:txBody>
      </p:sp>
      <p:sp>
        <p:nvSpPr>
          <p:cNvPr id="4" name="Foliennummernplatzhalter 3"/>
          <p:cNvSpPr>
            <a:spLocks noGrp="1"/>
          </p:cNvSpPr>
          <p:nvPr>
            <p:ph type="sldNum" sz="quarter" idx="5"/>
          </p:nvPr>
        </p:nvSpPr>
        <p:spPr/>
        <p:txBody>
          <a:bodyPr/>
          <a:lstStyle/>
          <a:p>
            <a:fld id="{B2AC05DD-193D-4890-8F15-1D890F0C93CE}" type="slidenum">
              <a:rPr lang="en-US" smtClean="0"/>
              <a:t>46</a:t>
            </a:fld>
            <a:endParaRPr lang="en-US"/>
          </a:p>
        </p:txBody>
      </p:sp>
    </p:spTree>
    <p:extLst>
      <p:ext uri="{BB962C8B-B14F-4D97-AF65-F5344CB8AC3E}">
        <p14:creationId xmlns:p14="http://schemas.microsoft.com/office/powerpoint/2010/main" val="41618123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47</a:t>
            </a:fld>
            <a:endParaRPr lang="en-US"/>
          </a:p>
        </p:txBody>
      </p:sp>
    </p:spTree>
    <p:extLst>
      <p:ext uri="{BB962C8B-B14F-4D97-AF65-F5344CB8AC3E}">
        <p14:creationId xmlns:p14="http://schemas.microsoft.com/office/powerpoint/2010/main" val="23365653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590675" y="693738"/>
            <a:ext cx="3906838" cy="21986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2AC05DD-193D-4890-8F15-1D890F0C93CE}" type="slidenum">
              <a:rPr lang="en-US" smtClean="0"/>
              <a:t>48</a:t>
            </a:fld>
            <a:endParaRPr lang="en-US"/>
          </a:p>
        </p:txBody>
      </p:sp>
    </p:spTree>
    <p:extLst>
      <p:ext uri="{BB962C8B-B14F-4D97-AF65-F5344CB8AC3E}">
        <p14:creationId xmlns:p14="http://schemas.microsoft.com/office/powerpoint/2010/main" val="744220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C0AD1-3FBB-F01C-4FEE-EB6EBBF609F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34AD9B2-C4A6-6280-DEF8-712030564BCA}"/>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334FE71F-CE51-CB8C-074F-1BD8A1755302}"/>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DFCC68BA-0DFA-D9EF-CA7A-2B98FE96F54C}"/>
              </a:ext>
            </a:extLst>
          </p:cNvPr>
          <p:cNvSpPr>
            <a:spLocks noGrp="1"/>
          </p:cNvSpPr>
          <p:nvPr>
            <p:ph type="sldNum" sz="quarter" idx="5"/>
          </p:nvPr>
        </p:nvSpPr>
        <p:spPr/>
        <p:txBody>
          <a:bodyPr/>
          <a:lstStyle/>
          <a:p>
            <a:fld id="{B2AC05DD-193D-4890-8F15-1D890F0C93CE}" type="slidenum">
              <a:rPr lang="en-US" smtClean="0"/>
              <a:t>5</a:t>
            </a:fld>
            <a:endParaRPr lang="en-US"/>
          </a:p>
        </p:txBody>
      </p:sp>
    </p:spTree>
    <p:extLst>
      <p:ext uri="{BB962C8B-B14F-4D97-AF65-F5344CB8AC3E}">
        <p14:creationId xmlns:p14="http://schemas.microsoft.com/office/powerpoint/2010/main" val="3337283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D0A44-BB9D-78DE-4A33-0EFBF3405DF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1C64FFA-1B8C-81C9-5FCA-1A2C82B3970E}"/>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205F0EA4-0460-1C78-D026-E1EFE8A3DBA3}"/>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A06EF283-9B5E-1C52-B35D-985853ED853A}"/>
              </a:ext>
            </a:extLst>
          </p:cNvPr>
          <p:cNvSpPr>
            <a:spLocks noGrp="1"/>
          </p:cNvSpPr>
          <p:nvPr>
            <p:ph type="sldNum" sz="quarter" idx="5"/>
          </p:nvPr>
        </p:nvSpPr>
        <p:spPr/>
        <p:txBody>
          <a:bodyPr/>
          <a:lstStyle/>
          <a:p>
            <a:fld id="{B2AC05DD-193D-4890-8F15-1D890F0C93CE}" type="slidenum">
              <a:rPr lang="en-US" smtClean="0"/>
              <a:t>6</a:t>
            </a:fld>
            <a:endParaRPr lang="en-US"/>
          </a:p>
        </p:txBody>
      </p:sp>
    </p:spTree>
    <p:extLst>
      <p:ext uri="{BB962C8B-B14F-4D97-AF65-F5344CB8AC3E}">
        <p14:creationId xmlns:p14="http://schemas.microsoft.com/office/powerpoint/2010/main" val="3852754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D0B4D-FC76-22C6-A5DF-C263D29A4A5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FE5B6C0-AF23-0A7B-7891-D5C3F2B9188E}"/>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2F5E0B7A-AEF8-8115-B533-06A3FD099CD1}"/>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436544D7-935C-579B-6A4E-FA6130110DBE}"/>
              </a:ext>
            </a:extLst>
          </p:cNvPr>
          <p:cNvSpPr>
            <a:spLocks noGrp="1"/>
          </p:cNvSpPr>
          <p:nvPr>
            <p:ph type="sldNum" sz="quarter" idx="5"/>
          </p:nvPr>
        </p:nvSpPr>
        <p:spPr/>
        <p:txBody>
          <a:bodyPr/>
          <a:lstStyle/>
          <a:p>
            <a:fld id="{B2AC05DD-193D-4890-8F15-1D890F0C93CE}" type="slidenum">
              <a:rPr lang="en-US" smtClean="0"/>
              <a:t>7</a:t>
            </a:fld>
            <a:endParaRPr lang="en-US"/>
          </a:p>
        </p:txBody>
      </p:sp>
    </p:spTree>
    <p:extLst>
      <p:ext uri="{BB962C8B-B14F-4D97-AF65-F5344CB8AC3E}">
        <p14:creationId xmlns:p14="http://schemas.microsoft.com/office/powerpoint/2010/main" val="2235955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8DA11-3479-7EB0-5FF0-5B3AAABA69F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6778028-691E-1D66-7BB1-2B8991020E09}"/>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5867E0DC-694E-2538-F8E5-45B6752232CB}"/>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A44ED605-C1C5-AFC1-7238-D4E086CB13CE}"/>
              </a:ext>
            </a:extLst>
          </p:cNvPr>
          <p:cNvSpPr>
            <a:spLocks noGrp="1"/>
          </p:cNvSpPr>
          <p:nvPr>
            <p:ph type="sldNum" sz="quarter" idx="5"/>
          </p:nvPr>
        </p:nvSpPr>
        <p:spPr/>
        <p:txBody>
          <a:bodyPr/>
          <a:lstStyle/>
          <a:p>
            <a:fld id="{B2AC05DD-193D-4890-8F15-1D890F0C93CE}" type="slidenum">
              <a:rPr lang="en-US" smtClean="0"/>
              <a:t>8</a:t>
            </a:fld>
            <a:endParaRPr lang="en-US"/>
          </a:p>
        </p:txBody>
      </p:sp>
    </p:spTree>
    <p:extLst>
      <p:ext uri="{BB962C8B-B14F-4D97-AF65-F5344CB8AC3E}">
        <p14:creationId xmlns:p14="http://schemas.microsoft.com/office/powerpoint/2010/main" val="177244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264C4-711A-43CE-CA1F-6830C9E398B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A258D6B-7213-B961-3E7B-434EF91D175B}"/>
              </a:ext>
            </a:extLst>
          </p:cNvPr>
          <p:cNvSpPr>
            <a:spLocks noGrp="1" noRot="1" noChangeAspect="1"/>
          </p:cNvSpPr>
          <p:nvPr>
            <p:ph type="sldImg"/>
          </p:nvPr>
        </p:nvSpPr>
        <p:spPr>
          <a:xfrm>
            <a:off x="1590675" y="693738"/>
            <a:ext cx="3906838" cy="2198687"/>
          </a:xfrm>
        </p:spPr>
      </p:sp>
      <p:sp>
        <p:nvSpPr>
          <p:cNvPr id="3" name="Notizenplatzhalter 2">
            <a:extLst>
              <a:ext uri="{FF2B5EF4-FFF2-40B4-BE49-F238E27FC236}">
                <a16:creationId xmlns:a16="http://schemas.microsoft.com/office/drawing/2014/main" id="{5B239B7E-23F2-B212-E79A-AF234304F4FC}"/>
              </a:ext>
            </a:extLst>
          </p:cNvPr>
          <p:cNvSpPr>
            <a:spLocks noGrp="1"/>
          </p:cNvSpPr>
          <p:nvPr>
            <p:ph type="body" idx="1"/>
          </p:nvPr>
        </p:nvSpPr>
        <p:spPr/>
        <p:txBody>
          <a:bodyPr/>
          <a:lstStyle/>
          <a:p>
            <a:pPr marL="342900" lvl="0" indent="-342900">
              <a:lnSpc>
                <a:spcPct val="107000"/>
              </a:lnSpc>
              <a:spcAft>
                <a:spcPts val="800"/>
              </a:spcAft>
              <a:buFont typeface="Wingdings" panose="05000000000000000000" pitchFamily="2" charset="2"/>
              <a:buChar char=""/>
            </a:pPr>
            <a:endParaRPr lang="de-DE" sz="2800" dirty="0"/>
          </a:p>
        </p:txBody>
      </p:sp>
      <p:sp>
        <p:nvSpPr>
          <p:cNvPr id="4" name="Foliennummernplatzhalter 3">
            <a:extLst>
              <a:ext uri="{FF2B5EF4-FFF2-40B4-BE49-F238E27FC236}">
                <a16:creationId xmlns:a16="http://schemas.microsoft.com/office/drawing/2014/main" id="{9761CADB-EE70-ADC9-07F3-3C52D2228B52}"/>
              </a:ext>
            </a:extLst>
          </p:cNvPr>
          <p:cNvSpPr>
            <a:spLocks noGrp="1"/>
          </p:cNvSpPr>
          <p:nvPr>
            <p:ph type="sldNum" sz="quarter" idx="5"/>
          </p:nvPr>
        </p:nvSpPr>
        <p:spPr/>
        <p:txBody>
          <a:bodyPr/>
          <a:lstStyle/>
          <a:p>
            <a:fld id="{B2AC05DD-193D-4890-8F15-1D890F0C93CE}" type="slidenum">
              <a:rPr lang="en-US" smtClean="0"/>
              <a:t>9</a:t>
            </a:fld>
            <a:endParaRPr lang="en-US"/>
          </a:p>
        </p:txBody>
      </p:sp>
    </p:spTree>
    <p:extLst>
      <p:ext uri="{BB962C8B-B14F-4D97-AF65-F5344CB8AC3E}">
        <p14:creationId xmlns:p14="http://schemas.microsoft.com/office/powerpoint/2010/main" val="1729850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277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67CC69-DAA1-244B-BB7F-E00986D6FCE6}"/>
              </a:ext>
            </a:extLst>
          </p:cNvPr>
          <p:cNvSpPr/>
          <p:nvPr userDrawn="1"/>
        </p:nvSpPr>
        <p:spPr>
          <a:xfrm>
            <a:off x="0" y="0"/>
            <a:ext cx="4498691" cy="3884709"/>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4">
            <a:extLst>
              <a:ext uri="{FF2B5EF4-FFF2-40B4-BE49-F238E27FC236}">
                <a16:creationId xmlns:a16="http://schemas.microsoft.com/office/drawing/2014/main" id="{33320431-2BD8-3B43-B957-6326F2525A6B}"/>
              </a:ext>
            </a:extLst>
          </p:cNvPr>
          <p:cNvSpPr>
            <a:spLocks noGrp="1"/>
          </p:cNvSpPr>
          <p:nvPr>
            <p:ph type="pic" sz="quarter" idx="12"/>
          </p:nvPr>
        </p:nvSpPr>
        <p:spPr>
          <a:xfrm>
            <a:off x="7721760" y="0"/>
            <a:ext cx="3534926" cy="6857998"/>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14" name="Picture Placeholder 4">
            <a:extLst>
              <a:ext uri="{FF2B5EF4-FFF2-40B4-BE49-F238E27FC236}">
                <a16:creationId xmlns:a16="http://schemas.microsoft.com/office/drawing/2014/main" id="{107F8065-DC13-A743-BC2D-709FD41AA4CE}"/>
              </a:ext>
            </a:extLst>
          </p:cNvPr>
          <p:cNvSpPr>
            <a:spLocks noGrp="1"/>
          </p:cNvSpPr>
          <p:nvPr>
            <p:ph type="pic" sz="quarter" idx="13"/>
          </p:nvPr>
        </p:nvSpPr>
        <p:spPr>
          <a:xfrm>
            <a:off x="4498702" y="-1"/>
            <a:ext cx="2952121" cy="3884711"/>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15" name="Picture Placeholder 4">
            <a:extLst>
              <a:ext uri="{FF2B5EF4-FFF2-40B4-BE49-F238E27FC236}">
                <a16:creationId xmlns:a16="http://schemas.microsoft.com/office/drawing/2014/main" id="{C177D67D-6299-7447-B65C-27107C959574}"/>
              </a:ext>
            </a:extLst>
          </p:cNvPr>
          <p:cNvSpPr>
            <a:spLocks noGrp="1"/>
          </p:cNvSpPr>
          <p:nvPr>
            <p:ph type="pic" sz="quarter" idx="14"/>
          </p:nvPr>
        </p:nvSpPr>
        <p:spPr>
          <a:xfrm>
            <a:off x="-1" y="4155638"/>
            <a:ext cx="7450823" cy="2702362"/>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8" name="Rectangle 5">
            <a:extLst>
              <a:ext uri="{FF2B5EF4-FFF2-40B4-BE49-F238E27FC236}">
                <a16:creationId xmlns:a16="http://schemas.microsoft.com/office/drawing/2014/main" id="{55705C5B-CE45-AAE0-96BA-7EC79AF8B4E5}"/>
              </a:ext>
            </a:extLst>
          </p:cNvPr>
          <p:cNvSpPr/>
          <p:nvPr userDrawn="1"/>
        </p:nvSpPr>
        <p:spPr>
          <a:xfrm>
            <a:off x="11256697"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descr="Ein Bild, das Grafiken, Schrift, Grafikdesign, Logo enthält.&#10;&#10;Automatisch generierte Beschreibung">
            <a:extLst>
              <a:ext uri="{FF2B5EF4-FFF2-40B4-BE49-F238E27FC236}">
                <a16:creationId xmlns:a16="http://schemas.microsoft.com/office/drawing/2014/main" id="{30B75DC5-565C-4C42-D906-2B64A459DFC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
        <p:nvSpPr>
          <p:cNvPr id="10" name="Rectangle 3">
            <a:extLst>
              <a:ext uri="{FF2B5EF4-FFF2-40B4-BE49-F238E27FC236}">
                <a16:creationId xmlns:a16="http://schemas.microsoft.com/office/drawing/2014/main" id="{B164A592-746E-D17C-85D1-0F17D4AF20FF}"/>
              </a:ext>
            </a:extLst>
          </p:cNvPr>
          <p:cNvSpPr/>
          <p:nvPr userDrawn="1"/>
        </p:nvSpPr>
        <p:spPr>
          <a:xfrm>
            <a:off x="11256697" y="3814763"/>
            <a:ext cx="935303"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9528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62EEB93C-B9B3-7D4B-9B88-D8505BA3C13B}"/>
              </a:ext>
            </a:extLst>
          </p:cNvPr>
          <p:cNvSpPr>
            <a:spLocks noGrp="1"/>
          </p:cNvSpPr>
          <p:nvPr>
            <p:ph type="pic" sz="quarter" idx="13"/>
          </p:nvPr>
        </p:nvSpPr>
        <p:spPr>
          <a:xfrm>
            <a:off x="0" y="3814763"/>
            <a:ext cx="5020875" cy="3043236"/>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9" name="Picture Placeholder 4">
            <a:extLst>
              <a:ext uri="{FF2B5EF4-FFF2-40B4-BE49-F238E27FC236}">
                <a16:creationId xmlns:a16="http://schemas.microsoft.com/office/drawing/2014/main" id="{344463D3-0213-5F4B-9969-07B174A1B63D}"/>
              </a:ext>
            </a:extLst>
          </p:cNvPr>
          <p:cNvSpPr>
            <a:spLocks noGrp="1"/>
          </p:cNvSpPr>
          <p:nvPr>
            <p:ph type="pic" sz="quarter" idx="14"/>
          </p:nvPr>
        </p:nvSpPr>
        <p:spPr>
          <a:xfrm>
            <a:off x="5020886" y="-1"/>
            <a:ext cx="6235800" cy="6858000"/>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4" name="Rectangle 3">
            <a:extLst>
              <a:ext uri="{FF2B5EF4-FFF2-40B4-BE49-F238E27FC236}">
                <a16:creationId xmlns:a16="http://schemas.microsoft.com/office/drawing/2014/main" id="{C15A39E5-8B13-5343-A75F-77D25A28C6DE}"/>
              </a:ext>
            </a:extLst>
          </p:cNvPr>
          <p:cNvSpPr/>
          <p:nvPr userDrawn="1"/>
        </p:nvSpPr>
        <p:spPr>
          <a:xfrm>
            <a:off x="-1" y="-1"/>
            <a:ext cx="5020887" cy="3814763"/>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5">
            <a:extLst>
              <a:ext uri="{FF2B5EF4-FFF2-40B4-BE49-F238E27FC236}">
                <a16:creationId xmlns:a16="http://schemas.microsoft.com/office/drawing/2014/main" id="{6CDDA5A6-11C3-43C9-05E0-3B522686F8AB}"/>
              </a:ext>
            </a:extLst>
          </p:cNvPr>
          <p:cNvSpPr/>
          <p:nvPr userDrawn="1"/>
        </p:nvSpPr>
        <p:spPr>
          <a:xfrm>
            <a:off x="11256697"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descr="Ein Bild, das Grafiken, Schrift, Grafikdesign, Logo enthält.&#10;&#10;Automatisch generierte Beschreibung">
            <a:extLst>
              <a:ext uri="{FF2B5EF4-FFF2-40B4-BE49-F238E27FC236}">
                <a16:creationId xmlns:a16="http://schemas.microsoft.com/office/drawing/2014/main" id="{C70F9B77-8561-A4DC-0734-046D84E72AD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
        <p:nvSpPr>
          <p:cNvPr id="7" name="Rectangle 3">
            <a:extLst>
              <a:ext uri="{FF2B5EF4-FFF2-40B4-BE49-F238E27FC236}">
                <a16:creationId xmlns:a16="http://schemas.microsoft.com/office/drawing/2014/main" id="{0F9517DA-B2E9-B84A-374F-61A3A1C9FF8F}"/>
              </a:ext>
            </a:extLst>
          </p:cNvPr>
          <p:cNvSpPr/>
          <p:nvPr userDrawn="1"/>
        </p:nvSpPr>
        <p:spPr>
          <a:xfrm>
            <a:off x="11256697" y="3814763"/>
            <a:ext cx="935303"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1076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BA0798F-0D2D-D64D-9443-CC324E688371}"/>
              </a:ext>
            </a:extLst>
          </p:cNvPr>
          <p:cNvSpPr/>
          <p:nvPr userDrawn="1"/>
        </p:nvSpPr>
        <p:spPr>
          <a:xfrm>
            <a:off x="8124838" y="0"/>
            <a:ext cx="4067161" cy="6857998"/>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4">
            <a:extLst>
              <a:ext uri="{FF2B5EF4-FFF2-40B4-BE49-F238E27FC236}">
                <a16:creationId xmlns:a16="http://schemas.microsoft.com/office/drawing/2014/main" id="{ED532749-EA0F-5F42-8D2B-56BC8A78D053}"/>
              </a:ext>
            </a:extLst>
          </p:cNvPr>
          <p:cNvSpPr>
            <a:spLocks noGrp="1"/>
          </p:cNvSpPr>
          <p:nvPr>
            <p:ph type="pic" sz="quarter" idx="13"/>
          </p:nvPr>
        </p:nvSpPr>
        <p:spPr>
          <a:xfrm>
            <a:off x="935292" y="3814764"/>
            <a:ext cx="3410907" cy="3043236"/>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13" name="Picture Placeholder 4">
            <a:extLst>
              <a:ext uri="{FF2B5EF4-FFF2-40B4-BE49-F238E27FC236}">
                <a16:creationId xmlns:a16="http://schemas.microsoft.com/office/drawing/2014/main" id="{422E7047-3F54-4B42-B7A1-61A2C76C9D51}"/>
              </a:ext>
            </a:extLst>
          </p:cNvPr>
          <p:cNvSpPr>
            <a:spLocks noGrp="1"/>
          </p:cNvSpPr>
          <p:nvPr>
            <p:ph type="pic" sz="quarter" idx="14"/>
          </p:nvPr>
        </p:nvSpPr>
        <p:spPr>
          <a:xfrm>
            <a:off x="935292" y="0"/>
            <a:ext cx="3410908" cy="3539624"/>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14" name="Picture Placeholder 4">
            <a:extLst>
              <a:ext uri="{FF2B5EF4-FFF2-40B4-BE49-F238E27FC236}">
                <a16:creationId xmlns:a16="http://schemas.microsoft.com/office/drawing/2014/main" id="{1F1353D6-32EA-2741-BBE2-9D6BB3E0BEE4}"/>
              </a:ext>
            </a:extLst>
          </p:cNvPr>
          <p:cNvSpPr>
            <a:spLocks noGrp="1"/>
          </p:cNvSpPr>
          <p:nvPr>
            <p:ph type="pic" sz="quarter" idx="15"/>
          </p:nvPr>
        </p:nvSpPr>
        <p:spPr>
          <a:xfrm>
            <a:off x="4625443" y="-1"/>
            <a:ext cx="3499396" cy="6857999"/>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3">
            <a:extLst>
              <a:ext uri="{FF2B5EF4-FFF2-40B4-BE49-F238E27FC236}">
                <a16:creationId xmlns:a16="http://schemas.microsoft.com/office/drawing/2014/main" id="{CA73C665-C3E5-5DEE-6957-13EC298EE4BD}"/>
              </a:ext>
            </a:extLst>
          </p:cNvPr>
          <p:cNvSpPr/>
          <p:nvPr userDrawn="1"/>
        </p:nvSpPr>
        <p:spPr>
          <a:xfrm>
            <a:off x="-1" y="3814763"/>
            <a:ext cx="935303"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5">
            <a:extLst>
              <a:ext uri="{FF2B5EF4-FFF2-40B4-BE49-F238E27FC236}">
                <a16:creationId xmlns:a16="http://schemas.microsoft.com/office/drawing/2014/main" id="{B0374330-352D-AD53-B9B2-865157848575}"/>
              </a:ext>
            </a:extLst>
          </p:cNvPr>
          <p:cNvSpPr/>
          <p:nvPr userDrawn="1"/>
        </p:nvSpPr>
        <p:spPr>
          <a:xfrm>
            <a:off x="0"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 3" descr="Ein Bild, das Grafiken, Schrift, Grafikdesign, Logo enthält.&#10;&#10;Automatisch generierte Beschreibung">
            <a:extLst>
              <a:ext uri="{FF2B5EF4-FFF2-40B4-BE49-F238E27FC236}">
                <a16:creationId xmlns:a16="http://schemas.microsoft.com/office/drawing/2014/main" id="{7A0404C0-5480-6E94-8DA1-E312941FE98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432141" y="2136588"/>
            <a:ext cx="1799584" cy="476890"/>
          </a:xfrm>
          <a:prstGeom prst="rect">
            <a:avLst/>
          </a:prstGeom>
        </p:spPr>
      </p:pic>
    </p:spTree>
    <p:extLst>
      <p:ext uri="{BB962C8B-B14F-4D97-AF65-F5344CB8AC3E}">
        <p14:creationId xmlns:p14="http://schemas.microsoft.com/office/powerpoint/2010/main" val="29604641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1C005A-885A-2B4E-B21D-75CCE1B6DFFB}"/>
              </a:ext>
            </a:extLst>
          </p:cNvPr>
          <p:cNvSpPr>
            <a:spLocks noGrp="1"/>
          </p:cNvSpPr>
          <p:nvPr>
            <p:ph type="pic" sz="quarter" idx="13"/>
          </p:nvPr>
        </p:nvSpPr>
        <p:spPr>
          <a:xfrm>
            <a:off x="0" y="0"/>
            <a:ext cx="8599055" cy="6858000"/>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5">
            <a:extLst>
              <a:ext uri="{FF2B5EF4-FFF2-40B4-BE49-F238E27FC236}">
                <a16:creationId xmlns:a16="http://schemas.microsoft.com/office/drawing/2014/main" id="{AC51EADD-A272-758C-6616-12BD37C5D507}"/>
              </a:ext>
            </a:extLst>
          </p:cNvPr>
          <p:cNvSpPr/>
          <p:nvPr userDrawn="1"/>
        </p:nvSpPr>
        <p:spPr>
          <a:xfrm>
            <a:off x="11256697"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fik 5" descr="Ein Bild, das Grafiken, Schrift, Grafikdesign, Logo enthält.&#10;&#10;Automatisch generierte Beschreibung">
            <a:extLst>
              <a:ext uri="{FF2B5EF4-FFF2-40B4-BE49-F238E27FC236}">
                <a16:creationId xmlns:a16="http://schemas.microsoft.com/office/drawing/2014/main" id="{58F10953-B1E0-065F-58FF-EB4BAA2CA4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
        <p:nvSpPr>
          <p:cNvPr id="7" name="Rectangle 3">
            <a:extLst>
              <a:ext uri="{FF2B5EF4-FFF2-40B4-BE49-F238E27FC236}">
                <a16:creationId xmlns:a16="http://schemas.microsoft.com/office/drawing/2014/main" id="{CFE1A8AE-B024-6893-CB8F-07DA470547F4}"/>
              </a:ext>
            </a:extLst>
          </p:cNvPr>
          <p:cNvSpPr/>
          <p:nvPr userDrawn="1"/>
        </p:nvSpPr>
        <p:spPr>
          <a:xfrm>
            <a:off x="11256697" y="3814763"/>
            <a:ext cx="935303"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0430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0604A77-E493-954E-9F49-DFA7ABA10377}"/>
              </a:ext>
            </a:extLst>
          </p:cNvPr>
          <p:cNvSpPr/>
          <p:nvPr userDrawn="1"/>
        </p:nvSpPr>
        <p:spPr>
          <a:xfrm>
            <a:off x="1" y="3814763"/>
            <a:ext cx="12192000"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FBFF3A8F-2FF5-7640-9701-23FF9F585761}"/>
              </a:ext>
            </a:extLst>
          </p:cNvPr>
          <p:cNvSpPr>
            <a:spLocks noGrp="1"/>
          </p:cNvSpPr>
          <p:nvPr>
            <p:ph type="pic" sz="quarter" idx="13"/>
          </p:nvPr>
        </p:nvSpPr>
        <p:spPr>
          <a:xfrm>
            <a:off x="0" y="1090139"/>
            <a:ext cx="8220363" cy="5384552"/>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5">
            <a:extLst>
              <a:ext uri="{FF2B5EF4-FFF2-40B4-BE49-F238E27FC236}">
                <a16:creationId xmlns:a16="http://schemas.microsoft.com/office/drawing/2014/main" id="{B7E1CF65-3CAD-1B00-EDBF-75AD32A524AC}"/>
              </a:ext>
            </a:extLst>
          </p:cNvPr>
          <p:cNvSpPr/>
          <p:nvPr userDrawn="1"/>
        </p:nvSpPr>
        <p:spPr>
          <a:xfrm>
            <a:off x="11256697"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fik 5" descr="Ein Bild, das Grafiken, Schrift, Grafikdesign, Logo enthält.&#10;&#10;Automatisch generierte Beschreibung">
            <a:extLst>
              <a:ext uri="{FF2B5EF4-FFF2-40B4-BE49-F238E27FC236}">
                <a16:creationId xmlns:a16="http://schemas.microsoft.com/office/drawing/2014/main" id="{AD10CC96-99F8-6566-9695-3D96965807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
        <p:nvSpPr>
          <p:cNvPr id="7" name="Rectangle 3">
            <a:extLst>
              <a:ext uri="{FF2B5EF4-FFF2-40B4-BE49-F238E27FC236}">
                <a16:creationId xmlns:a16="http://schemas.microsoft.com/office/drawing/2014/main" id="{A55FBCE2-7B78-9295-2293-CF45C532A873}"/>
              </a:ext>
            </a:extLst>
          </p:cNvPr>
          <p:cNvSpPr/>
          <p:nvPr userDrawn="1"/>
        </p:nvSpPr>
        <p:spPr>
          <a:xfrm>
            <a:off x="11256697" y="3814763"/>
            <a:ext cx="935303"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1791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0830A3-C0F2-E84F-B169-9C2D4273237F}"/>
              </a:ext>
            </a:extLst>
          </p:cNvPr>
          <p:cNvSpPr/>
          <p:nvPr userDrawn="1"/>
        </p:nvSpPr>
        <p:spPr>
          <a:xfrm>
            <a:off x="1" y="3814763"/>
            <a:ext cx="12192000"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DC7D863A-EEC9-F046-B768-7EE3ED9EBD7C}"/>
              </a:ext>
            </a:extLst>
          </p:cNvPr>
          <p:cNvSpPr>
            <a:spLocks noGrp="1"/>
          </p:cNvSpPr>
          <p:nvPr>
            <p:ph type="pic" sz="quarter" idx="13"/>
          </p:nvPr>
        </p:nvSpPr>
        <p:spPr>
          <a:xfrm>
            <a:off x="-1385889" y="1187648"/>
            <a:ext cx="6265069" cy="3920133"/>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5">
            <a:extLst>
              <a:ext uri="{FF2B5EF4-FFF2-40B4-BE49-F238E27FC236}">
                <a16:creationId xmlns:a16="http://schemas.microsoft.com/office/drawing/2014/main" id="{F4C003C9-6BAD-421E-9704-2548A8D12EAA}"/>
              </a:ext>
            </a:extLst>
          </p:cNvPr>
          <p:cNvSpPr/>
          <p:nvPr userDrawn="1"/>
        </p:nvSpPr>
        <p:spPr>
          <a:xfrm>
            <a:off x="11256697"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fik 5" descr="Ein Bild, das Grafiken, Schrift, Grafikdesign, Logo enthält.&#10;&#10;Automatisch generierte Beschreibung">
            <a:extLst>
              <a:ext uri="{FF2B5EF4-FFF2-40B4-BE49-F238E27FC236}">
                <a16:creationId xmlns:a16="http://schemas.microsoft.com/office/drawing/2014/main" id="{54280B8E-A7A8-0CF0-CB8A-3A1981A645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Tree>
    <p:extLst>
      <p:ext uri="{BB962C8B-B14F-4D97-AF65-F5344CB8AC3E}">
        <p14:creationId xmlns:p14="http://schemas.microsoft.com/office/powerpoint/2010/main" val="11021115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FD56E3B-3974-6B45-A276-90848671A915}"/>
              </a:ext>
            </a:extLst>
          </p:cNvPr>
          <p:cNvSpPr/>
          <p:nvPr userDrawn="1"/>
        </p:nvSpPr>
        <p:spPr>
          <a:xfrm>
            <a:off x="-1" y="3814764"/>
            <a:ext cx="12192001"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1C80048E-81EE-C04F-9167-DE1669DA8FD8}"/>
              </a:ext>
            </a:extLst>
          </p:cNvPr>
          <p:cNvSpPr>
            <a:spLocks noGrp="1"/>
          </p:cNvSpPr>
          <p:nvPr>
            <p:ph type="pic" sz="quarter" idx="13"/>
          </p:nvPr>
        </p:nvSpPr>
        <p:spPr>
          <a:xfrm>
            <a:off x="7187245" y="946190"/>
            <a:ext cx="3256257" cy="7043924"/>
          </a:xfrm>
          <a:custGeom>
            <a:avLst/>
            <a:gdLst>
              <a:gd name="connsiteX0" fmla="*/ 317746 w 3256257"/>
              <a:gd name="connsiteY0" fmla="*/ 0 h 7043924"/>
              <a:gd name="connsiteX1" fmla="*/ 2938511 w 3256257"/>
              <a:gd name="connsiteY1" fmla="*/ 0 h 7043924"/>
              <a:gd name="connsiteX2" fmla="*/ 3256257 w 3256257"/>
              <a:gd name="connsiteY2" fmla="*/ 317746 h 7043924"/>
              <a:gd name="connsiteX3" fmla="*/ 3256257 w 3256257"/>
              <a:gd name="connsiteY3" fmla="*/ 6726178 h 7043924"/>
              <a:gd name="connsiteX4" fmla="*/ 2938511 w 3256257"/>
              <a:gd name="connsiteY4" fmla="*/ 7043924 h 7043924"/>
              <a:gd name="connsiteX5" fmla="*/ 317746 w 3256257"/>
              <a:gd name="connsiteY5" fmla="*/ 7043924 h 7043924"/>
              <a:gd name="connsiteX6" fmla="*/ 0 w 3256257"/>
              <a:gd name="connsiteY6" fmla="*/ 6726178 h 7043924"/>
              <a:gd name="connsiteX7" fmla="*/ 0 w 3256257"/>
              <a:gd name="connsiteY7" fmla="*/ 317746 h 7043924"/>
              <a:gd name="connsiteX8" fmla="*/ 317746 w 3256257"/>
              <a:gd name="connsiteY8" fmla="*/ 0 h 704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257" h="7043924">
                <a:moveTo>
                  <a:pt x="317746" y="0"/>
                </a:moveTo>
                <a:lnTo>
                  <a:pt x="2938511" y="0"/>
                </a:lnTo>
                <a:cubicBezTo>
                  <a:pt x="3113997" y="0"/>
                  <a:pt x="3256257" y="142260"/>
                  <a:pt x="3256257" y="317746"/>
                </a:cubicBezTo>
                <a:lnTo>
                  <a:pt x="3256257" y="6726178"/>
                </a:lnTo>
                <a:cubicBezTo>
                  <a:pt x="3256257" y="6901664"/>
                  <a:pt x="3113997" y="7043924"/>
                  <a:pt x="2938511" y="7043924"/>
                </a:cubicBezTo>
                <a:lnTo>
                  <a:pt x="317746" y="7043924"/>
                </a:lnTo>
                <a:cubicBezTo>
                  <a:pt x="142260" y="7043924"/>
                  <a:pt x="0" y="6901664"/>
                  <a:pt x="0" y="6726178"/>
                </a:cubicBezTo>
                <a:lnTo>
                  <a:pt x="0" y="317746"/>
                </a:lnTo>
                <a:cubicBezTo>
                  <a:pt x="0" y="142260"/>
                  <a:pt x="142260" y="0"/>
                  <a:pt x="317746" y="0"/>
                </a:cubicBezTo>
                <a:close/>
              </a:path>
            </a:pathLst>
          </a:custGeo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8" name="Rectangle 5">
            <a:extLst>
              <a:ext uri="{FF2B5EF4-FFF2-40B4-BE49-F238E27FC236}">
                <a16:creationId xmlns:a16="http://schemas.microsoft.com/office/drawing/2014/main" id="{43E6ECF4-E091-98A7-4162-EC0127608DF5}"/>
              </a:ext>
            </a:extLst>
          </p:cNvPr>
          <p:cNvSpPr/>
          <p:nvPr userDrawn="1"/>
        </p:nvSpPr>
        <p:spPr>
          <a:xfrm>
            <a:off x="0"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descr="Ein Bild, das Grafiken, Schrift, Grafikdesign, Logo enthält.&#10;&#10;Automatisch generierte Beschreibung">
            <a:extLst>
              <a:ext uri="{FF2B5EF4-FFF2-40B4-BE49-F238E27FC236}">
                <a16:creationId xmlns:a16="http://schemas.microsoft.com/office/drawing/2014/main" id="{9D57C629-2445-F560-555C-EA66050233C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432141" y="2136588"/>
            <a:ext cx="1799584" cy="476890"/>
          </a:xfrm>
          <a:prstGeom prst="rect">
            <a:avLst/>
          </a:prstGeom>
        </p:spPr>
      </p:pic>
    </p:spTree>
    <p:extLst>
      <p:ext uri="{BB962C8B-B14F-4D97-AF65-F5344CB8AC3E}">
        <p14:creationId xmlns:p14="http://schemas.microsoft.com/office/powerpoint/2010/main" val="19452902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31671119-6F3A-3E57-54E8-96D67589F105}"/>
              </a:ext>
            </a:extLst>
          </p:cNvPr>
          <p:cNvSpPr/>
          <p:nvPr userDrawn="1"/>
        </p:nvSpPr>
        <p:spPr>
          <a:xfrm>
            <a:off x="-1" y="3814764"/>
            <a:ext cx="12192001"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35F87C6C-0A48-4B41-A6CB-03A55CBFF47C}"/>
              </a:ext>
            </a:extLst>
          </p:cNvPr>
          <p:cNvSpPr>
            <a:spLocks noGrp="1"/>
          </p:cNvSpPr>
          <p:nvPr>
            <p:ph type="pic" sz="quarter" idx="13"/>
          </p:nvPr>
        </p:nvSpPr>
        <p:spPr>
          <a:xfrm>
            <a:off x="-72483" y="763860"/>
            <a:ext cx="4856356" cy="3517186"/>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5">
            <a:extLst>
              <a:ext uri="{FF2B5EF4-FFF2-40B4-BE49-F238E27FC236}">
                <a16:creationId xmlns:a16="http://schemas.microsoft.com/office/drawing/2014/main" id="{1C6D9F9B-9DA8-8304-796D-A2F06906424C}"/>
              </a:ext>
            </a:extLst>
          </p:cNvPr>
          <p:cNvSpPr/>
          <p:nvPr userDrawn="1"/>
        </p:nvSpPr>
        <p:spPr>
          <a:xfrm>
            <a:off x="11256697"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fik 5" descr="Ein Bild, das Grafiken, Schrift, Grafikdesign, Logo enthält.&#10;&#10;Automatisch generierte Beschreibung">
            <a:extLst>
              <a:ext uri="{FF2B5EF4-FFF2-40B4-BE49-F238E27FC236}">
                <a16:creationId xmlns:a16="http://schemas.microsoft.com/office/drawing/2014/main" id="{57AB443A-2A8D-74FC-B6D7-E465F7E13DB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Tree>
    <p:extLst>
      <p:ext uri="{BB962C8B-B14F-4D97-AF65-F5344CB8AC3E}">
        <p14:creationId xmlns:p14="http://schemas.microsoft.com/office/powerpoint/2010/main" val="30470835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285FD552-82A1-B542-AC0F-2741084762F2}"/>
              </a:ext>
            </a:extLst>
          </p:cNvPr>
          <p:cNvSpPr>
            <a:spLocks noGrp="1"/>
          </p:cNvSpPr>
          <p:nvPr>
            <p:ph type="pic" sz="quarter" idx="10"/>
          </p:nvPr>
        </p:nvSpPr>
        <p:spPr>
          <a:xfrm>
            <a:off x="5628047" y="3804312"/>
            <a:ext cx="5628640" cy="3053688"/>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5" name="Picture Placeholder 4">
            <a:extLst>
              <a:ext uri="{FF2B5EF4-FFF2-40B4-BE49-F238E27FC236}">
                <a16:creationId xmlns:a16="http://schemas.microsoft.com/office/drawing/2014/main" id="{BE46890E-C1A3-DD47-B406-C6B77735928A}"/>
              </a:ext>
            </a:extLst>
          </p:cNvPr>
          <p:cNvSpPr>
            <a:spLocks noGrp="1"/>
          </p:cNvSpPr>
          <p:nvPr>
            <p:ph type="pic" sz="quarter" idx="11"/>
          </p:nvPr>
        </p:nvSpPr>
        <p:spPr>
          <a:xfrm>
            <a:off x="0" y="0"/>
            <a:ext cx="5628640" cy="3804312"/>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4" name="Rectangle 3">
            <a:extLst>
              <a:ext uri="{FF2B5EF4-FFF2-40B4-BE49-F238E27FC236}">
                <a16:creationId xmlns:a16="http://schemas.microsoft.com/office/drawing/2014/main" id="{028297F0-EDA5-334D-B127-BAE04A4EA0C6}"/>
              </a:ext>
            </a:extLst>
          </p:cNvPr>
          <p:cNvSpPr/>
          <p:nvPr userDrawn="1"/>
        </p:nvSpPr>
        <p:spPr>
          <a:xfrm>
            <a:off x="-301" y="3804311"/>
            <a:ext cx="5628338" cy="3053688"/>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5">
            <a:extLst>
              <a:ext uri="{FF2B5EF4-FFF2-40B4-BE49-F238E27FC236}">
                <a16:creationId xmlns:a16="http://schemas.microsoft.com/office/drawing/2014/main" id="{A5249885-BE0A-D23A-5B8E-106116C0171A}"/>
              </a:ext>
            </a:extLst>
          </p:cNvPr>
          <p:cNvSpPr/>
          <p:nvPr userDrawn="1"/>
        </p:nvSpPr>
        <p:spPr>
          <a:xfrm>
            <a:off x="11256697"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descr="Ein Bild, das Grafiken, Schrift, Grafikdesign, Logo enthält.&#10;&#10;Automatisch generierte Beschreibung">
            <a:extLst>
              <a:ext uri="{FF2B5EF4-FFF2-40B4-BE49-F238E27FC236}">
                <a16:creationId xmlns:a16="http://schemas.microsoft.com/office/drawing/2014/main" id="{9EA0C25C-4F96-5345-5BDC-2068D3B25AE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
        <p:nvSpPr>
          <p:cNvPr id="8" name="Rectangle 3">
            <a:extLst>
              <a:ext uri="{FF2B5EF4-FFF2-40B4-BE49-F238E27FC236}">
                <a16:creationId xmlns:a16="http://schemas.microsoft.com/office/drawing/2014/main" id="{912A1539-464F-1334-6CCD-8A1FD5B72763}"/>
              </a:ext>
            </a:extLst>
          </p:cNvPr>
          <p:cNvSpPr/>
          <p:nvPr userDrawn="1"/>
        </p:nvSpPr>
        <p:spPr>
          <a:xfrm>
            <a:off x="11256697" y="3814763"/>
            <a:ext cx="935303"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5002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F1A7AD5-7EE8-664B-88B5-E3469E416E83}"/>
              </a:ext>
            </a:extLst>
          </p:cNvPr>
          <p:cNvSpPr/>
          <p:nvPr userDrawn="1"/>
        </p:nvSpPr>
        <p:spPr>
          <a:xfrm>
            <a:off x="6838122" y="0"/>
            <a:ext cx="5353878" cy="4857750"/>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3EC0B9CE-7AB5-A544-BABE-DA51CB40B74D}"/>
              </a:ext>
            </a:extLst>
          </p:cNvPr>
          <p:cNvSpPr>
            <a:spLocks noGrp="1"/>
          </p:cNvSpPr>
          <p:nvPr>
            <p:ph type="pic" sz="quarter" idx="10"/>
          </p:nvPr>
        </p:nvSpPr>
        <p:spPr>
          <a:xfrm>
            <a:off x="935302" y="0"/>
            <a:ext cx="5902821" cy="6858000"/>
          </a:xfrm>
          <a:pattFill prst="pct5">
            <a:fgClr>
              <a:srgbClr val="0070C0"/>
            </a:fgClr>
            <a:bgClr>
              <a:schemeClr val="bg1"/>
            </a:bgClr>
          </a:pattFill>
          <a:ln>
            <a:noFill/>
          </a:ln>
          <a:effectLst>
            <a:outerShdw blurRad="101600" dist="1016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3">
            <a:extLst>
              <a:ext uri="{FF2B5EF4-FFF2-40B4-BE49-F238E27FC236}">
                <a16:creationId xmlns:a16="http://schemas.microsoft.com/office/drawing/2014/main" id="{B67E8624-DAD5-6EA4-6673-01DC0811286C}"/>
              </a:ext>
            </a:extLst>
          </p:cNvPr>
          <p:cNvSpPr/>
          <p:nvPr userDrawn="1"/>
        </p:nvSpPr>
        <p:spPr>
          <a:xfrm>
            <a:off x="-1" y="3814763"/>
            <a:ext cx="935303"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5">
            <a:extLst>
              <a:ext uri="{FF2B5EF4-FFF2-40B4-BE49-F238E27FC236}">
                <a16:creationId xmlns:a16="http://schemas.microsoft.com/office/drawing/2014/main" id="{08357633-3B1C-CB43-6046-0E4F4526E141}"/>
              </a:ext>
            </a:extLst>
          </p:cNvPr>
          <p:cNvSpPr/>
          <p:nvPr userDrawn="1"/>
        </p:nvSpPr>
        <p:spPr>
          <a:xfrm>
            <a:off x="0"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descr="Ein Bild, das Grafiken, Schrift, Grafikdesign, Logo enthält.&#10;&#10;Automatisch generierte Beschreibung">
            <a:extLst>
              <a:ext uri="{FF2B5EF4-FFF2-40B4-BE49-F238E27FC236}">
                <a16:creationId xmlns:a16="http://schemas.microsoft.com/office/drawing/2014/main" id="{23B3B8EA-3BB8-4747-A3E7-95C86C9A03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432141" y="2136588"/>
            <a:ext cx="1799584" cy="476890"/>
          </a:xfrm>
          <a:prstGeom prst="rect">
            <a:avLst/>
          </a:prstGeom>
        </p:spPr>
      </p:pic>
    </p:spTree>
    <p:extLst>
      <p:ext uri="{BB962C8B-B14F-4D97-AF65-F5344CB8AC3E}">
        <p14:creationId xmlns:p14="http://schemas.microsoft.com/office/powerpoint/2010/main" val="3635392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DD57040-E92B-5141-8BCA-2F790F3EA6C7}"/>
              </a:ext>
            </a:extLst>
          </p:cNvPr>
          <p:cNvSpPr/>
          <p:nvPr userDrawn="1"/>
        </p:nvSpPr>
        <p:spPr>
          <a:xfrm>
            <a:off x="-1" y="3814763"/>
            <a:ext cx="12192001"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B430793-F468-6242-A903-C41C813AFF0D}"/>
              </a:ext>
            </a:extLst>
          </p:cNvPr>
          <p:cNvSpPr/>
          <p:nvPr userDrawn="1"/>
        </p:nvSpPr>
        <p:spPr>
          <a:xfrm>
            <a:off x="-1" y="0"/>
            <a:ext cx="935303" cy="935303"/>
          </a:xfrm>
          <a:prstGeom prst="rect">
            <a:avLst/>
          </a:prstGeom>
          <a:solidFill>
            <a:srgbClr val="6A8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DBE7A58D-2D41-2D41-9291-F057F31E1704}"/>
              </a:ext>
            </a:extLst>
          </p:cNvPr>
          <p:cNvSpPr>
            <a:spLocks noGrp="1"/>
          </p:cNvSpPr>
          <p:nvPr>
            <p:ph type="pic" sz="quarter" idx="10"/>
          </p:nvPr>
        </p:nvSpPr>
        <p:spPr>
          <a:xfrm>
            <a:off x="6463039" y="0"/>
            <a:ext cx="4793658" cy="5375269"/>
          </a:xfrm>
          <a:pattFill prst="pct5">
            <a:fgClr>
              <a:srgbClr val="0070C0"/>
            </a:fgClr>
            <a:bgClr>
              <a:schemeClr val="bg1"/>
            </a:bgClr>
          </a:pattFill>
          <a:ln>
            <a:noFill/>
          </a:ln>
          <a:effectLst>
            <a:outerShdw blurRad="101600" dist="101600" dir="8100000" algn="tr"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6" name="Rectangle 5">
            <a:extLst>
              <a:ext uri="{FF2B5EF4-FFF2-40B4-BE49-F238E27FC236}">
                <a16:creationId xmlns:a16="http://schemas.microsoft.com/office/drawing/2014/main" id="{9CB1B8D5-F36F-8323-4AA7-577DBF69D837}"/>
              </a:ext>
            </a:extLst>
          </p:cNvPr>
          <p:cNvSpPr/>
          <p:nvPr userDrawn="1"/>
        </p:nvSpPr>
        <p:spPr>
          <a:xfrm>
            <a:off x="0"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fik 6" descr="Ein Bild, das Grafiken, Schrift, Grafikdesign, Logo enthält.&#10;&#10;Automatisch generierte Beschreibung">
            <a:extLst>
              <a:ext uri="{FF2B5EF4-FFF2-40B4-BE49-F238E27FC236}">
                <a16:creationId xmlns:a16="http://schemas.microsoft.com/office/drawing/2014/main" id="{C9CD3EFC-1865-D521-0BCF-94DEEBD3792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432141" y="2136588"/>
            <a:ext cx="1799584" cy="476890"/>
          </a:xfrm>
          <a:prstGeom prst="rect">
            <a:avLst/>
          </a:prstGeom>
        </p:spPr>
      </p:pic>
    </p:spTree>
    <p:extLst>
      <p:ext uri="{BB962C8B-B14F-4D97-AF65-F5344CB8AC3E}">
        <p14:creationId xmlns:p14="http://schemas.microsoft.com/office/powerpoint/2010/main" val="3213394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F4BB5B45-7E09-7D4A-89D3-CB27C1A33E70}"/>
              </a:ext>
            </a:extLst>
          </p:cNvPr>
          <p:cNvSpPr>
            <a:spLocks noGrp="1"/>
          </p:cNvSpPr>
          <p:nvPr>
            <p:ph type="pic" sz="quarter" idx="11"/>
          </p:nvPr>
        </p:nvSpPr>
        <p:spPr>
          <a:xfrm>
            <a:off x="0" y="0"/>
            <a:ext cx="11256683" cy="4527030"/>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5">
            <a:extLst>
              <a:ext uri="{FF2B5EF4-FFF2-40B4-BE49-F238E27FC236}">
                <a16:creationId xmlns:a16="http://schemas.microsoft.com/office/drawing/2014/main" id="{DB7FED29-8F3C-5189-787E-1770C20D07E9}"/>
              </a:ext>
            </a:extLst>
          </p:cNvPr>
          <p:cNvSpPr/>
          <p:nvPr userDrawn="1"/>
        </p:nvSpPr>
        <p:spPr>
          <a:xfrm>
            <a:off x="11256697"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descr="Ein Bild, das Grafiken, Schrift, Grafikdesign, Logo enthält.&#10;&#10;Automatisch generierte Beschreibung">
            <a:extLst>
              <a:ext uri="{FF2B5EF4-FFF2-40B4-BE49-F238E27FC236}">
                <a16:creationId xmlns:a16="http://schemas.microsoft.com/office/drawing/2014/main" id="{BE0C8F0D-E08E-3C67-E17C-654CA91C632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Tree>
    <p:extLst>
      <p:ext uri="{BB962C8B-B14F-4D97-AF65-F5344CB8AC3E}">
        <p14:creationId xmlns:p14="http://schemas.microsoft.com/office/powerpoint/2010/main" val="2436909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993A0E76-7B14-D24F-807B-394257B036B4}"/>
              </a:ext>
            </a:extLst>
          </p:cNvPr>
          <p:cNvSpPr>
            <a:spLocks noGrp="1"/>
          </p:cNvSpPr>
          <p:nvPr>
            <p:ph type="pic" sz="quarter" idx="12"/>
          </p:nvPr>
        </p:nvSpPr>
        <p:spPr>
          <a:xfrm>
            <a:off x="5826378" y="4499253"/>
            <a:ext cx="1008000" cy="1008000"/>
          </a:xfrm>
          <a:custGeom>
            <a:avLst/>
            <a:gdLst>
              <a:gd name="connsiteX0" fmla="*/ 764724 w 1529448"/>
              <a:gd name="connsiteY0" fmla="*/ 0 h 1529448"/>
              <a:gd name="connsiteX1" fmla="*/ 1529448 w 1529448"/>
              <a:gd name="connsiteY1" fmla="*/ 764724 h 1529448"/>
              <a:gd name="connsiteX2" fmla="*/ 764724 w 1529448"/>
              <a:gd name="connsiteY2" fmla="*/ 1529448 h 1529448"/>
              <a:gd name="connsiteX3" fmla="*/ 0 w 1529448"/>
              <a:gd name="connsiteY3" fmla="*/ 764724 h 1529448"/>
              <a:gd name="connsiteX4" fmla="*/ 764724 w 1529448"/>
              <a:gd name="connsiteY4" fmla="*/ 0 h 1529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9448" h="1529448">
                <a:moveTo>
                  <a:pt x="764724" y="0"/>
                </a:moveTo>
                <a:cubicBezTo>
                  <a:pt x="1187069" y="0"/>
                  <a:pt x="1529448" y="342379"/>
                  <a:pt x="1529448" y="764724"/>
                </a:cubicBezTo>
                <a:cubicBezTo>
                  <a:pt x="1529448" y="1187069"/>
                  <a:pt x="1187069" y="1529448"/>
                  <a:pt x="764724" y="1529448"/>
                </a:cubicBezTo>
                <a:cubicBezTo>
                  <a:pt x="342379" y="1529448"/>
                  <a:pt x="0" y="1187069"/>
                  <a:pt x="0" y="764724"/>
                </a:cubicBezTo>
                <a:cubicBezTo>
                  <a:pt x="0" y="342379"/>
                  <a:pt x="342379" y="0"/>
                  <a:pt x="764724" y="0"/>
                </a:cubicBezTo>
                <a:close/>
              </a:path>
            </a:pathLst>
          </a:custGeom>
          <a:pattFill prst="pct5">
            <a:fgClr>
              <a:srgbClr val="0070C0"/>
            </a:fgClr>
            <a:bgClr>
              <a:schemeClr val="bg1"/>
            </a:bgClr>
          </a:pattFill>
          <a:ln>
            <a:noFill/>
          </a:ln>
          <a:effectLst>
            <a:outerShdw blurRad="101600" dist="508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11" name="Picture Placeholder 7">
            <a:extLst>
              <a:ext uri="{FF2B5EF4-FFF2-40B4-BE49-F238E27FC236}">
                <a16:creationId xmlns:a16="http://schemas.microsoft.com/office/drawing/2014/main" id="{996FAE85-8CAA-7E4B-9C48-43ADB49FC7BE}"/>
              </a:ext>
            </a:extLst>
          </p:cNvPr>
          <p:cNvSpPr>
            <a:spLocks noGrp="1"/>
          </p:cNvSpPr>
          <p:nvPr>
            <p:ph type="pic" sz="quarter" idx="13"/>
          </p:nvPr>
        </p:nvSpPr>
        <p:spPr>
          <a:xfrm>
            <a:off x="8095627" y="4499253"/>
            <a:ext cx="1008000" cy="1008000"/>
          </a:xfrm>
          <a:custGeom>
            <a:avLst/>
            <a:gdLst>
              <a:gd name="connsiteX0" fmla="*/ 764724 w 1529448"/>
              <a:gd name="connsiteY0" fmla="*/ 0 h 1529448"/>
              <a:gd name="connsiteX1" fmla="*/ 1529448 w 1529448"/>
              <a:gd name="connsiteY1" fmla="*/ 764724 h 1529448"/>
              <a:gd name="connsiteX2" fmla="*/ 764724 w 1529448"/>
              <a:gd name="connsiteY2" fmla="*/ 1529448 h 1529448"/>
              <a:gd name="connsiteX3" fmla="*/ 0 w 1529448"/>
              <a:gd name="connsiteY3" fmla="*/ 764724 h 1529448"/>
              <a:gd name="connsiteX4" fmla="*/ 764724 w 1529448"/>
              <a:gd name="connsiteY4" fmla="*/ 0 h 1529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9448" h="1529448">
                <a:moveTo>
                  <a:pt x="764724" y="0"/>
                </a:moveTo>
                <a:cubicBezTo>
                  <a:pt x="1187069" y="0"/>
                  <a:pt x="1529448" y="342379"/>
                  <a:pt x="1529448" y="764724"/>
                </a:cubicBezTo>
                <a:cubicBezTo>
                  <a:pt x="1529448" y="1187069"/>
                  <a:pt x="1187069" y="1529448"/>
                  <a:pt x="764724" y="1529448"/>
                </a:cubicBezTo>
                <a:cubicBezTo>
                  <a:pt x="342379" y="1529448"/>
                  <a:pt x="0" y="1187069"/>
                  <a:pt x="0" y="764724"/>
                </a:cubicBezTo>
                <a:cubicBezTo>
                  <a:pt x="0" y="342379"/>
                  <a:pt x="342379" y="0"/>
                  <a:pt x="764724" y="0"/>
                </a:cubicBezTo>
                <a:close/>
              </a:path>
            </a:pathLst>
          </a:custGeom>
          <a:pattFill prst="pct5">
            <a:fgClr>
              <a:srgbClr val="0070C0"/>
            </a:fgClr>
            <a:bgClr>
              <a:schemeClr val="bg1"/>
            </a:bgClr>
          </a:pattFill>
          <a:ln>
            <a:noFill/>
          </a:ln>
          <a:effectLst>
            <a:outerShdw blurRad="101600" dist="508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12" name="Picture Placeholder 7">
            <a:extLst>
              <a:ext uri="{FF2B5EF4-FFF2-40B4-BE49-F238E27FC236}">
                <a16:creationId xmlns:a16="http://schemas.microsoft.com/office/drawing/2014/main" id="{68B0827C-9CB2-0149-A61B-C0CCB6E126F4}"/>
              </a:ext>
            </a:extLst>
          </p:cNvPr>
          <p:cNvSpPr>
            <a:spLocks noGrp="1"/>
          </p:cNvSpPr>
          <p:nvPr>
            <p:ph type="pic" sz="quarter" idx="14"/>
          </p:nvPr>
        </p:nvSpPr>
        <p:spPr>
          <a:xfrm>
            <a:off x="10364876" y="4499253"/>
            <a:ext cx="1008000" cy="1008000"/>
          </a:xfrm>
          <a:custGeom>
            <a:avLst/>
            <a:gdLst>
              <a:gd name="connsiteX0" fmla="*/ 764724 w 1529448"/>
              <a:gd name="connsiteY0" fmla="*/ 0 h 1529448"/>
              <a:gd name="connsiteX1" fmla="*/ 1529448 w 1529448"/>
              <a:gd name="connsiteY1" fmla="*/ 764724 h 1529448"/>
              <a:gd name="connsiteX2" fmla="*/ 764724 w 1529448"/>
              <a:gd name="connsiteY2" fmla="*/ 1529448 h 1529448"/>
              <a:gd name="connsiteX3" fmla="*/ 0 w 1529448"/>
              <a:gd name="connsiteY3" fmla="*/ 764724 h 1529448"/>
              <a:gd name="connsiteX4" fmla="*/ 764724 w 1529448"/>
              <a:gd name="connsiteY4" fmla="*/ 0 h 1529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9448" h="1529448">
                <a:moveTo>
                  <a:pt x="764724" y="0"/>
                </a:moveTo>
                <a:cubicBezTo>
                  <a:pt x="1187069" y="0"/>
                  <a:pt x="1529448" y="342379"/>
                  <a:pt x="1529448" y="764724"/>
                </a:cubicBezTo>
                <a:cubicBezTo>
                  <a:pt x="1529448" y="1187069"/>
                  <a:pt x="1187069" y="1529448"/>
                  <a:pt x="764724" y="1529448"/>
                </a:cubicBezTo>
                <a:cubicBezTo>
                  <a:pt x="342379" y="1529448"/>
                  <a:pt x="0" y="1187069"/>
                  <a:pt x="0" y="764724"/>
                </a:cubicBezTo>
                <a:cubicBezTo>
                  <a:pt x="0" y="342379"/>
                  <a:pt x="342379" y="0"/>
                  <a:pt x="764724" y="0"/>
                </a:cubicBezTo>
                <a:close/>
              </a:path>
            </a:pathLst>
          </a:custGeom>
          <a:pattFill prst="pct5">
            <a:fgClr>
              <a:srgbClr val="0070C0"/>
            </a:fgClr>
            <a:bgClr>
              <a:schemeClr val="bg1"/>
            </a:bgClr>
          </a:pattFill>
          <a:ln>
            <a:noFill/>
          </a:ln>
          <a:effectLst>
            <a:outerShdw blurRad="101600" dist="508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6" name="Picture Placeholder 4">
            <a:extLst>
              <a:ext uri="{FF2B5EF4-FFF2-40B4-BE49-F238E27FC236}">
                <a16:creationId xmlns:a16="http://schemas.microsoft.com/office/drawing/2014/main" id="{74F4C638-8D5D-514A-AAEC-B77C8AAF0F00}"/>
              </a:ext>
            </a:extLst>
          </p:cNvPr>
          <p:cNvSpPr>
            <a:spLocks noGrp="1"/>
          </p:cNvSpPr>
          <p:nvPr>
            <p:ph type="pic" sz="quarter" idx="11"/>
          </p:nvPr>
        </p:nvSpPr>
        <p:spPr>
          <a:xfrm>
            <a:off x="934177" y="1"/>
            <a:ext cx="11257823" cy="3982064"/>
          </a:xfrm>
          <a:pattFill prst="pct5">
            <a:fgClr>
              <a:srgbClr val="0070C0"/>
            </a:fgClr>
            <a:bgClr>
              <a:schemeClr val="bg1"/>
            </a:bgClr>
          </a:pattFill>
          <a:ln>
            <a:noFill/>
          </a:ln>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7" name="Rectangle 6">
            <a:extLst>
              <a:ext uri="{FF2B5EF4-FFF2-40B4-BE49-F238E27FC236}">
                <a16:creationId xmlns:a16="http://schemas.microsoft.com/office/drawing/2014/main" id="{A3C546D4-6CAF-C942-A96B-95724F4702E8}"/>
              </a:ext>
            </a:extLst>
          </p:cNvPr>
          <p:cNvSpPr/>
          <p:nvPr userDrawn="1"/>
        </p:nvSpPr>
        <p:spPr>
          <a:xfrm>
            <a:off x="-1" y="3814763"/>
            <a:ext cx="935303" cy="3043236"/>
          </a:xfrm>
          <a:prstGeom prst="rect">
            <a:avLst/>
          </a:prstGeom>
          <a:solidFill>
            <a:srgbClr val="F4F1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694AEDF-F95A-F64C-94EF-A68A305E4E9B}"/>
              </a:ext>
            </a:extLst>
          </p:cNvPr>
          <p:cNvSpPr/>
          <p:nvPr userDrawn="1"/>
        </p:nvSpPr>
        <p:spPr>
          <a:xfrm>
            <a:off x="-1" y="0"/>
            <a:ext cx="935303" cy="935303"/>
          </a:xfrm>
          <a:prstGeom prst="rect">
            <a:avLst/>
          </a:prstGeom>
          <a:solidFill>
            <a:srgbClr val="6A8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8660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5CDFFB-F157-C045-88C8-5482005BC6C9}"/>
              </a:ext>
            </a:extLst>
          </p:cNvPr>
          <p:cNvSpPr/>
          <p:nvPr userDrawn="1"/>
        </p:nvSpPr>
        <p:spPr>
          <a:xfrm>
            <a:off x="7388779" y="3814763"/>
            <a:ext cx="4803222"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22C5E83B-8D68-D940-9FC8-21FBE7BD6F91}"/>
              </a:ext>
            </a:extLst>
          </p:cNvPr>
          <p:cNvSpPr>
            <a:spLocks noGrp="1"/>
          </p:cNvSpPr>
          <p:nvPr>
            <p:ph type="pic" sz="quarter" idx="11"/>
          </p:nvPr>
        </p:nvSpPr>
        <p:spPr>
          <a:xfrm>
            <a:off x="3061253" y="0"/>
            <a:ext cx="4327525" cy="6858000"/>
          </a:xfrm>
          <a:pattFill prst="pct5">
            <a:fgClr>
              <a:srgbClr val="0070C0"/>
            </a:fgClr>
            <a:bgClr>
              <a:schemeClr val="bg1"/>
            </a:bgClr>
          </a:pattFill>
          <a:ln>
            <a:noFill/>
          </a:ln>
          <a:effectLst>
            <a:outerShdw blurRad="101600" dist="1016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4" name="Rectangle 3">
            <a:extLst>
              <a:ext uri="{FF2B5EF4-FFF2-40B4-BE49-F238E27FC236}">
                <a16:creationId xmlns:a16="http://schemas.microsoft.com/office/drawing/2014/main" id="{D5347F52-3BF9-AA48-8253-C351509B2D3E}"/>
              </a:ext>
            </a:extLst>
          </p:cNvPr>
          <p:cNvSpPr/>
          <p:nvPr userDrawn="1"/>
        </p:nvSpPr>
        <p:spPr>
          <a:xfrm>
            <a:off x="1" y="0"/>
            <a:ext cx="3061251" cy="6858000"/>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5">
            <a:extLst>
              <a:ext uri="{FF2B5EF4-FFF2-40B4-BE49-F238E27FC236}">
                <a16:creationId xmlns:a16="http://schemas.microsoft.com/office/drawing/2014/main" id="{6DF1E21A-F783-5422-17CB-B112FCF84638}"/>
              </a:ext>
            </a:extLst>
          </p:cNvPr>
          <p:cNvSpPr/>
          <p:nvPr userDrawn="1"/>
        </p:nvSpPr>
        <p:spPr>
          <a:xfrm>
            <a:off x="11256696"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fik 6" descr="Ein Bild, das Grafiken, Schrift, Grafikdesign, Logo enthält.&#10;&#10;Automatisch generierte Beschreibung">
            <a:extLst>
              <a:ext uri="{FF2B5EF4-FFF2-40B4-BE49-F238E27FC236}">
                <a16:creationId xmlns:a16="http://schemas.microsoft.com/office/drawing/2014/main" id="{D545959B-2723-487F-2A79-DADC2E4FFA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Tree>
    <p:extLst>
      <p:ext uri="{BB962C8B-B14F-4D97-AF65-F5344CB8AC3E}">
        <p14:creationId xmlns:p14="http://schemas.microsoft.com/office/powerpoint/2010/main" val="314142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E69A911-FEFC-B840-8CAD-30F5B4F4F8B3}"/>
              </a:ext>
            </a:extLst>
          </p:cNvPr>
          <p:cNvSpPr/>
          <p:nvPr userDrawn="1"/>
        </p:nvSpPr>
        <p:spPr>
          <a:xfrm>
            <a:off x="7184011" y="3814763"/>
            <a:ext cx="5007989"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0603F08-4F27-4E41-A116-19DB5AF9E207}"/>
              </a:ext>
            </a:extLst>
          </p:cNvPr>
          <p:cNvSpPr/>
          <p:nvPr userDrawn="1"/>
        </p:nvSpPr>
        <p:spPr>
          <a:xfrm>
            <a:off x="935302" y="935303"/>
            <a:ext cx="6248705" cy="5922696"/>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75443029-4AB0-E64E-99FE-37786F3D4F91}"/>
              </a:ext>
            </a:extLst>
          </p:cNvPr>
          <p:cNvSpPr>
            <a:spLocks noGrp="1"/>
          </p:cNvSpPr>
          <p:nvPr>
            <p:ph type="pic" sz="quarter" idx="11"/>
          </p:nvPr>
        </p:nvSpPr>
        <p:spPr>
          <a:xfrm>
            <a:off x="6248703" y="0"/>
            <a:ext cx="5007989" cy="5932281"/>
          </a:xfrm>
          <a:pattFill prst="pct5">
            <a:fgClr>
              <a:srgbClr val="0070C0"/>
            </a:fgClr>
            <a:bgClr>
              <a:schemeClr val="bg1"/>
            </a:bgClr>
          </a:pattFill>
          <a:ln>
            <a:noFill/>
          </a:ln>
          <a:effectLst>
            <a:outerShdw blurRad="101600" dist="1016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3">
            <a:extLst>
              <a:ext uri="{FF2B5EF4-FFF2-40B4-BE49-F238E27FC236}">
                <a16:creationId xmlns:a16="http://schemas.microsoft.com/office/drawing/2014/main" id="{6F163441-91F5-FB3D-B180-06C2682ECD1E}"/>
              </a:ext>
            </a:extLst>
          </p:cNvPr>
          <p:cNvSpPr/>
          <p:nvPr userDrawn="1"/>
        </p:nvSpPr>
        <p:spPr>
          <a:xfrm>
            <a:off x="-1" y="3814763"/>
            <a:ext cx="935303"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5">
            <a:extLst>
              <a:ext uri="{FF2B5EF4-FFF2-40B4-BE49-F238E27FC236}">
                <a16:creationId xmlns:a16="http://schemas.microsoft.com/office/drawing/2014/main" id="{5991E3FE-3B50-F658-3193-E648E04C59FC}"/>
              </a:ext>
            </a:extLst>
          </p:cNvPr>
          <p:cNvSpPr/>
          <p:nvPr userDrawn="1"/>
        </p:nvSpPr>
        <p:spPr>
          <a:xfrm>
            <a:off x="0"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descr="Ein Bild, das Grafiken, Schrift, Grafikdesign, Logo enthält.&#10;&#10;Automatisch generierte Beschreibung">
            <a:extLst>
              <a:ext uri="{FF2B5EF4-FFF2-40B4-BE49-F238E27FC236}">
                <a16:creationId xmlns:a16="http://schemas.microsoft.com/office/drawing/2014/main" id="{67006708-76F8-19D2-4651-A97354C2F95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432141" y="2136588"/>
            <a:ext cx="1799584" cy="476890"/>
          </a:xfrm>
          <a:prstGeom prst="rect">
            <a:avLst/>
          </a:prstGeom>
        </p:spPr>
      </p:pic>
    </p:spTree>
    <p:extLst>
      <p:ext uri="{BB962C8B-B14F-4D97-AF65-F5344CB8AC3E}">
        <p14:creationId xmlns:p14="http://schemas.microsoft.com/office/powerpoint/2010/main" val="1740608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A02AC6-0322-B54C-838C-B06B3C4F155A}"/>
              </a:ext>
            </a:extLst>
          </p:cNvPr>
          <p:cNvSpPr/>
          <p:nvPr userDrawn="1"/>
        </p:nvSpPr>
        <p:spPr>
          <a:xfrm>
            <a:off x="-166255" y="3583175"/>
            <a:ext cx="12358255" cy="3274823"/>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4">
            <a:extLst>
              <a:ext uri="{FF2B5EF4-FFF2-40B4-BE49-F238E27FC236}">
                <a16:creationId xmlns:a16="http://schemas.microsoft.com/office/drawing/2014/main" id="{0C7273C2-0C2D-D24C-A38F-ED72625A2A24}"/>
              </a:ext>
            </a:extLst>
          </p:cNvPr>
          <p:cNvSpPr>
            <a:spLocks noGrp="1"/>
          </p:cNvSpPr>
          <p:nvPr>
            <p:ph type="pic" sz="quarter" idx="11"/>
          </p:nvPr>
        </p:nvSpPr>
        <p:spPr>
          <a:xfrm>
            <a:off x="7674549" y="0"/>
            <a:ext cx="3577228" cy="6857999"/>
          </a:xfrm>
          <a:pattFill prst="pct5">
            <a:fgClr>
              <a:srgbClr val="0070C0"/>
            </a:fgClr>
            <a:bgClr>
              <a:schemeClr val="bg1"/>
            </a:bgClr>
          </a:pattFill>
          <a:ln>
            <a:noFill/>
          </a:ln>
          <a:effectLst>
            <a:outerShdw blurRad="101600" dist="1016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13" name="Picture Placeholder 4">
            <a:extLst>
              <a:ext uri="{FF2B5EF4-FFF2-40B4-BE49-F238E27FC236}">
                <a16:creationId xmlns:a16="http://schemas.microsoft.com/office/drawing/2014/main" id="{CEC76263-1F06-E34C-98DE-961A7CCFB17B}"/>
              </a:ext>
            </a:extLst>
          </p:cNvPr>
          <p:cNvSpPr>
            <a:spLocks noGrp="1"/>
          </p:cNvSpPr>
          <p:nvPr>
            <p:ph type="pic" sz="quarter" idx="12"/>
          </p:nvPr>
        </p:nvSpPr>
        <p:spPr>
          <a:xfrm>
            <a:off x="3838502" y="0"/>
            <a:ext cx="3577228" cy="6858000"/>
          </a:xfrm>
          <a:pattFill prst="pct5">
            <a:fgClr>
              <a:srgbClr val="0070C0"/>
            </a:fgClr>
            <a:bgClr>
              <a:schemeClr val="bg1"/>
            </a:bgClr>
          </a:pattFill>
          <a:ln>
            <a:noFill/>
          </a:ln>
          <a:effectLst>
            <a:outerShdw blurRad="101600" dist="1016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14" name="Picture Placeholder 4">
            <a:extLst>
              <a:ext uri="{FF2B5EF4-FFF2-40B4-BE49-F238E27FC236}">
                <a16:creationId xmlns:a16="http://schemas.microsoft.com/office/drawing/2014/main" id="{610780BB-801F-E342-9E32-F0FA30CE1309}"/>
              </a:ext>
            </a:extLst>
          </p:cNvPr>
          <p:cNvSpPr>
            <a:spLocks noGrp="1"/>
          </p:cNvSpPr>
          <p:nvPr>
            <p:ph type="pic" sz="quarter" idx="13"/>
          </p:nvPr>
        </p:nvSpPr>
        <p:spPr>
          <a:xfrm>
            <a:off x="-1" y="0"/>
            <a:ext cx="3577229" cy="6858000"/>
          </a:xfrm>
          <a:pattFill prst="pct5">
            <a:fgClr>
              <a:srgbClr val="0070C0"/>
            </a:fgClr>
            <a:bgClr>
              <a:schemeClr val="bg1"/>
            </a:bgClr>
          </a:pattFill>
          <a:ln>
            <a:noFill/>
          </a:ln>
          <a:effectLst>
            <a:outerShdw blurRad="101600" dist="1016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2" name="Rectangle 5">
            <a:extLst>
              <a:ext uri="{FF2B5EF4-FFF2-40B4-BE49-F238E27FC236}">
                <a16:creationId xmlns:a16="http://schemas.microsoft.com/office/drawing/2014/main" id="{FBC4B77E-5ABB-37FA-B15A-955DB0BAC399}"/>
              </a:ext>
            </a:extLst>
          </p:cNvPr>
          <p:cNvSpPr/>
          <p:nvPr userDrawn="1"/>
        </p:nvSpPr>
        <p:spPr>
          <a:xfrm>
            <a:off x="11256696"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descr="Ein Bild, das Grafiken, Schrift, Grafikdesign, Logo enthält.&#10;&#10;Automatisch generierte Beschreibung">
            <a:extLst>
              <a:ext uri="{FF2B5EF4-FFF2-40B4-BE49-F238E27FC236}">
                <a16:creationId xmlns:a16="http://schemas.microsoft.com/office/drawing/2014/main" id="{737DDBDE-C024-A5DD-D417-CCFDB211E5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0824556" y="2136588"/>
            <a:ext cx="1799584" cy="476890"/>
          </a:xfrm>
          <a:prstGeom prst="rect">
            <a:avLst/>
          </a:prstGeom>
        </p:spPr>
      </p:pic>
    </p:spTree>
    <p:extLst>
      <p:ext uri="{BB962C8B-B14F-4D97-AF65-F5344CB8AC3E}">
        <p14:creationId xmlns:p14="http://schemas.microsoft.com/office/powerpoint/2010/main" val="913139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13121709-D05F-22DD-D5DB-1B214D2E6DB3}"/>
              </a:ext>
            </a:extLst>
          </p:cNvPr>
          <p:cNvSpPr/>
          <p:nvPr userDrawn="1"/>
        </p:nvSpPr>
        <p:spPr>
          <a:xfrm>
            <a:off x="-1" y="3814763"/>
            <a:ext cx="7077750" cy="3043236"/>
          </a:xfrm>
          <a:prstGeom prst="rect">
            <a:avLst/>
          </a:prstGeom>
          <a:solidFill>
            <a:srgbClr val="FFD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02442E2-3011-2147-A324-261ED42C46EC}"/>
              </a:ext>
            </a:extLst>
          </p:cNvPr>
          <p:cNvSpPr/>
          <p:nvPr userDrawn="1"/>
        </p:nvSpPr>
        <p:spPr>
          <a:xfrm>
            <a:off x="7077750" y="0"/>
            <a:ext cx="5114249" cy="6853788"/>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4">
            <a:extLst>
              <a:ext uri="{FF2B5EF4-FFF2-40B4-BE49-F238E27FC236}">
                <a16:creationId xmlns:a16="http://schemas.microsoft.com/office/drawing/2014/main" id="{A743BF89-577E-5B49-B968-70D3D03A4B70}"/>
              </a:ext>
            </a:extLst>
          </p:cNvPr>
          <p:cNvSpPr>
            <a:spLocks noGrp="1"/>
          </p:cNvSpPr>
          <p:nvPr>
            <p:ph type="pic" sz="quarter" idx="11"/>
          </p:nvPr>
        </p:nvSpPr>
        <p:spPr>
          <a:xfrm>
            <a:off x="8522108" y="766673"/>
            <a:ext cx="3669891" cy="6087115"/>
          </a:xfrm>
          <a:pattFill prst="pct5">
            <a:fgClr>
              <a:srgbClr val="0070C0"/>
            </a:fgClr>
            <a:bgClr>
              <a:schemeClr val="bg1"/>
            </a:bgClr>
          </a:pattFill>
          <a:ln>
            <a:noFill/>
          </a:ln>
          <a:effectLst>
            <a:outerShdw blurRad="101600" dist="1016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10" name="Picture Placeholder 4">
            <a:extLst>
              <a:ext uri="{FF2B5EF4-FFF2-40B4-BE49-F238E27FC236}">
                <a16:creationId xmlns:a16="http://schemas.microsoft.com/office/drawing/2014/main" id="{8836A627-0B0C-A543-B092-9EB6FCABC8CC}"/>
              </a:ext>
            </a:extLst>
          </p:cNvPr>
          <p:cNvSpPr>
            <a:spLocks noGrp="1"/>
          </p:cNvSpPr>
          <p:nvPr>
            <p:ph type="pic" sz="quarter" idx="12"/>
          </p:nvPr>
        </p:nvSpPr>
        <p:spPr>
          <a:xfrm>
            <a:off x="935302" y="766674"/>
            <a:ext cx="7330441" cy="4932162"/>
          </a:xfrm>
          <a:pattFill prst="pct5">
            <a:fgClr>
              <a:srgbClr val="0070C0"/>
            </a:fgClr>
            <a:bgClr>
              <a:schemeClr val="bg1"/>
            </a:bgClr>
          </a:pattFill>
          <a:ln>
            <a:noFill/>
          </a:ln>
          <a:effectLst>
            <a:outerShdw blurRad="101600" dist="101600" dir="2700000" algn="t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a:normAutofit/>
          </a:bodyPr>
          <a:lstStyle>
            <a:lvl1pPr>
              <a:defRPr sz="1200">
                <a:latin typeface="Arial" panose="020B0604020202020204" pitchFamily="34" charset="0"/>
                <a:cs typeface="Arial" panose="020B0604020202020204" pitchFamily="34" charset="0"/>
              </a:defRPr>
            </a:lvl1pPr>
          </a:lstStyle>
          <a:p>
            <a:endParaRPr lang="en-US"/>
          </a:p>
        </p:txBody>
      </p:sp>
      <p:sp>
        <p:nvSpPr>
          <p:cNvPr id="3" name="Rectangle 5">
            <a:extLst>
              <a:ext uri="{FF2B5EF4-FFF2-40B4-BE49-F238E27FC236}">
                <a16:creationId xmlns:a16="http://schemas.microsoft.com/office/drawing/2014/main" id="{6F874FDF-A4B2-7B85-A09B-86F86A59F3A1}"/>
              </a:ext>
            </a:extLst>
          </p:cNvPr>
          <p:cNvSpPr/>
          <p:nvPr userDrawn="1"/>
        </p:nvSpPr>
        <p:spPr>
          <a:xfrm>
            <a:off x="0" y="0"/>
            <a:ext cx="935303" cy="935303"/>
          </a:xfrm>
          <a:prstGeom prst="rect">
            <a:avLst/>
          </a:prstGeom>
          <a:solidFill>
            <a:srgbClr val="0648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fik 6" descr="Ein Bild, das Grafiken, Schrift, Grafikdesign, Logo enthält.&#10;&#10;Automatisch generierte Beschreibung">
            <a:extLst>
              <a:ext uri="{FF2B5EF4-FFF2-40B4-BE49-F238E27FC236}">
                <a16:creationId xmlns:a16="http://schemas.microsoft.com/office/drawing/2014/main" id="{8DE5C4EF-E61F-AEE5-018F-189EE0D313A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432141" y="2136588"/>
            <a:ext cx="1799584" cy="476890"/>
          </a:xfrm>
          <a:prstGeom prst="rect">
            <a:avLst/>
          </a:prstGeom>
        </p:spPr>
      </p:pic>
    </p:spTree>
    <p:extLst>
      <p:ext uri="{BB962C8B-B14F-4D97-AF65-F5344CB8AC3E}">
        <p14:creationId xmlns:p14="http://schemas.microsoft.com/office/powerpoint/2010/main" val="950066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8AF31E52-A8AB-4695-984E-FD43D1029547}" type="datetime1">
              <a:rPr lang="en-US" smtClean="0"/>
              <a:t>6/25/2025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5431A3-935D-4F30-BB06-0AB58FD0191F}" type="slidenum">
              <a:rPr lang="en-US" smtClean="0"/>
              <a:pPr/>
              <a:t>‹Nr.›</a:t>
            </a:fld>
            <a:endParaRPr lang="en-US"/>
          </a:p>
        </p:txBody>
      </p:sp>
    </p:spTree>
    <p:extLst>
      <p:ext uri="{BB962C8B-B14F-4D97-AF65-F5344CB8AC3E}">
        <p14:creationId xmlns:p14="http://schemas.microsoft.com/office/powerpoint/2010/main" val="1670472207"/>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22" r:id="rId3"/>
    <p:sldLayoutId id="2147483728" r:id="rId4"/>
    <p:sldLayoutId id="2147483659" r:id="rId5"/>
    <p:sldLayoutId id="2147483660" r:id="rId6"/>
    <p:sldLayoutId id="2147483661" r:id="rId7"/>
    <p:sldLayoutId id="2147483662" r:id="rId8"/>
    <p:sldLayoutId id="2147483663" r:id="rId9"/>
    <p:sldLayoutId id="2147483733" r:id="rId10"/>
    <p:sldLayoutId id="2147483735" r:id="rId11"/>
    <p:sldLayoutId id="2147483736" r:id="rId12"/>
    <p:sldLayoutId id="2147483742" r:id="rId13"/>
    <p:sldLayoutId id="2147483737" r:id="rId14"/>
    <p:sldLayoutId id="2147483738" r:id="rId15"/>
    <p:sldLayoutId id="2147483739" r:id="rId16"/>
    <p:sldLayoutId id="2147483740" r:id="rId17"/>
    <p:sldLayoutId id="2147483743"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3.sv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hyperlink" Target="https://youtu.be/i-7VMJ4F0fI?si=WbzhCx250CQcYAe7&amp;t=69"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1.gif"/><Relationship Id="rId4" Type="http://schemas.openxmlformats.org/officeDocument/2006/relationships/hyperlink" Target="https://bpb-eu-w2.wpmucdn.com/blogs.reading.ac.uk/dist/3/187/files/2021/01/spiral_2020_large.gif"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hyperlink" Target="https://youtu.be/-VBYHmK5fjY?si=PsLCPAesO1m-fBA0&amp;t=177"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hyperlink" Target="https://youtu.be/i-7VMJ4F0fI?si=lD5Uu9PSMcbRWViE&amp;t=215"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15.xml"/><Relationship Id="rId6" Type="http://schemas.microsoft.com/office/2007/relationships/hdphoto" Target="../media/hdphoto2.wdp"/><Relationship Id="rId5" Type="http://schemas.openxmlformats.org/officeDocument/2006/relationships/image" Target="../media/image28.png"/><Relationship Id="rId4" Type="http://schemas.openxmlformats.org/officeDocument/2006/relationships/hyperlink" Target="https://youtu.be/-VBYHmK5fjY?si=PsLCPAesO1m-fBA0&amp;t=177"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s://www.youtube.com/watch?v=rhz5uLuN5zU" TargetMode="External"/><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hyperlink" Target="https://www.umweltbundesamt.de/themen/klima-energie/erneuerbare-energien/erneuerbare-energien-in-zahlen#uberblick" TargetMode="External"/><Relationship Id="rId2" Type="http://schemas.openxmlformats.org/officeDocument/2006/relationships/notesSlide" Target="../notesSlides/notesSlide44.xml"/><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hyperlink" Target="https://youtu.be/FLYxJqltF5g?si=Oqky2Fj16TukOzrJ&amp;t=111" TargetMode="External"/><Relationship Id="rId2" Type="http://schemas.openxmlformats.org/officeDocument/2006/relationships/notesSlide" Target="../notesSlides/notesSlide45.xml"/><Relationship Id="rId1" Type="http://schemas.openxmlformats.org/officeDocument/2006/relationships/slideLayout" Target="../slideLayouts/slideLayout9.xml"/><Relationship Id="rId5" Type="http://schemas.openxmlformats.org/officeDocument/2006/relationships/image" Target="../media/image34.png"/><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3" Type="http://schemas.openxmlformats.org/officeDocument/2006/relationships/hyperlink" Target="https://view.officeapps.live.com/op/view.aspx?src=https%3A%2F%2Fpa-bbne.de%2Fmedia%2F2023%2F07%2Fdachdecker-in-fs-izt.pptx&amp;wdOrigin=BROWSELINK" TargetMode="External"/><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hyperlink" Target="https://youtu.be/xQIjzj-RTEI?si=h3xp98x9RBc47xeO"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youtu.be/cxiy7Kxinyg?si=KmPPdYRrZ4BgInAn" TargetMode="External"/><Relationship Id="rId2" Type="http://schemas.openxmlformats.org/officeDocument/2006/relationships/notesSlide" Target="../notesSlides/notesSlide48.xml"/><Relationship Id="rId1"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lea-hessen.de/buergerinnen-und-buerger/heizkosten-senken/richtiges-lueften/"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27AD5AFF-A0F6-9342-DEFB-C262F290D214}"/>
              </a:ext>
            </a:extLst>
          </p:cNvPr>
          <p:cNvSpPr/>
          <p:nvPr/>
        </p:nvSpPr>
        <p:spPr>
          <a:xfrm>
            <a:off x="937848" y="937846"/>
            <a:ext cx="10351476" cy="49823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Box 11">
            <a:extLst>
              <a:ext uri="{FF2B5EF4-FFF2-40B4-BE49-F238E27FC236}">
                <a16:creationId xmlns:a16="http://schemas.microsoft.com/office/drawing/2014/main" id="{29479BEA-428D-756A-BE2D-B44003B17E81}"/>
              </a:ext>
            </a:extLst>
          </p:cNvPr>
          <p:cNvSpPr txBox="1"/>
          <p:nvPr/>
        </p:nvSpPr>
        <p:spPr>
          <a:xfrm>
            <a:off x="2813142" y="2385989"/>
            <a:ext cx="8258512" cy="646331"/>
          </a:xfrm>
          <a:prstGeom prst="rect">
            <a:avLst/>
          </a:prstGeom>
          <a:noFill/>
        </p:spPr>
        <p:txBody>
          <a:bodyPr wrap="square" rtlCol="0">
            <a:spAutoFit/>
          </a:bodyPr>
          <a:lstStyle/>
          <a:p>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24187312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E5A8C-84FA-ECAD-5023-D1F6A25D6093}"/>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75F497C9-BDF1-F8C4-8212-A7C91B93E372}"/>
              </a:ext>
            </a:extLst>
          </p:cNvPr>
          <p:cNvSpPr txBox="1"/>
          <p:nvPr/>
        </p:nvSpPr>
        <p:spPr>
          <a:xfrm>
            <a:off x="1121303" y="1140084"/>
            <a:ext cx="10691755"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3.	Wie viele Becher Kaffee (300 ml) kann man mit 1 kWh Energie kochen?	</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D7638FCD-BB43-0651-3943-51699508C456}"/>
              </a:ext>
            </a:extLst>
          </p:cNvPr>
          <p:cNvSpPr txBox="1"/>
          <p:nvPr/>
        </p:nvSpPr>
        <p:spPr>
          <a:xfrm>
            <a:off x="1121304" y="3897941"/>
            <a:ext cx="11070696" cy="1692771"/>
          </a:xfrm>
          <a:prstGeom prst="rect">
            <a:avLst/>
          </a:prstGeom>
          <a:noFill/>
        </p:spPr>
        <p:txBody>
          <a:bodyPr wrap="square">
            <a:spAutoFit/>
          </a:bodyPr>
          <a:lstStyle/>
          <a:p>
            <a:pPr marL="342900" lvl="0" indent="-342900">
              <a:spcAft>
                <a:spcPts val="1200"/>
              </a:spcAft>
              <a:buFont typeface="+mj-lt"/>
              <a:buAutoNum type="alphaLcParenR"/>
            </a:pPr>
            <a:r>
              <a:rPr lang="pt-BR" sz="2800" b="1" dirty="0">
                <a:solidFill>
                  <a:srgbClr val="00B050"/>
                </a:solidFill>
              </a:rPr>
              <a:t> 35</a:t>
            </a:r>
          </a:p>
          <a:p>
            <a:pPr marL="342900" lvl="0" indent="-342900">
              <a:spcAft>
                <a:spcPts val="1200"/>
              </a:spcAft>
              <a:buFont typeface="+mj-lt"/>
              <a:buAutoNum type="alphaLcParenR"/>
            </a:pPr>
            <a:r>
              <a:rPr lang="pt-BR" sz="2800" dirty="0"/>
              <a:t>	68</a:t>
            </a:r>
          </a:p>
          <a:p>
            <a:pPr marL="342900" lvl="0" indent="-342900">
              <a:spcAft>
                <a:spcPts val="1200"/>
              </a:spcAft>
              <a:buFont typeface="+mj-lt"/>
              <a:buAutoNum type="alphaLcParenR"/>
            </a:pPr>
            <a:r>
              <a:rPr lang="pt-BR" sz="2800" dirty="0"/>
              <a:t>	172</a:t>
            </a:r>
          </a:p>
        </p:txBody>
      </p:sp>
      <p:sp>
        <p:nvSpPr>
          <p:cNvPr id="2" name="TextBox 11">
            <a:extLst>
              <a:ext uri="{FF2B5EF4-FFF2-40B4-BE49-F238E27FC236}">
                <a16:creationId xmlns:a16="http://schemas.microsoft.com/office/drawing/2014/main" id="{AC6DE1B3-7648-D4EE-8545-EBD6487248F5}"/>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594386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1">
            <a:extLst>
              <a:ext uri="{FF2B5EF4-FFF2-40B4-BE49-F238E27FC236}">
                <a16:creationId xmlns:a16="http://schemas.microsoft.com/office/drawing/2014/main" id="{EA665321-4BA4-5BF2-7796-8AC542C4B1E4}"/>
              </a:ext>
            </a:extLst>
          </p:cNvPr>
          <p:cNvSpPr txBox="1"/>
          <p:nvPr/>
        </p:nvSpPr>
        <p:spPr>
          <a:xfrm>
            <a:off x="1001545" y="40088"/>
            <a:ext cx="10354313" cy="646331"/>
          </a:xfrm>
          <a:prstGeom prst="rect">
            <a:avLst/>
          </a:prstGeom>
          <a:noFill/>
        </p:spPr>
        <p:txBody>
          <a:bodyPr wrap="square" rtlCol="0">
            <a:spAutoFit/>
          </a:bodyPr>
          <a:lstStyle/>
          <a:p>
            <a:r>
              <a:rPr lang="en-US" sz="3600" b="1" dirty="0" err="1">
                <a:solidFill>
                  <a:srgbClr val="064893"/>
                </a:solidFill>
                <a:latin typeface="+mj-lt"/>
                <a:ea typeface="Roboto Black" panose="02000000000000000000" pitchFamily="2" charset="0"/>
                <a:cs typeface="Poppins SemiBold" pitchFamily="2" charset="77"/>
              </a:rPr>
              <a:t>Energieverbrauch</a:t>
            </a:r>
            <a:r>
              <a:rPr lang="en-US" sz="3600" b="1" dirty="0">
                <a:solidFill>
                  <a:srgbClr val="064893"/>
                </a:solidFill>
                <a:latin typeface="+mj-lt"/>
                <a:ea typeface="Roboto Black" panose="02000000000000000000" pitchFamily="2" charset="0"/>
                <a:cs typeface="Poppins SemiBold" pitchFamily="2" charset="77"/>
              </a:rPr>
              <a:t> für EINEN Becher </a:t>
            </a:r>
            <a:r>
              <a:rPr lang="en-US" sz="3600" b="1" dirty="0" err="1">
                <a:solidFill>
                  <a:srgbClr val="064893"/>
                </a:solidFill>
                <a:latin typeface="+mj-lt"/>
                <a:ea typeface="Roboto Black" panose="02000000000000000000" pitchFamily="2" charset="0"/>
                <a:cs typeface="Poppins SemiBold" pitchFamily="2" charset="77"/>
              </a:rPr>
              <a:t>Kaffee</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ED62250E-580F-4271-3E05-8524BCA45213}"/>
              </a:ext>
            </a:extLst>
          </p:cNvPr>
          <p:cNvSpPr txBox="1"/>
          <p:nvPr/>
        </p:nvSpPr>
        <p:spPr>
          <a:xfrm>
            <a:off x="1331369" y="4680827"/>
            <a:ext cx="6326915" cy="960071"/>
          </a:xfrm>
          <a:prstGeom prst="rect">
            <a:avLst/>
          </a:prstGeom>
          <a:noFill/>
        </p:spPr>
        <p:txBody>
          <a:bodyPr wrap="square">
            <a:spAutoFit/>
          </a:bodyPr>
          <a:lstStyle/>
          <a:p>
            <a:pPr>
              <a:lnSpc>
                <a:spcPct val="107000"/>
              </a:lnSpc>
              <a:spcAft>
                <a:spcPts val="800"/>
              </a:spcAft>
            </a:pPr>
            <a:r>
              <a:rPr lang="de-DE" sz="2400" kern="100" dirty="0">
                <a:effectLst/>
                <a:ea typeface="Calibri" panose="020F0502020204030204" pitchFamily="34" charset="0"/>
                <a:cs typeface="Times New Roman" panose="02020603050405020304" pitchFamily="18" charset="0"/>
                <a:sym typeface="Wingdings" panose="05000000000000000000" pitchFamily="2" charset="2"/>
              </a:rPr>
              <a:t>1 kWh</a:t>
            </a:r>
            <a:r>
              <a:rPr lang="de-DE" sz="2400" kern="100" dirty="0">
                <a:ea typeface="Calibri" panose="020F0502020204030204" pitchFamily="34" charset="0"/>
                <a:cs typeface="Times New Roman" panose="02020603050405020304" pitchFamily="18" charset="0"/>
                <a:sym typeface="Wingdings" panose="05000000000000000000" pitchFamily="2" charset="2"/>
              </a:rPr>
              <a:t>: </a:t>
            </a:r>
          </a:p>
          <a:p>
            <a:pPr>
              <a:lnSpc>
                <a:spcPct val="107000"/>
              </a:lnSpc>
              <a:spcAft>
                <a:spcPts val="800"/>
              </a:spcAft>
            </a:pPr>
            <a:r>
              <a:rPr lang="de-DE" sz="2400" kern="100" dirty="0">
                <a:ea typeface="Calibri" panose="020F0502020204030204" pitchFamily="34" charset="0"/>
                <a:cs typeface="Times New Roman" panose="02020603050405020304" pitchFamily="18" charset="0"/>
                <a:sym typeface="Wingdings" panose="05000000000000000000" pitchFamily="2" charset="2"/>
              </a:rPr>
              <a:t>10 Std. = 600 min.</a:t>
            </a:r>
            <a:endParaRPr lang="de-DE" sz="2400" kern="100" dirty="0">
              <a:effectLst/>
              <a:ea typeface="Calibri" panose="020F0502020204030204" pitchFamily="34" charset="0"/>
              <a:cs typeface="Times New Roman" panose="02020603050405020304" pitchFamily="18" charset="0"/>
              <a:sym typeface="Wingdings" panose="05000000000000000000" pitchFamily="2" charset="2"/>
            </a:endParaRPr>
          </a:p>
        </p:txBody>
      </p:sp>
      <p:pic>
        <p:nvPicPr>
          <p:cNvPr id="6" name="Grafik 5">
            <a:extLst>
              <a:ext uri="{FF2B5EF4-FFF2-40B4-BE49-F238E27FC236}">
                <a16:creationId xmlns:a16="http://schemas.microsoft.com/office/drawing/2014/main" id="{B74674F8-9FC9-2A8D-AF0E-6B369212AA4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33" t="11157" r="-1533" b="6585"/>
          <a:stretch/>
        </p:blipFill>
        <p:spPr>
          <a:xfrm>
            <a:off x="1447851" y="1329810"/>
            <a:ext cx="3187341" cy="3187341"/>
          </a:xfrm>
          <a:prstGeom prst="rect">
            <a:avLst/>
          </a:prstGeom>
          <a:effectLst>
            <a:outerShdw blurRad="101600" dist="101600" dir="8100000" algn="t" rotWithShape="0">
              <a:prstClr val="black">
                <a:alpha val="20000"/>
              </a:prstClr>
            </a:outerShdw>
          </a:effectLst>
        </p:spPr>
      </p:pic>
      <p:pic>
        <p:nvPicPr>
          <p:cNvPr id="7" name="Bildplatzhalter 7" descr="Ein Bild, das Geschirr, Kaffeetasse, Weihnachtsbaum, Henkelbecher enthält.&#10;&#10;Automatisch generierte Beschreibung">
            <a:extLst>
              <a:ext uri="{FF2B5EF4-FFF2-40B4-BE49-F238E27FC236}">
                <a16:creationId xmlns:a16="http://schemas.microsoft.com/office/drawing/2014/main" id="{6FF988CE-19F4-1CDC-FFB9-840F7A8BB591}"/>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6381840" y="1329810"/>
            <a:ext cx="3187341" cy="3187341"/>
          </a:xfrm>
        </p:spPr>
      </p:pic>
      <p:sp>
        <p:nvSpPr>
          <p:cNvPr id="2" name="Textfeld 1">
            <a:extLst>
              <a:ext uri="{FF2B5EF4-FFF2-40B4-BE49-F238E27FC236}">
                <a16:creationId xmlns:a16="http://schemas.microsoft.com/office/drawing/2014/main" id="{AC812561-09BD-FFBF-9A25-6C2606F063C9}"/>
              </a:ext>
            </a:extLst>
          </p:cNvPr>
          <p:cNvSpPr txBox="1"/>
          <p:nvPr/>
        </p:nvSpPr>
        <p:spPr>
          <a:xfrm>
            <a:off x="6405724" y="4680827"/>
            <a:ext cx="6326915" cy="1955600"/>
          </a:xfrm>
          <a:prstGeom prst="rect">
            <a:avLst/>
          </a:prstGeom>
          <a:noFill/>
        </p:spPr>
        <p:txBody>
          <a:bodyPr wrap="square">
            <a:spAutoFit/>
          </a:bodyPr>
          <a:lstStyle/>
          <a:p>
            <a:pPr>
              <a:lnSpc>
                <a:spcPct val="107000"/>
              </a:lnSpc>
              <a:spcAft>
                <a:spcPts val="800"/>
              </a:spcAft>
            </a:pPr>
            <a:r>
              <a:rPr lang="de-DE" sz="2400" kern="100" dirty="0">
                <a:ea typeface="Calibri" panose="020F0502020204030204" pitchFamily="34" charset="0"/>
                <a:cs typeface="Times New Roman" panose="02020603050405020304" pitchFamily="18" charset="0"/>
                <a:sym typeface="Wingdings" panose="05000000000000000000" pitchFamily="2" charset="2"/>
              </a:rPr>
              <a:t>1 kWh:</a:t>
            </a:r>
          </a:p>
          <a:p>
            <a:pPr>
              <a:lnSpc>
                <a:spcPct val="107000"/>
              </a:lnSpc>
              <a:spcAft>
                <a:spcPts val="800"/>
              </a:spcAft>
            </a:pPr>
            <a:r>
              <a:rPr lang="de-DE" sz="2400" kern="100" dirty="0">
                <a:ea typeface="Calibri" panose="020F0502020204030204" pitchFamily="34" charset="0"/>
                <a:cs typeface="Times New Roman" panose="02020603050405020304" pitchFamily="18" charset="0"/>
                <a:sym typeface="Wingdings" panose="05000000000000000000" pitchFamily="2" charset="2"/>
              </a:rPr>
              <a:t>35 Becher Kaffee</a:t>
            </a:r>
          </a:p>
          <a:p>
            <a:pPr>
              <a:lnSpc>
                <a:spcPct val="107000"/>
              </a:lnSpc>
              <a:spcAft>
                <a:spcPts val="800"/>
              </a:spcAft>
            </a:pPr>
            <a:r>
              <a:rPr lang="de-DE" sz="2400" kern="100" dirty="0">
                <a:ea typeface="Calibri" panose="020F0502020204030204" pitchFamily="34" charset="0"/>
                <a:cs typeface="Times New Roman" panose="02020603050405020304" pitchFamily="18" charset="0"/>
                <a:sym typeface="Wingdings" panose="05000000000000000000" pitchFamily="2" charset="2"/>
              </a:rPr>
              <a:t>35 Becher Kaffee = 600 min 		(/35)</a:t>
            </a:r>
          </a:p>
          <a:p>
            <a:pPr>
              <a:lnSpc>
                <a:spcPct val="107000"/>
              </a:lnSpc>
              <a:spcAft>
                <a:spcPts val="800"/>
              </a:spcAft>
            </a:pPr>
            <a:r>
              <a:rPr lang="de-DE" sz="2400" kern="100" dirty="0">
                <a:ea typeface="Calibri" panose="020F0502020204030204" pitchFamily="34" charset="0"/>
                <a:cs typeface="Times New Roman" panose="02020603050405020304" pitchFamily="18" charset="0"/>
                <a:sym typeface="Wingdings" panose="05000000000000000000" pitchFamily="2" charset="2"/>
              </a:rPr>
              <a:t>  1 Becher Kaffee = 17 min. Radfahren</a:t>
            </a:r>
            <a:endParaRPr lang="de-DE" sz="2400" kern="1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30975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descr="Ein Bild, das Text, Messgerät, draußen, Im Haus enthält.">
            <a:extLst>
              <a:ext uri="{FF2B5EF4-FFF2-40B4-BE49-F238E27FC236}">
                <a16:creationId xmlns:a16="http://schemas.microsoft.com/office/drawing/2014/main" id="{570D5CD8-8F51-C993-BAC9-521E54418C99}"/>
              </a:ext>
            </a:extLst>
          </p:cNvPr>
          <p:cNvPicPr>
            <a:picLocks noGrp="1" noChangeAspect="1"/>
          </p:cNvPicPr>
          <p:nvPr>
            <p:ph type="pic" sz="quarter" idx="10"/>
          </p:nvPr>
        </p:nvPicPr>
        <p:blipFill rotWithShape="1">
          <a:blip r:embed="rId3" cstate="screen">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rcRect/>
          <a:stretch/>
        </p:blipFill>
        <p:spPr>
          <a:xfrm>
            <a:off x="6463039" y="0"/>
            <a:ext cx="4793658" cy="5375269"/>
          </a:xfrm>
        </p:spPr>
      </p:pic>
      <p:sp>
        <p:nvSpPr>
          <p:cNvPr id="2" name="TextBox 12">
            <a:extLst>
              <a:ext uri="{FF2B5EF4-FFF2-40B4-BE49-F238E27FC236}">
                <a16:creationId xmlns:a16="http://schemas.microsoft.com/office/drawing/2014/main" id="{BF26F6B7-7CA1-7161-F979-76BD56249117}"/>
              </a:ext>
            </a:extLst>
          </p:cNvPr>
          <p:cNvSpPr txBox="1"/>
          <p:nvPr/>
        </p:nvSpPr>
        <p:spPr>
          <a:xfrm>
            <a:off x="1799061" y="4195610"/>
            <a:ext cx="4296939" cy="2047227"/>
          </a:xfrm>
          <a:prstGeom prst="rect">
            <a:avLst/>
          </a:prstGeom>
          <a:noFill/>
        </p:spPr>
        <p:txBody>
          <a:bodyPr wrap="square" rtlCol="0">
            <a:spAutoFit/>
          </a:bodyPr>
          <a:lstStyle/>
          <a:p>
            <a:pPr marL="0" lvl="2">
              <a:lnSpc>
                <a:spcPct val="107000"/>
              </a:lnSpc>
            </a:pPr>
            <a:r>
              <a:rPr lang="de-DE" sz="2000" kern="100" dirty="0">
                <a:effectLst/>
                <a:ea typeface="Calibri" panose="020F0502020204030204" pitchFamily="34" charset="0"/>
                <a:cs typeface="Times New Roman" panose="02020603050405020304" pitchFamily="18" charset="0"/>
              </a:rPr>
              <a:t>= Einheit für Strom</a:t>
            </a:r>
          </a:p>
          <a:p>
            <a:pPr marL="0" lvl="2">
              <a:lnSpc>
                <a:spcPct val="107000"/>
              </a:lnSpc>
            </a:pPr>
            <a:endParaRPr lang="de-DE" sz="2000" kern="100" dirty="0">
              <a:effectLst/>
              <a:ea typeface="Calibri" panose="020F0502020204030204" pitchFamily="34" charset="0"/>
              <a:cs typeface="Times New Roman" panose="02020603050405020304" pitchFamily="18" charset="0"/>
            </a:endParaRPr>
          </a:p>
          <a:p>
            <a:pPr marL="0" lvl="2">
              <a:lnSpc>
                <a:spcPct val="107000"/>
              </a:lnSpc>
            </a:pPr>
            <a:r>
              <a:rPr lang="de-DE" sz="2000" kern="100" dirty="0">
                <a:effectLst/>
                <a:ea typeface="Calibri" panose="020F0502020204030204" pitchFamily="34" charset="0"/>
                <a:cs typeface="Times New Roman" panose="02020603050405020304" pitchFamily="18" charset="0"/>
              </a:rPr>
              <a:t>Eine kWh entspricht der Energie, die ein elektrisches Gerät mit einer Leistung von 1 kW in 1 Stunde verbraucht.</a:t>
            </a:r>
          </a:p>
        </p:txBody>
      </p:sp>
      <p:sp>
        <p:nvSpPr>
          <p:cNvPr id="5" name="TextBox 11">
            <a:extLst>
              <a:ext uri="{FF2B5EF4-FFF2-40B4-BE49-F238E27FC236}">
                <a16:creationId xmlns:a16="http://schemas.microsoft.com/office/drawing/2014/main" id="{15C88F8B-8793-2759-4078-104E445F561B}"/>
              </a:ext>
            </a:extLst>
          </p:cNvPr>
          <p:cNvSpPr txBox="1"/>
          <p:nvPr/>
        </p:nvSpPr>
        <p:spPr>
          <a:xfrm>
            <a:off x="1799061" y="1351906"/>
            <a:ext cx="3357728" cy="1754326"/>
          </a:xfrm>
          <a:prstGeom prst="rect">
            <a:avLst/>
          </a:prstGeom>
          <a:noFill/>
        </p:spPr>
        <p:txBody>
          <a:bodyPr wrap="square" rtlCol="0">
            <a:spAutoFit/>
          </a:bodyPr>
          <a:lstStyle/>
          <a:p>
            <a:r>
              <a:rPr lang="en-US" sz="3600" b="1">
                <a:solidFill>
                  <a:srgbClr val="064893"/>
                </a:solidFill>
                <a:latin typeface="+mj-lt"/>
                <a:ea typeface="Roboto Black" panose="02000000000000000000" pitchFamily="2" charset="0"/>
                <a:cs typeface="Poppins SemiBold" pitchFamily="2" charset="77"/>
              </a:rPr>
              <a:t>KILO</a:t>
            </a:r>
          </a:p>
          <a:p>
            <a:r>
              <a:rPr lang="en-US" sz="3600" b="1">
                <a:solidFill>
                  <a:srgbClr val="064893"/>
                </a:solidFill>
                <a:latin typeface="+mj-lt"/>
                <a:ea typeface="Roboto Black" panose="02000000000000000000" pitchFamily="2" charset="0"/>
                <a:cs typeface="Poppins SemiBold" pitchFamily="2" charset="77"/>
              </a:rPr>
              <a:t>WATT</a:t>
            </a:r>
          </a:p>
          <a:p>
            <a:r>
              <a:rPr lang="en-US" sz="3600" b="1">
                <a:solidFill>
                  <a:srgbClr val="064893"/>
                </a:solidFill>
                <a:latin typeface="+mj-lt"/>
                <a:ea typeface="Roboto Black" panose="02000000000000000000" pitchFamily="2" charset="0"/>
                <a:cs typeface="Poppins SemiBold" pitchFamily="2" charset="77"/>
              </a:rPr>
              <a:t>STUNDE</a:t>
            </a:r>
          </a:p>
        </p:txBody>
      </p:sp>
      <p:sp>
        <p:nvSpPr>
          <p:cNvPr id="9" name="TextBox 12">
            <a:extLst>
              <a:ext uri="{FF2B5EF4-FFF2-40B4-BE49-F238E27FC236}">
                <a16:creationId xmlns:a16="http://schemas.microsoft.com/office/drawing/2014/main" id="{0076BD7E-6187-D90C-E319-5678463B6CA8}"/>
              </a:ext>
            </a:extLst>
          </p:cNvPr>
          <p:cNvSpPr txBox="1"/>
          <p:nvPr/>
        </p:nvSpPr>
        <p:spPr>
          <a:xfrm>
            <a:off x="6463039" y="6042814"/>
            <a:ext cx="4955810" cy="400046"/>
          </a:xfrm>
          <a:prstGeom prst="rect">
            <a:avLst/>
          </a:prstGeom>
          <a:noFill/>
        </p:spPr>
        <p:txBody>
          <a:bodyPr wrap="square" rtlCol="0">
            <a:spAutoFit/>
          </a:bodyPr>
          <a:lstStyle/>
          <a:p>
            <a:pPr marL="0" lvl="2">
              <a:lnSpc>
                <a:spcPct val="107000"/>
              </a:lnSpc>
              <a:spcAft>
                <a:spcPts val="800"/>
              </a:spcAft>
            </a:pPr>
            <a:r>
              <a:rPr lang="de-DE" sz="2000" kern="100" dirty="0">
                <a:effectLst/>
                <a:ea typeface="Calibri" panose="020F0502020204030204" pitchFamily="34" charset="0"/>
                <a:cs typeface="Times New Roman" panose="02020603050405020304" pitchFamily="18" charset="0"/>
                <a:sym typeface="Wingdings" panose="05000000000000000000" pitchFamily="2" charset="2"/>
              </a:rPr>
              <a:t> </a:t>
            </a:r>
            <a:r>
              <a:rPr lang="de-DE" sz="2000" kern="100" dirty="0">
                <a:ea typeface="Calibri" panose="020F0502020204030204" pitchFamily="34" charset="0"/>
                <a:cs typeface="Times New Roman" panose="02020603050405020304" pitchFamily="18" charset="0"/>
                <a:sym typeface="Wingdings" panose="05000000000000000000" pitchFamily="2" charset="2"/>
              </a:rPr>
              <a:t>…o</a:t>
            </a:r>
            <a:r>
              <a:rPr lang="de-DE" sz="2000" kern="100" dirty="0">
                <a:effectLst/>
                <a:ea typeface="Calibri" panose="020F0502020204030204" pitchFamily="34" charset="0"/>
                <a:cs typeface="Times New Roman" panose="02020603050405020304" pitchFamily="18" charset="0"/>
              </a:rPr>
              <a:t>der produziert: Solaranlage. </a:t>
            </a:r>
          </a:p>
        </p:txBody>
      </p:sp>
    </p:spTree>
    <p:extLst>
      <p:ext uri="{BB962C8B-B14F-4D97-AF65-F5344CB8AC3E}">
        <p14:creationId xmlns:p14="http://schemas.microsoft.com/office/powerpoint/2010/main" val="134561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2D6C8-701C-3FE1-28EE-312CA73661FA}"/>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37877B07-4A6A-5311-8273-B76327D3B850}"/>
              </a:ext>
            </a:extLst>
          </p:cNvPr>
          <p:cNvSpPr txBox="1"/>
          <p:nvPr/>
        </p:nvSpPr>
        <p:spPr>
          <a:xfrm>
            <a:off x="1121303" y="1140084"/>
            <a:ext cx="10691755"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4.	Wie lange kann ein Föhn (Leistung: </a:t>
            </a:r>
            <a:br>
              <a:rPr lang="de-DE" sz="3600" b="1" dirty="0">
                <a:solidFill>
                  <a:srgbClr val="064893"/>
                </a:solidFill>
                <a:latin typeface="+mj-lt"/>
                <a:ea typeface="Roboto Black" panose="02000000000000000000" pitchFamily="2" charset="0"/>
                <a:cs typeface="Poppins SemiBold" pitchFamily="2" charset="77"/>
              </a:rPr>
            </a:br>
            <a:r>
              <a:rPr lang="de-DE" sz="3600" b="1" dirty="0">
                <a:solidFill>
                  <a:srgbClr val="064893"/>
                </a:solidFill>
                <a:latin typeface="+mj-lt"/>
                <a:ea typeface="Roboto Black" panose="02000000000000000000" pitchFamily="2" charset="0"/>
                <a:cs typeface="Poppins SemiBold" pitchFamily="2" charset="77"/>
              </a:rPr>
              <a:t>1000 kWh) mit 1 kWh Energie laufen?</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20786689-0C9D-E9D2-CB10-EEBAD28E6430}"/>
              </a:ext>
            </a:extLst>
          </p:cNvPr>
          <p:cNvSpPr txBox="1"/>
          <p:nvPr/>
        </p:nvSpPr>
        <p:spPr>
          <a:xfrm>
            <a:off x="1121304" y="3897941"/>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 10 Minuten</a:t>
            </a:r>
          </a:p>
          <a:p>
            <a:pPr marL="342900" lvl="0" indent="-342900">
              <a:spcAft>
                <a:spcPts val="1200"/>
              </a:spcAft>
              <a:buFont typeface="+mj-lt"/>
              <a:buAutoNum type="alphaLcParenR"/>
            </a:pPr>
            <a:r>
              <a:rPr lang="de-DE" sz="2800" dirty="0"/>
              <a:t>	1 Stunde</a:t>
            </a:r>
          </a:p>
          <a:p>
            <a:pPr marL="342900" lvl="0" indent="-342900">
              <a:spcAft>
                <a:spcPts val="1200"/>
              </a:spcAft>
              <a:buFont typeface="+mj-lt"/>
              <a:buAutoNum type="alphaLcParenR"/>
            </a:pPr>
            <a:r>
              <a:rPr lang="de-DE" sz="2800" dirty="0"/>
              <a:t>	3,6 Stunden</a:t>
            </a:r>
          </a:p>
        </p:txBody>
      </p:sp>
      <p:sp>
        <p:nvSpPr>
          <p:cNvPr id="2" name="TextBox 11">
            <a:extLst>
              <a:ext uri="{FF2B5EF4-FFF2-40B4-BE49-F238E27FC236}">
                <a16:creationId xmlns:a16="http://schemas.microsoft.com/office/drawing/2014/main" id="{3271AA8B-FA36-BF45-FEEA-8093B4DC21B8}"/>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854130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39EBA-0C53-4859-F509-5E3F5B04454D}"/>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2686C3FD-6CD5-C462-5B02-9470BA559729}"/>
              </a:ext>
            </a:extLst>
          </p:cNvPr>
          <p:cNvSpPr txBox="1"/>
          <p:nvPr/>
        </p:nvSpPr>
        <p:spPr>
          <a:xfrm>
            <a:off x="1121303" y="1140084"/>
            <a:ext cx="10691755"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4.	Wie lange kann ein Föhn (Leistung: </a:t>
            </a:r>
            <a:br>
              <a:rPr lang="de-DE" sz="3600" b="1" dirty="0">
                <a:solidFill>
                  <a:srgbClr val="064893"/>
                </a:solidFill>
                <a:latin typeface="+mj-lt"/>
                <a:ea typeface="Roboto Black" panose="02000000000000000000" pitchFamily="2" charset="0"/>
                <a:cs typeface="Poppins SemiBold" pitchFamily="2" charset="77"/>
              </a:rPr>
            </a:br>
            <a:r>
              <a:rPr lang="de-DE" sz="3600" b="1" dirty="0">
                <a:solidFill>
                  <a:srgbClr val="064893"/>
                </a:solidFill>
                <a:latin typeface="+mj-lt"/>
                <a:ea typeface="Roboto Black" panose="02000000000000000000" pitchFamily="2" charset="0"/>
                <a:cs typeface="Poppins SemiBold" pitchFamily="2" charset="77"/>
              </a:rPr>
              <a:t>1000 kWh) mit 1 kWh Energie laufen?</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F4C7636E-1DE2-A5CF-26C3-F9B3A6BE918D}"/>
              </a:ext>
            </a:extLst>
          </p:cNvPr>
          <p:cNvSpPr txBox="1"/>
          <p:nvPr/>
        </p:nvSpPr>
        <p:spPr>
          <a:xfrm>
            <a:off x="1121304" y="3897941"/>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 10 Minuten</a:t>
            </a:r>
          </a:p>
          <a:p>
            <a:pPr marL="342900" lvl="0" indent="-342900">
              <a:spcAft>
                <a:spcPts val="1200"/>
              </a:spcAft>
              <a:buFont typeface="+mj-lt"/>
              <a:buAutoNum type="alphaLcParenR"/>
            </a:pPr>
            <a:r>
              <a:rPr lang="de-DE" sz="2800" b="1" dirty="0">
                <a:solidFill>
                  <a:srgbClr val="00B050"/>
                </a:solidFill>
              </a:rPr>
              <a:t>	1 Stunde</a:t>
            </a:r>
          </a:p>
          <a:p>
            <a:pPr marL="342900" lvl="0" indent="-342900">
              <a:spcAft>
                <a:spcPts val="1200"/>
              </a:spcAft>
              <a:buFont typeface="+mj-lt"/>
              <a:buAutoNum type="alphaLcParenR"/>
            </a:pPr>
            <a:r>
              <a:rPr lang="de-DE" sz="2800" dirty="0"/>
              <a:t>	3,6 Stunden</a:t>
            </a:r>
          </a:p>
        </p:txBody>
      </p:sp>
      <p:sp>
        <p:nvSpPr>
          <p:cNvPr id="2" name="TextBox 11">
            <a:extLst>
              <a:ext uri="{FF2B5EF4-FFF2-40B4-BE49-F238E27FC236}">
                <a16:creationId xmlns:a16="http://schemas.microsoft.com/office/drawing/2014/main" id="{BC4D31FD-87E5-6A05-1CD3-4CE1D016EE42}"/>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3912849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BF26F6B7-7CA1-7161-F979-76BD56249117}"/>
              </a:ext>
            </a:extLst>
          </p:cNvPr>
          <p:cNvSpPr txBox="1"/>
          <p:nvPr/>
        </p:nvSpPr>
        <p:spPr>
          <a:xfrm>
            <a:off x="1799061" y="4195610"/>
            <a:ext cx="4296939" cy="1696362"/>
          </a:xfrm>
          <a:prstGeom prst="rect">
            <a:avLst/>
          </a:prstGeom>
          <a:noFill/>
        </p:spPr>
        <p:txBody>
          <a:bodyPr wrap="square" rtlCol="0">
            <a:spAutoFit/>
          </a:bodyPr>
          <a:lstStyle/>
          <a:p>
            <a:pPr>
              <a:lnSpc>
                <a:spcPct val="107000"/>
              </a:lnSpc>
              <a:spcAft>
                <a:spcPts val="800"/>
              </a:spcAft>
            </a:pPr>
            <a:r>
              <a:rPr lang="de-DE" sz="2000" kern="100" dirty="0">
                <a:effectLst/>
                <a:ea typeface="Calibri" panose="020F0502020204030204" pitchFamily="34" charset="0"/>
                <a:cs typeface="Times New Roman" panose="02020603050405020304" pitchFamily="18" charset="0"/>
              </a:rPr>
              <a:t>Beispiel Föhn </a:t>
            </a:r>
          </a:p>
          <a:p>
            <a:pPr marL="285750" indent="-285750">
              <a:lnSpc>
                <a:spcPct val="107000"/>
              </a:lnSpc>
              <a:spcAft>
                <a:spcPts val="800"/>
              </a:spcAft>
              <a:buFont typeface="Wingdings" panose="05000000000000000000" pitchFamily="2" charset="2"/>
              <a:buChar char="à"/>
            </a:pPr>
            <a:r>
              <a:rPr lang="de-DE" sz="2000" kern="100" dirty="0">
                <a:effectLst/>
                <a:ea typeface="Calibri" panose="020F0502020204030204" pitchFamily="34" charset="0"/>
                <a:cs typeface="Times New Roman" panose="02020603050405020304" pitchFamily="18" charset="0"/>
              </a:rPr>
              <a:t>1000 W = 1 kW</a:t>
            </a:r>
          </a:p>
          <a:p>
            <a:pPr marL="285750" indent="-285750">
              <a:lnSpc>
                <a:spcPct val="107000"/>
              </a:lnSpc>
              <a:spcAft>
                <a:spcPts val="800"/>
              </a:spcAft>
              <a:buFont typeface="Wingdings" panose="05000000000000000000" pitchFamily="2" charset="2"/>
              <a:buChar char="à"/>
            </a:pPr>
            <a:r>
              <a:rPr lang="de-DE" sz="2000" kern="100" dirty="0">
                <a:effectLst/>
                <a:ea typeface="Calibri" panose="020F0502020204030204" pitchFamily="34" charset="0"/>
                <a:cs typeface="Times New Roman" panose="02020603050405020304" pitchFamily="18" charset="0"/>
              </a:rPr>
              <a:t>1 Stunde </a:t>
            </a:r>
          </a:p>
          <a:p>
            <a:pPr marL="285750" indent="-285750">
              <a:lnSpc>
                <a:spcPct val="107000"/>
              </a:lnSpc>
              <a:spcAft>
                <a:spcPts val="800"/>
              </a:spcAft>
              <a:buFont typeface="Wingdings" panose="05000000000000000000" pitchFamily="2" charset="2"/>
              <a:buChar char="à"/>
            </a:pPr>
            <a:r>
              <a:rPr lang="de-DE" sz="2000" kern="100" dirty="0">
                <a:effectLst/>
                <a:ea typeface="Calibri" panose="020F0502020204030204" pitchFamily="34" charset="0"/>
                <a:cs typeface="Times New Roman" panose="02020603050405020304" pitchFamily="18" charset="0"/>
              </a:rPr>
              <a:t>1000W</a:t>
            </a:r>
            <a:r>
              <a:rPr lang="de-DE" sz="2000" kern="100" dirty="0">
                <a:ea typeface="Calibri" panose="020F0502020204030204" pitchFamily="34" charset="0"/>
                <a:cs typeface="Times New Roman" panose="02020603050405020304" pitchFamily="18" charset="0"/>
              </a:rPr>
              <a:t>*</a:t>
            </a:r>
            <a:r>
              <a:rPr lang="de-DE" sz="2000" kern="100" dirty="0">
                <a:effectLst/>
                <a:ea typeface="Calibri" panose="020F0502020204030204" pitchFamily="34" charset="0"/>
                <a:cs typeface="Times New Roman" panose="02020603050405020304" pitchFamily="18" charset="0"/>
              </a:rPr>
              <a:t>1h = 1000Wh = 1kWh</a:t>
            </a:r>
          </a:p>
        </p:txBody>
      </p:sp>
      <p:sp>
        <p:nvSpPr>
          <p:cNvPr id="5" name="TextBox 11">
            <a:extLst>
              <a:ext uri="{FF2B5EF4-FFF2-40B4-BE49-F238E27FC236}">
                <a16:creationId xmlns:a16="http://schemas.microsoft.com/office/drawing/2014/main" id="{15C88F8B-8793-2759-4078-104E445F561B}"/>
              </a:ext>
            </a:extLst>
          </p:cNvPr>
          <p:cNvSpPr txBox="1"/>
          <p:nvPr/>
        </p:nvSpPr>
        <p:spPr>
          <a:xfrm>
            <a:off x="1799061" y="1351906"/>
            <a:ext cx="3357728" cy="1754326"/>
          </a:xfrm>
          <a:prstGeom prst="rect">
            <a:avLst/>
          </a:prstGeom>
          <a:noFill/>
        </p:spPr>
        <p:txBody>
          <a:bodyPr wrap="square" rtlCol="0">
            <a:spAutoFit/>
          </a:bodyPr>
          <a:lstStyle/>
          <a:p>
            <a:r>
              <a:rPr lang="en-US" sz="3600" b="1">
                <a:solidFill>
                  <a:srgbClr val="064893"/>
                </a:solidFill>
                <a:latin typeface="+mj-lt"/>
                <a:ea typeface="Roboto Black" panose="02000000000000000000" pitchFamily="2" charset="0"/>
                <a:cs typeface="Poppins SemiBold" pitchFamily="2" charset="77"/>
              </a:rPr>
              <a:t>KILO</a:t>
            </a:r>
          </a:p>
          <a:p>
            <a:r>
              <a:rPr lang="en-US" sz="3600" b="1">
                <a:solidFill>
                  <a:srgbClr val="064893"/>
                </a:solidFill>
                <a:latin typeface="+mj-lt"/>
                <a:ea typeface="Roboto Black" panose="02000000000000000000" pitchFamily="2" charset="0"/>
                <a:cs typeface="Poppins SemiBold" pitchFamily="2" charset="77"/>
              </a:rPr>
              <a:t>WATT</a:t>
            </a:r>
          </a:p>
          <a:p>
            <a:r>
              <a:rPr lang="en-US" sz="3600" b="1">
                <a:solidFill>
                  <a:srgbClr val="064893"/>
                </a:solidFill>
                <a:latin typeface="+mj-lt"/>
                <a:ea typeface="Roboto Black" panose="02000000000000000000" pitchFamily="2" charset="0"/>
                <a:cs typeface="Poppins SemiBold" pitchFamily="2" charset="77"/>
              </a:rPr>
              <a:t>STUNDE</a:t>
            </a:r>
          </a:p>
        </p:txBody>
      </p:sp>
      <p:pic>
        <p:nvPicPr>
          <p:cNvPr id="13" name="Bildplatzhalter 12" descr="Ein Bild, das Gerät, Person enthält.&#10;&#10;Automatisch generierte Beschreibung">
            <a:extLst>
              <a:ext uri="{FF2B5EF4-FFF2-40B4-BE49-F238E27FC236}">
                <a16:creationId xmlns:a16="http://schemas.microsoft.com/office/drawing/2014/main" id="{50F50F04-479E-B111-9504-6AA24BC25DBB}"/>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6463039" y="0"/>
            <a:ext cx="4793658" cy="5375269"/>
          </a:xfrm>
        </p:spPr>
      </p:pic>
    </p:spTree>
    <p:extLst>
      <p:ext uri="{BB962C8B-B14F-4D97-AF65-F5344CB8AC3E}">
        <p14:creationId xmlns:p14="http://schemas.microsoft.com/office/powerpoint/2010/main" val="242091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B6012-AFAC-412F-6904-3CA939E3B03D}"/>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8B912CB2-ADD0-1020-3399-559E50FBB7CB}"/>
              </a:ext>
            </a:extLst>
          </p:cNvPr>
          <p:cNvSpPr txBox="1"/>
          <p:nvPr/>
        </p:nvSpPr>
        <p:spPr>
          <a:xfrm>
            <a:off x="1121303" y="1140084"/>
            <a:ext cx="10481691" cy="646331"/>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Nennt Energieträger bzw. Energiequellen.</a:t>
            </a:r>
            <a:endParaRPr lang="en-US" sz="3600" b="1" dirty="0">
              <a:solidFill>
                <a:srgbClr val="064893"/>
              </a:solidFill>
              <a:latin typeface="+mj-lt"/>
              <a:ea typeface="Roboto Black" panose="02000000000000000000" pitchFamily="2" charset="0"/>
              <a:cs typeface="Poppins SemiBold" pitchFamily="2" charset="77"/>
            </a:endParaRPr>
          </a:p>
        </p:txBody>
      </p:sp>
    </p:spTree>
    <p:extLst>
      <p:ext uri="{BB962C8B-B14F-4D97-AF65-F5344CB8AC3E}">
        <p14:creationId xmlns:p14="http://schemas.microsoft.com/office/powerpoint/2010/main" val="3072978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Ellipse 18">
            <a:extLst>
              <a:ext uri="{FF2B5EF4-FFF2-40B4-BE49-F238E27FC236}">
                <a16:creationId xmlns:a16="http://schemas.microsoft.com/office/drawing/2014/main" id="{435C43BB-E8BE-D174-6F39-92665137CE58}"/>
              </a:ext>
            </a:extLst>
          </p:cNvPr>
          <p:cNvSpPr/>
          <p:nvPr/>
        </p:nvSpPr>
        <p:spPr>
          <a:xfrm>
            <a:off x="3399966" y="367372"/>
            <a:ext cx="5339646" cy="4301067"/>
          </a:xfrm>
          <a:prstGeom prst="ellipse">
            <a:avLst/>
          </a:prstGeom>
          <a:solidFill>
            <a:srgbClr val="06489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Ein Bild, das Text, Schrift, Screenshot, Grafiken enthält.&#10;&#10;Automatisch generierte Beschreibung">
            <a:extLst>
              <a:ext uri="{FF2B5EF4-FFF2-40B4-BE49-F238E27FC236}">
                <a16:creationId xmlns:a16="http://schemas.microsoft.com/office/drawing/2014/main" id="{23D1C5CF-9E82-A15E-E772-98571BFB76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30547" y="655238"/>
            <a:ext cx="4210755" cy="3561645"/>
          </a:xfrm>
          <a:prstGeom prst="rect">
            <a:avLst/>
          </a:prstGeom>
        </p:spPr>
      </p:pic>
      <p:sp>
        <p:nvSpPr>
          <p:cNvPr id="24" name="TextBox 11">
            <a:extLst>
              <a:ext uri="{FF2B5EF4-FFF2-40B4-BE49-F238E27FC236}">
                <a16:creationId xmlns:a16="http://schemas.microsoft.com/office/drawing/2014/main" id="{7988F6AD-AB4E-214F-3115-FE1C185559F8}"/>
              </a:ext>
            </a:extLst>
          </p:cNvPr>
          <p:cNvSpPr txBox="1"/>
          <p:nvPr/>
        </p:nvSpPr>
        <p:spPr>
          <a:xfrm>
            <a:off x="1731327" y="4724896"/>
            <a:ext cx="3357728" cy="1754326"/>
          </a:xfrm>
          <a:prstGeom prst="rect">
            <a:avLst/>
          </a:prstGeom>
          <a:noFill/>
        </p:spPr>
        <p:txBody>
          <a:bodyPr wrap="square" rtlCol="0">
            <a:spAutoFit/>
          </a:bodyPr>
          <a:lstStyle/>
          <a:p>
            <a:r>
              <a:rPr lang="en-US" sz="3600" b="1" dirty="0">
                <a:solidFill>
                  <a:srgbClr val="064893"/>
                </a:solidFill>
                <a:latin typeface="+mj-lt"/>
                <a:ea typeface="Roboto Black" panose="02000000000000000000" pitchFamily="2" charset="0"/>
                <a:cs typeface="Poppins SemiBold" pitchFamily="2" charset="77"/>
              </a:rPr>
              <a:t>KILO</a:t>
            </a:r>
          </a:p>
          <a:p>
            <a:r>
              <a:rPr lang="en-US" sz="3600" b="1" dirty="0">
                <a:solidFill>
                  <a:srgbClr val="064893"/>
                </a:solidFill>
                <a:latin typeface="+mj-lt"/>
                <a:ea typeface="Roboto Black" panose="02000000000000000000" pitchFamily="2" charset="0"/>
                <a:cs typeface="Poppins SemiBold" pitchFamily="2" charset="77"/>
              </a:rPr>
              <a:t>WATT</a:t>
            </a:r>
          </a:p>
          <a:p>
            <a:r>
              <a:rPr lang="en-US" sz="3600" b="1" dirty="0">
                <a:solidFill>
                  <a:srgbClr val="064893"/>
                </a:solidFill>
                <a:latin typeface="+mj-lt"/>
                <a:ea typeface="Roboto Black" panose="02000000000000000000" pitchFamily="2" charset="0"/>
                <a:cs typeface="Poppins SemiBold" pitchFamily="2" charset="77"/>
              </a:rPr>
              <a:t>STUNDE</a:t>
            </a:r>
          </a:p>
        </p:txBody>
      </p:sp>
      <p:sp>
        <p:nvSpPr>
          <p:cNvPr id="25" name="TextBox 11">
            <a:extLst>
              <a:ext uri="{FF2B5EF4-FFF2-40B4-BE49-F238E27FC236}">
                <a16:creationId xmlns:a16="http://schemas.microsoft.com/office/drawing/2014/main" id="{7575CC3B-37AE-FA42-76DA-715E661DF803}"/>
              </a:ext>
            </a:extLst>
          </p:cNvPr>
          <p:cNvSpPr txBox="1"/>
          <p:nvPr/>
        </p:nvSpPr>
        <p:spPr>
          <a:xfrm>
            <a:off x="5296529" y="5278893"/>
            <a:ext cx="1374064"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CO</a:t>
            </a:r>
            <a:r>
              <a:rPr lang="en-US" sz="3600" b="1" baseline="-25000" dirty="0">
                <a:solidFill>
                  <a:srgbClr val="064893"/>
                </a:solidFill>
                <a:latin typeface="+mj-lt"/>
                <a:ea typeface="Roboto Black" panose="02000000000000000000" pitchFamily="2" charset="0"/>
                <a:cs typeface="Poppins SemiBold" pitchFamily="2" charset="77"/>
              </a:rPr>
              <a:t>2</a:t>
            </a:r>
          </a:p>
        </p:txBody>
      </p:sp>
      <p:pic>
        <p:nvPicPr>
          <p:cNvPr id="26" name="Grafik 25" descr="Zurück Silhouette">
            <a:extLst>
              <a:ext uri="{FF2B5EF4-FFF2-40B4-BE49-F238E27FC236}">
                <a16:creationId xmlns:a16="http://schemas.microsoft.com/office/drawing/2014/main" id="{48533357-134C-6571-E0B8-BB87C1B9E60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790983">
            <a:off x="3814496" y="4956325"/>
            <a:ext cx="1693333" cy="955818"/>
          </a:xfrm>
          <a:prstGeom prst="rect">
            <a:avLst/>
          </a:prstGeom>
        </p:spPr>
      </p:pic>
      <p:sp>
        <p:nvSpPr>
          <p:cNvPr id="28" name="TextBox 11">
            <a:extLst>
              <a:ext uri="{FF2B5EF4-FFF2-40B4-BE49-F238E27FC236}">
                <a16:creationId xmlns:a16="http://schemas.microsoft.com/office/drawing/2014/main" id="{56245151-35B6-695A-DD2A-FC1E84BE739C}"/>
              </a:ext>
            </a:extLst>
          </p:cNvPr>
          <p:cNvSpPr txBox="1"/>
          <p:nvPr/>
        </p:nvSpPr>
        <p:spPr>
          <a:xfrm>
            <a:off x="8950571" y="5278893"/>
            <a:ext cx="2202851" cy="646331"/>
          </a:xfrm>
          <a:prstGeom prst="rect">
            <a:avLst/>
          </a:prstGeom>
          <a:noFill/>
        </p:spPr>
        <p:txBody>
          <a:bodyPr wrap="square" rtlCol="0">
            <a:spAutoFit/>
          </a:bodyPr>
          <a:lstStyle/>
          <a:p>
            <a:r>
              <a:rPr lang="en-US" sz="3600" b="1" dirty="0" err="1">
                <a:solidFill>
                  <a:srgbClr val="064893"/>
                </a:solidFill>
                <a:latin typeface="+mj-lt"/>
                <a:ea typeface="Roboto Black" panose="02000000000000000000" pitchFamily="2" charset="0"/>
                <a:cs typeface="Poppins SemiBold" pitchFamily="2" charset="77"/>
              </a:rPr>
              <a:t>Wärme</a:t>
            </a:r>
            <a:endParaRPr lang="en-US" sz="3600" b="1" dirty="0">
              <a:solidFill>
                <a:srgbClr val="064893"/>
              </a:solidFill>
              <a:latin typeface="+mj-lt"/>
              <a:ea typeface="Roboto Black" panose="02000000000000000000" pitchFamily="2" charset="0"/>
              <a:cs typeface="Poppins SemiBold" pitchFamily="2" charset="77"/>
            </a:endParaRPr>
          </a:p>
        </p:txBody>
      </p:sp>
      <p:pic>
        <p:nvPicPr>
          <p:cNvPr id="29" name="Grafik 28" descr="Zurück Silhouette">
            <a:extLst>
              <a:ext uri="{FF2B5EF4-FFF2-40B4-BE49-F238E27FC236}">
                <a16:creationId xmlns:a16="http://schemas.microsoft.com/office/drawing/2014/main" id="{1FF5E967-4B92-2752-DB86-0A970C2C7BC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790983" flipH="1" flipV="1">
            <a:off x="6803849" y="5322588"/>
            <a:ext cx="1854819" cy="969305"/>
          </a:xfrm>
          <a:prstGeom prst="rect">
            <a:avLst/>
          </a:prstGeom>
        </p:spPr>
      </p:pic>
    </p:spTree>
    <p:extLst>
      <p:ext uri="{BB962C8B-B14F-4D97-AF65-F5344CB8AC3E}">
        <p14:creationId xmlns:p14="http://schemas.microsoft.com/office/powerpoint/2010/main" val="482060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CB6B87F5-C268-F941-854D-A796AC6C63B3}"/>
              </a:ext>
            </a:extLst>
          </p:cNvPr>
          <p:cNvSpPr txBox="1"/>
          <p:nvPr/>
        </p:nvSpPr>
        <p:spPr>
          <a:xfrm>
            <a:off x="7947932" y="5080697"/>
            <a:ext cx="4006175" cy="1423210"/>
          </a:xfrm>
          <a:prstGeom prst="rect">
            <a:avLst/>
          </a:prstGeom>
          <a:noFill/>
        </p:spPr>
        <p:txBody>
          <a:bodyPr wrap="square" rtlCol="0">
            <a:spAutoFit/>
          </a:bodyPr>
          <a:lstStyle/>
          <a:p>
            <a:pPr>
              <a:lnSpc>
                <a:spcPct val="150000"/>
              </a:lnSpc>
            </a:pPr>
            <a:r>
              <a:rPr lang="en-ID" sz="2000">
                <a:latin typeface="Mulish" pitchFamily="2" charset="0"/>
                <a:ea typeface="Open Sans" panose="020B0606030504020204" pitchFamily="34" charset="0"/>
                <a:cs typeface="Open Sans" panose="020B0606030504020204" pitchFamily="34" charset="0"/>
              </a:rPr>
              <a:t>Bei der </a:t>
            </a:r>
            <a:r>
              <a:rPr lang="en-ID" sz="2000" err="1">
                <a:latin typeface="Mulish" pitchFamily="2" charset="0"/>
                <a:ea typeface="Open Sans" panose="020B0606030504020204" pitchFamily="34" charset="0"/>
                <a:cs typeface="Open Sans" panose="020B0606030504020204" pitchFamily="34" charset="0"/>
              </a:rPr>
              <a:t>Verbrennung</a:t>
            </a:r>
            <a:r>
              <a:rPr lang="en-ID" sz="2000">
                <a:latin typeface="Mulish" pitchFamily="2" charset="0"/>
                <a:ea typeface="Open Sans" panose="020B0606030504020204" pitchFamily="34" charset="0"/>
                <a:cs typeface="Open Sans" panose="020B0606030504020204" pitchFamily="34" charset="0"/>
              </a:rPr>
              <a:t> von </a:t>
            </a:r>
            <a:r>
              <a:rPr lang="en-ID" sz="2000" err="1">
                <a:latin typeface="Mulish" pitchFamily="2" charset="0"/>
                <a:ea typeface="Open Sans" panose="020B0606030504020204" pitchFamily="34" charset="0"/>
                <a:cs typeface="Open Sans" panose="020B0606030504020204" pitchFamily="34" charset="0"/>
              </a:rPr>
              <a:t>fossilen</a:t>
            </a:r>
            <a:r>
              <a:rPr lang="en-ID" sz="2000">
                <a:latin typeface="Mulish" pitchFamily="2" charset="0"/>
                <a:ea typeface="Open Sans" panose="020B0606030504020204" pitchFamily="34" charset="0"/>
                <a:cs typeface="Open Sans" panose="020B0606030504020204" pitchFamily="34" charset="0"/>
              </a:rPr>
              <a:t> </a:t>
            </a:r>
            <a:r>
              <a:rPr lang="en-ID" sz="2000" err="1">
                <a:latin typeface="Mulish" pitchFamily="2" charset="0"/>
                <a:ea typeface="Open Sans" panose="020B0606030504020204" pitchFamily="34" charset="0"/>
                <a:cs typeface="Open Sans" panose="020B0606030504020204" pitchFamily="34" charset="0"/>
              </a:rPr>
              <a:t>Energieträgern</a:t>
            </a:r>
            <a:r>
              <a:rPr lang="en-ID" sz="2000">
                <a:latin typeface="Mulish" pitchFamily="2" charset="0"/>
                <a:ea typeface="Open Sans" panose="020B0606030504020204" pitchFamily="34" charset="0"/>
                <a:cs typeface="Open Sans" panose="020B0606030504020204" pitchFamily="34" charset="0"/>
              </a:rPr>
              <a:t> </a:t>
            </a:r>
            <a:r>
              <a:rPr lang="en-ID" sz="2000" err="1">
                <a:latin typeface="Mulish" pitchFamily="2" charset="0"/>
                <a:ea typeface="Open Sans" panose="020B0606030504020204" pitchFamily="34" charset="0"/>
                <a:cs typeface="Open Sans" panose="020B0606030504020204" pitchFamily="34" charset="0"/>
              </a:rPr>
              <a:t>entstehen</a:t>
            </a:r>
            <a:r>
              <a:rPr lang="en-ID" sz="2000">
                <a:latin typeface="Mulish" pitchFamily="2" charset="0"/>
                <a:ea typeface="Open Sans" panose="020B0606030504020204" pitchFamily="34" charset="0"/>
                <a:cs typeface="Open Sans" panose="020B0606030504020204" pitchFamily="34" charset="0"/>
              </a:rPr>
              <a:t> Co2-Emmissionen.</a:t>
            </a:r>
            <a:endParaRPr lang="en-US" sz="2000">
              <a:latin typeface="Mulish" pitchFamily="2"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D551402F-A224-E549-BCC7-2F6A6E8003AB}"/>
              </a:ext>
            </a:extLst>
          </p:cNvPr>
          <p:cNvSpPr txBox="1"/>
          <p:nvPr/>
        </p:nvSpPr>
        <p:spPr>
          <a:xfrm>
            <a:off x="7947934" y="1351906"/>
            <a:ext cx="3357728" cy="1200329"/>
          </a:xfrm>
          <a:prstGeom prst="rect">
            <a:avLst/>
          </a:prstGeom>
          <a:noFill/>
        </p:spPr>
        <p:txBody>
          <a:bodyPr wrap="square" rtlCol="0">
            <a:spAutoFit/>
          </a:bodyPr>
          <a:lstStyle/>
          <a:p>
            <a:r>
              <a:rPr lang="en-US" sz="3600" b="1" dirty="0">
                <a:solidFill>
                  <a:srgbClr val="064893"/>
                </a:solidFill>
                <a:latin typeface="+mj-lt"/>
                <a:ea typeface="Roboto Black" panose="02000000000000000000" pitchFamily="2" charset="0"/>
                <a:cs typeface="Poppins SemiBold" pitchFamily="2" charset="77"/>
              </a:rPr>
              <a:t>CO</a:t>
            </a:r>
            <a:r>
              <a:rPr lang="en-US" sz="3600" b="1" baseline="-25000" dirty="0">
                <a:solidFill>
                  <a:srgbClr val="064893"/>
                </a:solidFill>
                <a:latin typeface="+mj-lt"/>
                <a:ea typeface="Roboto Black" panose="02000000000000000000" pitchFamily="2" charset="0"/>
                <a:cs typeface="Poppins SemiBold" pitchFamily="2" charset="77"/>
              </a:rPr>
              <a:t>2</a:t>
            </a:r>
            <a:r>
              <a:rPr lang="en-US" sz="3600" b="1" dirty="0">
                <a:solidFill>
                  <a:srgbClr val="064893"/>
                </a:solidFill>
                <a:latin typeface="+mj-lt"/>
                <a:ea typeface="Roboto Black" panose="02000000000000000000" pitchFamily="2" charset="0"/>
                <a:cs typeface="Poppins SemiBold" pitchFamily="2" charset="77"/>
              </a:rPr>
              <a:t>-Emissionen</a:t>
            </a:r>
          </a:p>
        </p:txBody>
      </p:sp>
      <p:pic>
        <p:nvPicPr>
          <p:cNvPr id="14" name="Bildplatzhalter 13">
            <a:hlinkClick r:id="rId3"/>
            <a:extLst>
              <a:ext uri="{FF2B5EF4-FFF2-40B4-BE49-F238E27FC236}">
                <a16:creationId xmlns:a16="http://schemas.microsoft.com/office/drawing/2014/main" id="{696923A8-789D-AF52-69E2-D5BADC563011}"/>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921063" y="0"/>
            <a:ext cx="5902325" cy="6858000"/>
          </a:xfrm>
          <a:prstGeom prst="rect">
            <a:avLst/>
          </a:prstGeom>
        </p:spPr>
      </p:pic>
    </p:spTree>
    <p:extLst>
      <p:ext uri="{BB962C8B-B14F-4D97-AF65-F5344CB8AC3E}">
        <p14:creationId xmlns:p14="http://schemas.microsoft.com/office/powerpoint/2010/main" val="1623669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extBox 11">
            <a:extLst>
              <a:ext uri="{FF2B5EF4-FFF2-40B4-BE49-F238E27FC236}">
                <a16:creationId xmlns:a16="http://schemas.microsoft.com/office/drawing/2014/main" id="{EA665321-4BA4-5BF2-7796-8AC542C4B1E4}"/>
              </a:ext>
            </a:extLst>
          </p:cNvPr>
          <p:cNvSpPr txBox="1"/>
          <p:nvPr/>
        </p:nvSpPr>
        <p:spPr>
          <a:xfrm>
            <a:off x="1001546" y="40088"/>
            <a:ext cx="6086384" cy="646331"/>
          </a:xfrm>
          <a:prstGeom prst="rect">
            <a:avLst/>
          </a:prstGeom>
          <a:noFill/>
        </p:spPr>
        <p:txBody>
          <a:bodyPr wrap="square" rtlCol="0">
            <a:spAutoFit/>
          </a:bodyPr>
          <a:lstStyle/>
          <a:p>
            <a:r>
              <a:rPr lang="en-US" sz="3600" b="1" err="1">
                <a:solidFill>
                  <a:srgbClr val="064893"/>
                </a:solidFill>
                <a:latin typeface="+mj-lt"/>
                <a:ea typeface="Roboto Black" panose="02000000000000000000" pitchFamily="2" charset="0"/>
                <a:cs typeface="Poppins SemiBold" pitchFamily="2" charset="77"/>
              </a:rPr>
              <a:t>Energiesparen</a:t>
            </a:r>
            <a:endParaRPr lang="en-US" sz="3600" b="1">
              <a:solidFill>
                <a:srgbClr val="064893"/>
              </a:solidFill>
              <a:latin typeface="+mj-lt"/>
              <a:ea typeface="Roboto Black" panose="02000000000000000000" pitchFamily="2" charset="0"/>
              <a:cs typeface="Poppins SemiBold" pitchFamily="2" charset="77"/>
            </a:endParaRPr>
          </a:p>
        </p:txBody>
      </p:sp>
      <p:pic>
        <p:nvPicPr>
          <p:cNvPr id="17" name="Grafik 16" descr="Ein Bild, das Text, Screenshot, Diagramm, Schrift enthält.&#10;&#10;Automatisch generierte Beschreibung">
            <a:extLst>
              <a:ext uri="{FF2B5EF4-FFF2-40B4-BE49-F238E27FC236}">
                <a16:creationId xmlns:a16="http://schemas.microsoft.com/office/drawing/2014/main" id="{357DF546-4D5D-B710-F8A5-9385261F0C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95600" y="1430215"/>
            <a:ext cx="9015046" cy="6494585"/>
          </a:xfrm>
          <a:prstGeom prst="rect">
            <a:avLst/>
          </a:prstGeom>
        </p:spPr>
      </p:pic>
      <p:sp>
        <p:nvSpPr>
          <p:cNvPr id="18" name="Textfeld 17">
            <a:extLst>
              <a:ext uri="{FF2B5EF4-FFF2-40B4-BE49-F238E27FC236}">
                <a16:creationId xmlns:a16="http://schemas.microsoft.com/office/drawing/2014/main" id="{E7ACAC5C-7F8F-C5FB-2466-310FE05D6158}"/>
              </a:ext>
            </a:extLst>
          </p:cNvPr>
          <p:cNvSpPr txBox="1"/>
          <p:nvPr/>
        </p:nvSpPr>
        <p:spPr>
          <a:xfrm>
            <a:off x="1001545" y="873651"/>
            <a:ext cx="10909101" cy="430887"/>
          </a:xfrm>
          <a:prstGeom prst="rect">
            <a:avLst/>
          </a:prstGeom>
          <a:noFill/>
        </p:spPr>
        <p:txBody>
          <a:bodyPr wrap="square">
            <a:spAutoFit/>
          </a:bodyPr>
          <a:lstStyle/>
          <a:p>
            <a:r>
              <a:rPr lang="de-DE" sz="2200" b="1" i="0" dirty="0">
                <a:solidFill>
                  <a:srgbClr val="000000"/>
                </a:solidFill>
                <a:effectLst/>
              </a:rPr>
              <a:t>CO</a:t>
            </a:r>
            <a:r>
              <a:rPr lang="de-DE" sz="2200" b="1" i="0" baseline="-25000" dirty="0">
                <a:solidFill>
                  <a:srgbClr val="000000"/>
                </a:solidFill>
                <a:effectLst/>
              </a:rPr>
              <a:t>2</a:t>
            </a:r>
            <a:r>
              <a:rPr lang="de-DE" sz="2200" b="1" i="0" dirty="0">
                <a:solidFill>
                  <a:srgbClr val="000000"/>
                </a:solidFill>
                <a:effectLst/>
              </a:rPr>
              <a:t>-Emissionen </a:t>
            </a:r>
            <a:r>
              <a:rPr lang="de-DE" sz="2200" b="1" dirty="0">
                <a:solidFill>
                  <a:srgbClr val="000000"/>
                </a:solidFill>
              </a:rPr>
              <a:t>beim </a:t>
            </a:r>
            <a:r>
              <a:rPr lang="de-DE" sz="2200" b="1" i="0" dirty="0">
                <a:solidFill>
                  <a:srgbClr val="000000"/>
                </a:solidFill>
                <a:effectLst/>
              </a:rPr>
              <a:t>Wohnen 2020</a:t>
            </a:r>
          </a:p>
        </p:txBody>
      </p:sp>
      <p:sp>
        <p:nvSpPr>
          <p:cNvPr id="19" name="Textfeld 18">
            <a:extLst>
              <a:ext uri="{FF2B5EF4-FFF2-40B4-BE49-F238E27FC236}">
                <a16:creationId xmlns:a16="http://schemas.microsoft.com/office/drawing/2014/main" id="{B64B1B1A-9A65-21E0-B84C-AD972A54C75F}"/>
              </a:ext>
            </a:extLst>
          </p:cNvPr>
          <p:cNvSpPr txBox="1"/>
          <p:nvPr/>
        </p:nvSpPr>
        <p:spPr>
          <a:xfrm>
            <a:off x="-1641230" y="6596390"/>
            <a:ext cx="9683261" cy="261610"/>
          </a:xfrm>
          <a:prstGeom prst="rect">
            <a:avLst/>
          </a:prstGeom>
          <a:noFill/>
        </p:spPr>
        <p:txBody>
          <a:bodyPr wrap="square">
            <a:spAutoFit/>
          </a:bodyPr>
          <a:lstStyle/>
          <a:p>
            <a:pPr algn="r"/>
            <a:r>
              <a:rPr lang="de-DE" sz="1050" i="0" dirty="0">
                <a:solidFill>
                  <a:srgbClr val="000000"/>
                </a:solidFill>
                <a:effectLst/>
              </a:rPr>
              <a:t>https://www.umweltbundesamt.de/daten/private-haushalte-konsum/wohnen/kohlendioxid-emissionen-im-bedarfsfeld-wohnen</a:t>
            </a:r>
          </a:p>
        </p:txBody>
      </p:sp>
    </p:spTree>
    <p:extLst>
      <p:ext uri="{BB962C8B-B14F-4D97-AF65-F5344CB8AC3E}">
        <p14:creationId xmlns:p14="http://schemas.microsoft.com/office/powerpoint/2010/main" val="162072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551402F-A224-E549-BCC7-2F6A6E8003AB}"/>
              </a:ext>
            </a:extLst>
          </p:cNvPr>
          <p:cNvSpPr txBox="1"/>
          <p:nvPr/>
        </p:nvSpPr>
        <p:spPr>
          <a:xfrm>
            <a:off x="8151261" y="1224455"/>
            <a:ext cx="3357728" cy="1754326"/>
          </a:xfrm>
          <a:prstGeom prst="rect">
            <a:avLst/>
          </a:prstGeom>
          <a:noFill/>
        </p:spPr>
        <p:txBody>
          <a:bodyPr wrap="square" rtlCol="0">
            <a:spAutoFit/>
          </a:bodyPr>
          <a:lstStyle/>
          <a:p>
            <a:pPr algn="r"/>
            <a:r>
              <a:rPr lang="en-US" sz="3600" b="1">
                <a:solidFill>
                  <a:srgbClr val="064893"/>
                </a:solidFill>
                <a:latin typeface="+mj-lt"/>
                <a:ea typeface="Roboto Black" panose="02000000000000000000" pitchFamily="2" charset="0"/>
                <a:cs typeface="Poppins SemiBold" pitchFamily="2" charset="77"/>
              </a:rPr>
              <a:t>Was hat das mit </a:t>
            </a:r>
            <a:r>
              <a:rPr lang="en-US" sz="3600" b="1" err="1">
                <a:solidFill>
                  <a:srgbClr val="064893"/>
                </a:solidFill>
                <a:latin typeface="+mj-lt"/>
                <a:ea typeface="Roboto Black" panose="02000000000000000000" pitchFamily="2" charset="0"/>
                <a:cs typeface="Poppins SemiBold" pitchFamily="2" charset="77"/>
              </a:rPr>
              <a:t>eurem</a:t>
            </a:r>
            <a:r>
              <a:rPr lang="en-US" sz="3600" b="1">
                <a:solidFill>
                  <a:srgbClr val="064893"/>
                </a:solidFill>
                <a:latin typeface="+mj-lt"/>
                <a:ea typeface="Roboto Black" panose="02000000000000000000" pitchFamily="2" charset="0"/>
                <a:cs typeface="Poppins SemiBold" pitchFamily="2" charset="77"/>
              </a:rPr>
              <a:t> </a:t>
            </a:r>
            <a:r>
              <a:rPr lang="en-US" sz="3600" b="1" err="1">
                <a:solidFill>
                  <a:srgbClr val="064893"/>
                </a:solidFill>
                <a:latin typeface="+mj-lt"/>
                <a:ea typeface="Roboto Black" panose="02000000000000000000" pitchFamily="2" charset="0"/>
                <a:cs typeface="Poppins SemiBold" pitchFamily="2" charset="77"/>
              </a:rPr>
              <a:t>Beruf</a:t>
            </a:r>
            <a:r>
              <a:rPr lang="en-US" sz="3600" b="1">
                <a:solidFill>
                  <a:srgbClr val="064893"/>
                </a:solidFill>
                <a:latin typeface="+mj-lt"/>
                <a:ea typeface="Roboto Black" panose="02000000000000000000" pitchFamily="2" charset="0"/>
                <a:cs typeface="Poppins SemiBold" pitchFamily="2" charset="77"/>
              </a:rPr>
              <a:t> </a:t>
            </a:r>
            <a:r>
              <a:rPr lang="en-US" sz="3600" b="1" err="1">
                <a:solidFill>
                  <a:srgbClr val="064893"/>
                </a:solidFill>
                <a:latin typeface="+mj-lt"/>
                <a:ea typeface="Roboto Black" panose="02000000000000000000" pitchFamily="2" charset="0"/>
                <a:cs typeface="Poppins SemiBold" pitchFamily="2" charset="77"/>
              </a:rPr>
              <a:t>zu</a:t>
            </a:r>
            <a:r>
              <a:rPr lang="en-US" sz="3600" b="1">
                <a:solidFill>
                  <a:srgbClr val="064893"/>
                </a:solidFill>
                <a:latin typeface="+mj-lt"/>
                <a:ea typeface="Roboto Black" panose="02000000000000000000" pitchFamily="2" charset="0"/>
                <a:cs typeface="Poppins SemiBold" pitchFamily="2" charset="77"/>
              </a:rPr>
              <a:t> tun?</a:t>
            </a:r>
          </a:p>
        </p:txBody>
      </p:sp>
      <p:sp>
        <p:nvSpPr>
          <p:cNvPr id="4" name="TextBox 38">
            <a:extLst>
              <a:ext uri="{FF2B5EF4-FFF2-40B4-BE49-F238E27FC236}">
                <a16:creationId xmlns:a16="http://schemas.microsoft.com/office/drawing/2014/main" id="{3F7C0449-110B-83F0-E8E5-0F5C27101796}"/>
              </a:ext>
            </a:extLst>
          </p:cNvPr>
          <p:cNvSpPr txBox="1"/>
          <p:nvPr/>
        </p:nvSpPr>
        <p:spPr>
          <a:xfrm>
            <a:off x="1854988" y="1252841"/>
            <a:ext cx="2130450" cy="261610"/>
          </a:xfrm>
          <a:prstGeom prst="rect">
            <a:avLst/>
          </a:prstGeom>
          <a:noFill/>
        </p:spPr>
        <p:txBody>
          <a:bodyPr wrap="square" rtlCol="0">
            <a:spAutoFit/>
          </a:bodyPr>
          <a:lstStyle/>
          <a:p>
            <a:r>
              <a:rPr lang="en-US" sz="1100" b="1">
                <a:solidFill>
                  <a:srgbClr val="064893"/>
                </a:solidFill>
                <a:ea typeface="Open Sans" panose="020B0606030504020204" pitchFamily="34" charset="0"/>
                <a:cs typeface="Open Sans" panose="020B0606030504020204" pitchFamily="34" charset="0"/>
              </a:rPr>
              <a:t>LOREM IPSUM</a:t>
            </a:r>
          </a:p>
        </p:txBody>
      </p:sp>
      <p:pic>
        <p:nvPicPr>
          <p:cNvPr id="5" name="Grafik 4" descr="Ein Bild, das Text, Schrift, Grafikdesign, Grafiken enthält.&#10;&#10;Automatisch generierte Beschreibung">
            <a:extLst>
              <a:ext uri="{FF2B5EF4-FFF2-40B4-BE49-F238E27FC236}">
                <a16:creationId xmlns:a16="http://schemas.microsoft.com/office/drawing/2014/main" id="{596D41D4-6CB6-D39D-CF53-A44EDEE1666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63291" y="1101367"/>
            <a:ext cx="2162022" cy="2181005"/>
          </a:xfrm>
          <a:prstGeom prst="rect">
            <a:avLst/>
          </a:prstGeom>
          <a:effectLst>
            <a:outerShdw blurRad="101600" dist="101600" dir="8100000" algn="t" rotWithShape="0">
              <a:prstClr val="black">
                <a:alpha val="20000"/>
              </a:prstClr>
            </a:outerShdw>
          </a:effectLst>
        </p:spPr>
      </p:pic>
      <p:pic>
        <p:nvPicPr>
          <p:cNvPr id="7" name="Bildplatzhalter 7" descr="Ein Bild, das Geschirr, Kaffeetasse, Weihnachtsbaum, Henkelbecher enthält.&#10;&#10;Automatisch generierte Beschreibung">
            <a:extLst>
              <a:ext uri="{FF2B5EF4-FFF2-40B4-BE49-F238E27FC236}">
                <a16:creationId xmlns:a16="http://schemas.microsoft.com/office/drawing/2014/main" id="{8AD5425B-CF65-342B-7962-B4BB29D3A81C}"/>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3825313" y="1101367"/>
            <a:ext cx="2181072" cy="2181072"/>
          </a:xfrm>
          <a:effectLst>
            <a:outerShdw blurRad="101600" dist="101600" dir="8100000" algn="tl" rotWithShape="0">
              <a:prstClr val="black">
                <a:alpha val="20000"/>
              </a:prstClr>
            </a:outerShdw>
          </a:effectLst>
        </p:spPr>
      </p:pic>
      <p:grpSp>
        <p:nvGrpSpPr>
          <p:cNvPr id="2" name="Gruppieren 1">
            <a:extLst>
              <a:ext uri="{FF2B5EF4-FFF2-40B4-BE49-F238E27FC236}">
                <a16:creationId xmlns:a16="http://schemas.microsoft.com/office/drawing/2014/main" id="{BD7CEE5D-6C2B-C64E-007C-969A55AEB09D}"/>
              </a:ext>
            </a:extLst>
          </p:cNvPr>
          <p:cNvGrpSpPr/>
          <p:nvPr/>
        </p:nvGrpSpPr>
        <p:grpSpPr>
          <a:xfrm>
            <a:off x="3765148" y="3253256"/>
            <a:ext cx="2241237" cy="2210256"/>
            <a:chOff x="3749908" y="3253256"/>
            <a:chExt cx="2241237" cy="2210256"/>
          </a:xfrm>
          <a:effectLst>
            <a:outerShdw blurRad="101600" dist="101600" dir="8100000" algn="t" rotWithShape="0">
              <a:prstClr val="black">
                <a:alpha val="20000"/>
              </a:prstClr>
            </a:outerShdw>
          </a:effectLst>
        </p:grpSpPr>
        <p:sp>
          <p:nvSpPr>
            <p:cNvPr id="10" name="Rechteck 9">
              <a:extLst>
                <a:ext uri="{FF2B5EF4-FFF2-40B4-BE49-F238E27FC236}">
                  <a16:creationId xmlns:a16="http://schemas.microsoft.com/office/drawing/2014/main" id="{2D311523-9120-4DFC-1DA8-34D422A5468B}"/>
                </a:ext>
              </a:extLst>
            </p:cNvPr>
            <p:cNvSpPr/>
            <p:nvPr/>
          </p:nvSpPr>
          <p:spPr>
            <a:xfrm>
              <a:off x="3810072" y="3282507"/>
              <a:ext cx="2181072" cy="21810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ymbol, Schwarzweiß, monochrom enthält.&#10;&#10;Automatisch generierte Beschreibung">
              <a:extLst>
                <a:ext uri="{FF2B5EF4-FFF2-40B4-BE49-F238E27FC236}">
                  <a16:creationId xmlns:a16="http://schemas.microsoft.com/office/drawing/2014/main" id="{B7CA14DB-CADA-3428-E590-2FF9CC9CCE3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505" t="3547" r="1505" b="46712"/>
            <a:stretch/>
          </p:blipFill>
          <p:spPr>
            <a:xfrm>
              <a:off x="3749908" y="3253256"/>
              <a:ext cx="2241237" cy="2136882"/>
            </a:xfrm>
            <a:prstGeom prst="rect">
              <a:avLst/>
            </a:prstGeom>
          </p:spPr>
        </p:pic>
      </p:grpSp>
      <p:pic>
        <p:nvPicPr>
          <p:cNvPr id="6" name="Grafik 5">
            <a:extLst>
              <a:ext uri="{FF2B5EF4-FFF2-40B4-BE49-F238E27FC236}">
                <a16:creationId xmlns:a16="http://schemas.microsoft.com/office/drawing/2014/main" id="{AE42C9C4-0FF6-DAF3-61A5-651C289EA86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533" t="11157" r="-1533" b="6585"/>
          <a:stretch/>
        </p:blipFill>
        <p:spPr>
          <a:xfrm>
            <a:off x="1663291" y="3282439"/>
            <a:ext cx="2196310" cy="2181072"/>
          </a:xfrm>
          <a:prstGeom prst="rect">
            <a:avLst/>
          </a:prstGeom>
          <a:effectLst>
            <a:outerShdw blurRad="101600" dist="101600" dir="8100000" algn="t" rotWithShape="0">
              <a:prstClr val="black">
                <a:alpha val="20000"/>
              </a:prstClr>
            </a:outerShdw>
          </a:effectLst>
        </p:spPr>
      </p:pic>
    </p:spTree>
    <p:extLst>
      <p:ext uri="{BB962C8B-B14F-4D97-AF65-F5344CB8AC3E}">
        <p14:creationId xmlns:p14="http://schemas.microsoft.com/office/powerpoint/2010/main" val="715186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907097F2-8E86-A9B7-0097-9C7FF2E94220}"/>
              </a:ext>
            </a:extLst>
          </p:cNvPr>
          <p:cNvSpPr/>
          <p:nvPr/>
        </p:nvSpPr>
        <p:spPr>
          <a:xfrm>
            <a:off x="0" y="0"/>
            <a:ext cx="12192000" cy="5962261"/>
          </a:xfrm>
          <a:prstGeom prst="rect">
            <a:avLst/>
          </a:prstGeom>
          <a:gradFill flip="none" rotWithShape="1">
            <a:gsLst>
              <a:gs pos="0">
                <a:srgbClr val="064893"/>
              </a:gs>
              <a:gs pos="100000">
                <a:srgbClr val="C00000"/>
              </a:gs>
            </a:gsLst>
            <a:lin ang="15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F972AC0D-E5BC-B255-B544-45FFB7EF97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21058534">
            <a:off x="628200" y="1336365"/>
            <a:ext cx="10935601" cy="2900811"/>
          </a:xfrm>
          <a:prstGeom prst="rect">
            <a:avLst/>
          </a:prstGeom>
        </p:spPr>
      </p:pic>
      <p:pic>
        <p:nvPicPr>
          <p:cNvPr id="17" name="Grafik 16" descr="Ein Bild, das Schrift, Grafiken, Grafikdesign, Logo enthält.&#10;&#10;Automatisch generierte Beschreibung">
            <a:extLst>
              <a:ext uri="{FF2B5EF4-FFF2-40B4-BE49-F238E27FC236}">
                <a16:creationId xmlns:a16="http://schemas.microsoft.com/office/drawing/2014/main" id="{ADE2098B-33BA-F8D9-7364-0ED61EAE95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023" y="6333344"/>
            <a:ext cx="1492463" cy="219291"/>
          </a:xfrm>
          <a:prstGeom prst="rect">
            <a:avLst/>
          </a:prstGeom>
        </p:spPr>
      </p:pic>
      <p:pic>
        <p:nvPicPr>
          <p:cNvPr id="19" name="Grafik 18" descr="Ein Bild, das Text, Schrift, Screenshot, Symbol enthält.&#10;&#10;Automatisch generierte Beschreibung">
            <a:extLst>
              <a:ext uri="{FF2B5EF4-FFF2-40B4-BE49-F238E27FC236}">
                <a16:creationId xmlns:a16="http://schemas.microsoft.com/office/drawing/2014/main" id="{C7CE226E-C391-BD43-AE87-E6BBB3D8ED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06966" y="6196259"/>
            <a:ext cx="1335361" cy="469344"/>
          </a:xfrm>
          <a:prstGeom prst="rect">
            <a:avLst/>
          </a:prstGeom>
        </p:spPr>
      </p:pic>
      <p:pic>
        <p:nvPicPr>
          <p:cNvPr id="21" name="Grafik 20" descr="Ein Bild, das Text, Grafiken, Schrift, Grafikdesign enthält.&#10;&#10;Automatisch generierte Beschreibung">
            <a:extLst>
              <a:ext uri="{FF2B5EF4-FFF2-40B4-BE49-F238E27FC236}">
                <a16:creationId xmlns:a16="http://schemas.microsoft.com/office/drawing/2014/main" id="{13AB6525-3D2F-84C0-2865-2B09775F1CB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34807" y="6196258"/>
            <a:ext cx="788816" cy="469345"/>
          </a:xfrm>
          <a:prstGeom prst="rect">
            <a:avLst/>
          </a:prstGeom>
        </p:spPr>
      </p:pic>
    </p:spTree>
    <p:extLst>
      <p:ext uri="{BB962C8B-B14F-4D97-AF65-F5344CB8AC3E}">
        <p14:creationId xmlns:p14="http://schemas.microsoft.com/office/powerpoint/2010/main" val="2950029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551402F-A224-E549-BCC7-2F6A6E8003AB}"/>
              </a:ext>
            </a:extLst>
          </p:cNvPr>
          <p:cNvSpPr txBox="1"/>
          <p:nvPr/>
        </p:nvSpPr>
        <p:spPr>
          <a:xfrm>
            <a:off x="7947934" y="1351906"/>
            <a:ext cx="3357728" cy="646331"/>
          </a:xfrm>
          <a:prstGeom prst="rect">
            <a:avLst/>
          </a:prstGeom>
          <a:noFill/>
        </p:spPr>
        <p:txBody>
          <a:bodyPr wrap="square" rtlCol="0">
            <a:spAutoFit/>
          </a:bodyPr>
          <a:lstStyle/>
          <a:p>
            <a:r>
              <a:rPr lang="en-US" sz="3600" b="1" dirty="0" err="1">
                <a:solidFill>
                  <a:srgbClr val="064893"/>
                </a:solidFill>
                <a:latin typeface="+mj-lt"/>
                <a:ea typeface="Roboto Black" panose="02000000000000000000" pitchFamily="2" charset="0"/>
                <a:cs typeface="Poppins SemiBold" pitchFamily="2" charset="77"/>
              </a:rPr>
              <a:t>Klimafolgen</a:t>
            </a:r>
            <a:endParaRPr lang="en-US" sz="3600" b="1" dirty="0">
              <a:solidFill>
                <a:srgbClr val="064893"/>
              </a:solidFill>
              <a:latin typeface="+mj-lt"/>
              <a:ea typeface="Roboto Black" panose="02000000000000000000" pitchFamily="2" charset="0"/>
              <a:cs typeface="Poppins SemiBold" pitchFamily="2" charset="77"/>
            </a:endParaRPr>
          </a:p>
        </p:txBody>
      </p:sp>
      <p:pic>
        <p:nvPicPr>
          <p:cNvPr id="6" name="Bildplatzhalter 5">
            <a:extLst>
              <a:ext uri="{FF2B5EF4-FFF2-40B4-BE49-F238E27FC236}">
                <a16:creationId xmlns:a16="http://schemas.microsoft.com/office/drawing/2014/main" id="{9A2C21E3-0267-44DC-524F-534E0045EC17}"/>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935038" y="0"/>
            <a:ext cx="5902325" cy="6858000"/>
          </a:xfrm>
          <a:prstGeom prst="rect">
            <a:avLst/>
          </a:prstGeom>
        </p:spPr>
      </p:pic>
      <p:pic>
        <p:nvPicPr>
          <p:cNvPr id="14" name="Grafik 13" descr="Ein Bild, das Text, Kreis, Screenshot, Diagramm enthält.">
            <a:hlinkClick r:id="rId4"/>
            <a:extLst>
              <a:ext uri="{FF2B5EF4-FFF2-40B4-BE49-F238E27FC236}">
                <a16:creationId xmlns:a16="http://schemas.microsoft.com/office/drawing/2014/main" id="{A7B10861-0FE0-E089-43CA-EFCFDB0A594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35884" y="2714440"/>
            <a:ext cx="3801701" cy="3801701"/>
          </a:xfrm>
          <a:prstGeom prst="rect">
            <a:avLst/>
          </a:prstGeom>
        </p:spPr>
      </p:pic>
      <p:sp>
        <p:nvSpPr>
          <p:cNvPr id="2" name="TextBox 11">
            <a:extLst>
              <a:ext uri="{FF2B5EF4-FFF2-40B4-BE49-F238E27FC236}">
                <a16:creationId xmlns:a16="http://schemas.microsoft.com/office/drawing/2014/main" id="{950FDC55-454F-0415-A41F-B1571D6365FD}"/>
              </a:ext>
            </a:extLst>
          </p:cNvPr>
          <p:cNvSpPr txBox="1"/>
          <p:nvPr/>
        </p:nvSpPr>
        <p:spPr>
          <a:xfrm>
            <a:off x="4371297" y="4449327"/>
            <a:ext cx="2466066" cy="1384995"/>
          </a:xfrm>
          <a:prstGeom prst="rect">
            <a:avLst/>
          </a:prstGeom>
          <a:noFill/>
        </p:spPr>
        <p:txBody>
          <a:bodyPr wrap="square" rtlCol="0">
            <a:spAutoFit/>
          </a:bodyPr>
          <a:lstStyle/>
          <a:p>
            <a:pPr algn="r"/>
            <a:r>
              <a:rPr lang="en-US" sz="2800" b="1" dirty="0">
                <a:solidFill>
                  <a:srgbClr val="064893"/>
                </a:solidFill>
                <a:latin typeface="+mj-lt"/>
                <a:ea typeface="Roboto Black" panose="02000000000000000000" pitchFamily="2" charset="0"/>
                <a:cs typeface="Poppins SemiBold" pitchFamily="2" charset="77"/>
              </a:rPr>
              <a:t>Was </a:t>
            </a:r>
            <a:r>
              <a:rPr lang="en-US" sz="2800" b="1" dirty="0" err="1">
                <a:solidFill>
                  <a:srgbClr val="064893"/>
                </a:solidFill>
                <a:latin typeface="+mj-lt"/>
                <a:ea typeface="Roboto Black" panose="02000000000000000000" pitchFamily="2" charset="0"/>
                <a:cs typeface="Poppins SemiBold" pitchFamily="2" charset="77"/>
              </a:rPr>
              <a:t>heißt</a:t>
            </a:r>
            <a:r>
              <a:rPr lang="en-US" sz="2800" b="1" dirty="0">
                <a:solidFill>
                  <a:srgbClr val="064893"/>
                </a:solidFill>
                <a:latin typeface="+mj-lt"/>
                <a:ea typeface="Roboto Black" panose="02000000000000000000" pitchFamily="2" charset="0"/>
                <a:cs typeface="Poppins SemiBold" pitchFamily="2" charset="77"/>
              </a:rPr>
              <a:t> das für </a:t>
            </a:r>
            <a:r>
              <a:rPr lang="en-US" sz="2800" b="1" dirty="0" err="1">
                <a:solidFill>
                  <a:srgbClr val="064893"/>
                </a:solidFill>
                <a:latin typeface="+mj-lt"/>
                <a:ea typeface="Roboto Black" panose="02000000000000000000" pitchFamily="2" charset="0"/>
                <a:cs typeface="Poppins SemiBold" pitchFamily="2" charset="77"/>
              </a:rPr>
              <a:t>eure</a:t>
            </a:r>
            <a:r>
              <a:rPr lang="en-US" sz="2800" b="1" dirty="0">
                <a:solidFill>
                  <a:srgbClr val="064893"/>
                </a:solidFill>
                <a:latin typeface="+mj-lt"/>
                <a:ea typeface="Roboto Black" panose="02000000000000000000" pitchFamily="2" charset="0"/>
                <a:cs typeface="Poppins SemiBold" pitchFamily="2" charset="77"/>
              </a:rPr>
              <a:t> Zukunft?</a:t>
            </a:r>
          </a:p>
        </p:txBody>
      </p:sp>
    </p:spTree>
    <p:extLst>
      <p:ext uri="{BB962C8B-B14F-4D97-AF65-F5344CB8AC3E}">
        <p14:creationId xmlns:p14="http://schemas.microsoft.com/office/powerpoint/2010/main" val="2397051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65C86-CA2E-14C0-B252-4B7B2BE19492}"/>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B34CEE2A-0DBF-D55E-C2C0-15C8CEB07D76}"/>
              </a:ext>
            </a:extLst>
          </p:cNvPr>
          <p:cNvSpPr txBox="1"/>
          <p:nvPr/>
        </p:nvSpPr>
        <p:spPr>
          <a:xfrm>
            <a:off x="1121303" y="1140084"/>
            <a:ext cx="10481691" cy="646331"/>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Was ist das?</a:t>
            </a:r>
            <a:endParaRPr lang="en-US" sz="3600" b="1" dirty="0">
              <a:solidFill>
                <a:srgbClr val="064893"/>
              </a:solidFill>
              <a:latin typeface="+mj-lt"/>
              <a:ea typeface="Roboto Black" panose="02000000000000000000" pitchFamily="2" charset="0"/>
              <a:cs typeface="Poppins SemiBold" pitchFamily="2" charset="77"/>
            </a:endParaRPr>
          </a:p>
        </p:txBody>
      </p:sp>
      <p:sp>
        <p:nvSpPr>
          <p:cNvPr id="2" name="TextBox 11">
            <a:extLst>
              <a:ext uri="{FF2B5EF4-FFF2-40B4-BE49-F238E27FC236}">
                <a16:creationId xmlns:a16="http://schemas.microsoft.com/office/drawing/2014/main" id="{2D759888-D241-9A46-BD31-1AEE637E3F69}"/>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29826784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3796D-1758-5C9F-07A5-629F3E678CA1}"/>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83A49226-F91A-EEEF-E9DD-C59B225A642A}"/>
              </a:ext>
            </a:extLst>
          </p:cNvPr>
          <p:cNvSpPr txBox="1"/>
          <p:nvPr/>
        </p:nvSpPr>
        <p:spPr>
          <a:xfrm>
            <a:off x="1121303" y="1140084"/>
            <a:ext cx="10691755" cy="646331"/>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Was ist das?</a:t>
            </a:r>
            <a:endParaRPr lang="en-US" sz="3600" b="1" dirty="0">
              <a:solidFill>
                <a:srgbClr val="064893"/>
              </a:solidFill>
              <a:latin typeface="+mj-lt"/>
              <a:ea typeface="Roboto Black" panose="02000000000000000000" pitchFamily="2" charset="0"/>
              <a:cs typeface="Poppins SemiBold" pitchFamily="2" charset="77"/>
            </a:endParaRPr>
          </a:p>
        </p:txBody>
      </p:sp>
      <p:pic>
        <p:nvPicPr>
          <p:cNvPr id="2" name="Bildplatzhalter 9" descr="Ein Bild, das Screenshot, Farbigkeit, Blau, Electric Blue (Farbe) enthält.&#10;&#10;Automatisch generierte Beschreibung">
            <a:extLst>
              <a:ext uri="{FF2B5EF4-FFF2-40B4-BE49-F238E27FC236}">
                <a16:creationId xmlns:a16="http://schemas.microsoft.com/office/drawing/2014/main" id="{D98D20BB-B438-ECF7-6EAF-E421F32CB3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4758500" y="520510"/>
            <a:ext cx="6917677" cy="3038236"/>
          </a:xfrm>
          <a:prstGeom prst="rect">
            <a:avLst/>
          </a:prstGeom>
        </p:spPr>
      </p:pic>
      <p:sp>
        <p:nvSpPr>
          <p:cNvPr id="3" name="Textfeld 2">
            <a:extLst>
              <a:ext uri="{FF2B5EF4-FFF2-40B4-BE49-F238E27FC236}">
                <a16:creationId xmlns:a16="http://schemas.microsoft.com/office/drawing/2014/main" id="{40068F32-2AFB-2F5F-FE93-713BD91CDF76}"/>
              </a:ext>
            </a:extLst>
          </p:cNvPr>
          <p:cNvSpPr txBox="1"/>
          <p:nvPr/>
        </p:nvSpPr>
        <p:spPr>
          <a:xfrm>
            <a:off x="1121304" y="4440643"/>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EU-Barcode für Heizgeräte (nach EU-Norm B36c)</a:t>
            </a:r>
          </a:p>
          <a:p>
            <a:pPr marL="342900" lvl="0" indent="-342900">
              <a:spcAft>
                <a:spcPts val="1200"/>
              </a:spcAft>
              <a:buFont typeface="+mj-lt"/>
              <a:buAutoNum type="alphaLcParenR"/>
            </a:pPr>
            <a:r>
              <a:rPr lang="de-DE" sz="2800" dirty="0"/>
              <a:t>Querschnitt einer EPS-Dämmmatte</a:t>
            </a:r>
          </a:p>
          <a:p>
            <a:pPr marL="342900" lvl="0" indent="-342900">
              <a:spcAft>
                <a:spcPts val="1200"/>
              </a:spcAft>
              <a:buFont typeface="+mj-lt"/>
              <a:buAutoNum type="alphaLcParenR"/>
            </a:pPr>
            <a:r>
              <a:rPr lang="de-DE" sz="2800" dirty="0"/>
              <a:t>Eine Grafik zur Darstellung der Erderwärmung</a:t>
            </a:r>
          </a:p>
        </p:txBody>
      </p:sp>
      <p:sp>
        <p:nvSpPr>
          <p:cNvPr id="4" name="TextBox 11">
            <a:extLst>
              <a:ext uri="{FF2B5EF4-FFF2-40B4-BE49-F238E27FC236}">
                <a16:creationId xmlns:a16="http://schemas.microsoft.com/office/drawing/2014/main" id="{3B387979-41EC-9BF3-CCB6-C5D970C56084}"/>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210064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84621-CD97-22EB-99A2-B871DEC8F7C8}"/>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EE190E84-A59E-1DDE-5F70-5949F48222C1}"/>
              </a:ext>
            </a:extLst>
          </p:cNvPr>
          <p:cNvSpPr txBox="1"/>
          <p:nvPr/>
        </p:nvSpPr>
        <p:spPr>
          <a:xfrm>
            <a:off x="1121303" y="1140084"/>
            <a:ext cx="10691755" cy="646331"/>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Was ist das?</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AB6A69C4-6221-751A-2016-01259DB0DB6A}"/>
              </a:ext>
            </a:extLst>
          </p:cNvPr>
          <p:cNvSpPr txBox="1"/>
          <p:nvPr/>
        </p:nvSpPr>
        <p:spPr>
          <a:xfrm>
            <a:off x="1121304" y="4440643"/>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EU-Barcode für Heizgeräte (nach EU-Norm B36c)</a:t>
            </a:r>
          </a:p>
          <a:p>
            <a:pPr marL="342900" lvl="0" indent="-342900">
              <a:spcAft>
                <a:spcPts val="1200"/>
              </a:spcAft>
              <a:buFont typeface="+mj-lt"/>
              <a:buAutoNum type="alphaLcParenR"/>
            </a:pPr>
            <a:r>
              <a:rPr lang="de-DE" sz="2800" dirty="0"/>
              <a:t>Querschnitt einer EPS-Dämmmatte</a:t>
            </a:r>
          </a:p>
          <a:p>
            <a:pPr marL="342900" lvl="0" indent="-342900">
              <a:spcAft>
                <a:spcPts val="1200"/>
              </a:spcAft>
              <a:buFont typeface="+mj-lt"/>
              <a:buAutoNum type="alphaLcParenR"/>
            </a:pPr>
            <a:r>
              <a:rPr lang="de-DE" sz="2800" b="1" dirty="0">
                <a:solidFill>
                  <a:srgbClr val="00B050"/>
                </a:solidFill>
              </a:rPr>
              <a:t>Eine Grafik zur Darstellung der Erderwärmung</a:t>
            </a:r>
          </a:p>
        </p:txBody>
      </p:sp>
      <p:pic>
        <p:nvPicPr>
          <p:cNvPr id="2" name="Bildplatzhalter 9" descr="Ein Bild, das Screenshot, Farbigkeit, Blau, Electric Blue (Farbe) enthält.&#10;&#10;Automatisch generierte Beschreibung">
            <a:extLst>
              <a:ext uri="{FF2B5EF4-FFF2-40B4-BE49-F238E27FC236}">
                <a16:creationId xmlns:a16="http://schemas.microsoft.com/office/drawing/2014/main" id="{72E57067-3E2B-716D-6D51-F241A5D84F4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4758500" y="520510"/>
            <a:ext cx="6917677" cy="3038236"/>
          </a:xfrm>
          <a:prstGeom prst="rect">
            <a:avLst/>
          </a:prstGeom>
        </p:spPr>
      </p:pic>
      <p:sp>
        <p:nvSpPr>
          <p:cNvPr id="3" name="TextBox 11">
            <a:extLst>
              <a:ext uri="{FF2B5EF4-FFF2-40B4-BE49-F238E27FC236}">
                <a16:creationId xmlns:a16="http://schemas.microsoft.com/office/drawing/2014/main" id="{1A2A4DB8-419F-B6A5-72AD-8E83F6B365CB}"/>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pic>
        <p:nvPicPr>
          <p:cNvPr id="10" name="Bildplatzhalter 9" descr="Ein Bild, das Screenshot, Farbigkeit, Blau, Electric Blue (Farbe) enthält.&#10;&#10;Automatisch generierte Beschreibung">
            <a:extLst>
              <a:ext uri="{FF2B5EF4-FFF2-40B4-BE49-F238E27FC236}">
                <a16:creationId xmlns:a16="http://schemas.microsoft.com/office/drawing/2014/main" id="{D79EBA09-385F-BBB3-F37D-C2F771ADA09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41977" y="79561"/>
            <a:ext cx="6934200" cy="3920133"/>
          </a:xfrm>
          <a:prstGeom prst="rect">
            <a:avLst/>
          </a:prstGeom>
        </p:spPr>
      </p:pic>
    </p:spTree>
    <p:extLst>
      <p:ext uri="{BB962C8B-B14F-4D97-AF65-F5344CB8AC3E}">
        <p14:creationId xmlns:p14="http://schemas.microsoft.com/office/powerpoint/2010/main" val="2986327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98184-3E1F-6A95-F300-4BDB1C7BDBF2}"/>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2098AE91-79B2-31EA-91E9-0DCA6BB8B7DF}"/>
              </a:ext>
            </a:extLst>
          </p:cNvPr>
          <p:cNvSpPr txBox="1"/>
          <p:nvPr/>
        </p:nvSpPr>
        <p:spPr>
          <a:xfrm>
            <a:off x="1121303" y="1140084"/>
            <a:ext cx="10691755"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Was will man mit dem 1,5-Grad-Ziel erreichen?</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EE2F80BC-727C-2414-6024-D8943F3260A9}"/>
              </a:ext>
            </a:extLst>
          </p:cNvPr>
          <p:cNvSpPr txBox="1"/>
          <p:nvPr/>
        </p:nvSpPr>
        <p:spPr>
          <a:xfrm>
            <a:off x="742362" y="3922654"/>
            <a:ext cx="11070696" cy="2554545"/>
          </a:xfrm>
          <a:prstGeom prst="rect">
            <a:avLst/>
          </a:prstGeom>
          <a:noFill/>
        </p:spPr>
        <p:txBody>
          <a:bodyPr wrap="square">
            <a:spAutoFit/>
          </a:bodyPr>
          <a:lstStyle/>
          <a:p>
            <a:pPr marL="342900" lvl="0" indent="-342900">
              <a:spcAft>
                <a:spcPts val="1200"/>
              </a:spcAft>
              <a:buFont typeface="+mj-lt"/>
              <a:buAutoNum type="alphaLcParenR"/>
            </a:pPr>
            <a:r>
              <a:rPr lang="de-DE" sz="2800" dirty="0"/>
              <a:t>Die Erderwärmung in diesem Jahrhundert unter 1,5 Grad halten.</a:t>
            </a:r>
          </a:p>
          <a:p>
            <a:pPr marL="342900" lvl="0" indent="-342900">
              <a:spcAft>
                <a:spcPts val="1200"/>
              </a:spcAft>
              <a:buFont typeface="+mj-lt"/>
              <a:buAutoNum type="alphaLcParenR"/>
            </a:pPr>
            <a:r>
              <a:rPr lang="de-DE" sz="2800" dirty="0"/>
              <a:t>Die Raumtemperatur in privaten Haushalten durchschnittlich um 1,5 Grad senken.</a:t>
            </a:r>
          </a:p>
          <a:p>
            <a:pPr marL="342900" lvl="0" indent="-342900">
              <a:spcAft>
                <a:spcPts val="1200"/>
              </a:spcAft>
              <a:buFont typeface="+mj-lt"/>
              <a:buAutoNum type="alphaLcParenR"/>
            </a:pPr>
            <a:r>
              <a:rPr lang="de-DE" sz="2800" dirty="0"/>
              <a:t>Die Verschiebung der Erdplatten  darf nicht mehr als 1,5 Grad pro Jahrzehnt betragen.</a:t>
            </a:r>
          </a:p>
        </p:txBody>
      </p:sp>
      <p:sp>
        <p:nvSpPr>
          <p:cNvPr id="2" name="TextBox 11">
            <a:extLst>
              <a:ext uri="{FF2B5EF4-FFF2-40B4-BE49-F238E27FC236}">
                <a16:creationId xmlns:a16="http://schemas.microsoft.com/office/drawing/2014/main" id="{E7E33A03-2FE3-D01E-DB21-8EAC3B6970C4}"/>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3187791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9C2FA-6870-79A9-5CA4-69A1FF7F5C77}"/>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8480E4B3-878F-5452-BC3F-97026E31E1C7}"/>
              </a:ext>
            </a:extLst>
          </p:cNvPr>
          <p:cNvSpPr txBox="1"/>
          <p:nvPr/>
        </p:nvSpPr>
        <p:spPr>
          <a:xfrm>
            <a:off x="1121303" y="1140084"/>
            <a:ext cx="10691755"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Was will man mit dem 1,5-Grad-Ziel erreichen?</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E1BBB7AB-37CF-DF16-FEA6-E1D6D092D549}"/>
              </a:ext>
            </a:extLst>
          </p:cNvPr>
          <p:cNvSpPr txBox="1"/>
          <p:nvPr/>
        </p:nvSpPr>
        <p:spPr>
          <a:xfrm>
            <a:off x="742362" y="3922654"/>
            <a:ext cx="11449638" cy="2554545"/>
          </a:xfrm>
          <a:prstGeom prst="rect">
            <a:avLst/>
          </a:prstGeom>
          <a:noFill/>
        </p:spPr>
        <p:txBody>
          <a:bodyPr wrap="square">
            <a:spAutoFit/>
          </a:bodyPr>
          <a:lstStyle/>
          <a:p>
            <a:pPr marL="342900" lvl="0" indent="-342900">
              <a:spcAft>
                <a:spcPts val="1200"/>
              </a:spcAft>
              <a:buFont typeface="+mj-lt"/>
              <a:buAutoNum type="alphaLcParenR"/>
            </a:pPr>
            <a:r>
              <a:rPr lang="de-DE" sz="2800" b="1" dirty="0">
                <a:solidFill>
                  <a:srgbClr val="00B050"/>
                </a:solidFill>
              </a:rPr>
              <a:t>Die Erderwärmung in diesem Jahrhundert unter 1,5 Grad halten.</a:t>
            </a:r>
          </a:p>
          <a:p>
            <a:pPr marL="342900" lvl="0" indent="-342900">
              <a:spcAft>
                <a:spcPts val="1200"/>
              </a:spcAft>
              <a:buFont typeface="+mj-lt"/>
              <a:buAutoNum type="alphaLcParenR"/>
            </a:pPr>
            <a:r>
              <a:rPr lang="de-DE" sz="2800" dirty="0"/>
              <a:t>Die Raumtemperatur in privaten Haushalten durchschnittlich um 1,5 Grad senken.</a:t>
            </a:r>
          </a:p>
          <a:p>
            <a:pPr marL="342900" lvl="0" indent="-342900">
              <a:spcAft>
                <a:spcPts val="1200"/>
              </a:spcAft>
              <a:buFont typeface="+mj-lt"/>
              <a:buAutoNum type="alphaLcParenR"/>
            </a:pPr>
            <a:r>
              <a:rPr lang="de-DE" sz="2800" dirty="0"/>
              <a:t>Die Verschiebung der Erdplatten  darf nicht mehr als 1,5 Grad pro Jahrzehnt betragen.</a:t>
            </a:r>
          </a:p>
        </p:txBody>
      </p:sp>
      <p:sp>
        <p:nvSpPr>
          <p:cNvPr id="2" name="TextBox 11">
            <a:extLst>
              <a:ext uri="{FF2B5EF4-FFF2-40B4-BE49-F238E27FC236}">
                <a16:creationId xmlns:a16="http://schemas.microsoft.com/office/drawing/2014/main" id="{9047BFC6-17F7-6DA8-B948-998747C6741D}"/>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4375881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A17B77F-D51A-7242-8A5B-DE5F15EF25B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43998" y="935304"/>
            <a:ext cx="8180446" cy="4735048"/>
          </a:xfrm>
          <a:prstGeom prst="rect">
            <a:avLst/>
          </a:prstGeom>
        </p:spPr>
      </p:pic>
      <p:sp>
        <p:nvSpPr>
          <p:cNvPr id="5" name="TextBox 11">
            <a:extLst>
              <a:ext uri="{FF2B5EF4-FFF2-40B4-BE49-F238E27FC236}">
                <a16:creationId xmlns:a16="http://schemas.microsoft.com/office/drawing/2014/main" id="{C9FC3D7A-1407-840A-B9F2-C66C8D4FFF9E}"/>
              </a:ext>
            </a:extLst>
          </p:cNvPr>
          <p:cNvSpPr txBox="1"/>
          <p:nvPr/>
        </p:nvSpPr>
        <p:spPr>
          <a:xfrm>
            <a:off x="6712100" y="2434495"/>
            <a:ext cx="5022700" cy="1200329"/>
          </a:xfrm>
          <a:prstGeom prst="rect">
            <a:avLst/>
          </a:prstGeom>
          <a:noFill/>
        </p:spPr>
        <p:txBody>
          <a:bodyPr wrap="square" rtlCol="0">
            <a:spAutoFit/>
          </a:bodyPr>
          <a:lstStyle/>
          <a:p>
            <a:r>
              <a:rPr lang="en-US" sz="3600" b="1" dirty="0" err="1">
                <a:solidFill>
                  <a:srgbClr val="064893"/>
                </a:solidFill>
                <a:latin typeface="+mj-lt"/>
                <a:ea typeface="Roboto Black" panose="02000000000000000000" pitchFamily="2" charset="0"/>
                <a:cs typeface="Poppins SemiBold" pitchFamily="2" charset="77"/>
              </a:rPr>
              <a:t>Ziel</a:t>
            </a:r>
            <a:r>
              <a:rPr lang="en-US" sz="3600" b="1" dirty="0">
                <a:solidFill>
                  <a:srgbClr val="064893"/>
                </a:solidFill>
                <a:latin typeface="+mj-lt"/>
                <a:ea typeface="Roboto Black" panose="02000000000000000000" pitchFamily="2" charset="0"/>
                <a:cs typeface="Poppins SemiBold" pitchFamily="2" charset="77"/>
              </a:rPr>
              <a:t>: </a:t>
            </a:r>
          </a:p>
          <a:p>
            <a:r>
              <a:rPr lang="en-US" sz="3600" b="1" dirty="0">
                <a:solidFill>
                  <a:srgbClr val="064893"/>
                </a:solidFill>
                <a:latin typeface="+mj-lt"/>
                <a:ea typeface="Roboto Black" panose="02000000000000000000" pitchFamily="2" charset="0"/>
                <a:cs typeface="Poppins SemiBold" pitchFamily="2" charset="77"/>
              </a:rPr>
              <a:t>1,5 °C</a:t>
            </a:r>
          </a:p>
        </p:txBody>
      </p:sp>
      <p:pic>
        <p:nvPicPr>
          <p:cNvPr id="6" name="Bildplatzhalter 9">
            <a:hlinkClick r:id="rId4"/>
            <a:extLst>
              <a:ext uri="{FF2B5EF4-FFF2-40B4-BE49-F238E27FC236}">
                <a16:creationId xmlns:a16="http://schemas.microsoft.com/office/drawing/2014/main" id="{FA91DA25-6A38-4A2B-FD9B-58737B98C375}"/>
              </a:ext>
            </a:extLst>
          </p:cNvPr>
          <p:cNvPicPr>
            <a:picLocks noGrp="1" noChangeAspect="1"/>
          </p:cNvPicPr>
          <p:nvPr>
            <p:ph type="pic" sz="quarter" idx="13"/>
          </p:nvPr>
        </p:nvPicPr>
        <p:blipFill rotWithShape="1">
          <a:blip r:embed="rId5" cstate="screen">
            <a:extLst>
              <a:ext uri="{28A0092B-C50C-407E-A947-70E740481C1C}">
                <a14:useLocalDpi xmlns:a14="http://schemas.microsoft.com/office/drawing/2010/main"/>
              </a:ext>
            </a:extLst>
          </a:blip>
          <a:srcRect l="8665" t="-5" r="251" b="5"/>
          <a:stretch/>
        </p:blipFill>
        <p:spPr>
          <a:xfrm>
            <a:off x="-1350963" y="1187450"/>
            <a:ext cx="6264276" cy="3919538"/>
          </a:xfrm>
        </p:spPr>
      </p:pic>
      <p:sp>
        <p:nvSpPr>
          <p:cNvPr id="2" name="TextBox 11">
            <a:extLst>
              <a:ext uri="{FF2B5EF4-FFF2-40B4-BE49-F238E27FC236}">
                <a16:creationId xmlns:a16="http://schemas.microsoft.com/office/drawing/2014/main" id="{FF7577ED-5AF3-F25F-6AB0-FD101BF57852}"/>
              </a:ext>
            </a:extLst>
          </p:cNvPr>
          <p:cNvSpPr txBox="1"/>
          <p:nvPr/>
        </p:nvSpPr>
        <p:spPr>
          <a:xfrm>
            <a:off x="6712100" y="3906659"/>
            <a:ext cx="5022700" cy="1200329"/>
          </a:xfrm>
          <a:prstGeom prst="rect">
            <a:avLst/>
          </a:prstGeom>
          <a:noFill/>
        </p:spPr>
        <p:txBody>
          <a:bodyPr wrap="square" rtlCol="0">
            <a:spAutoFit/>
          </a:bodyPr>
          <a:lstStyle/>
          <a:p>
            <a:r>
              <a:rPr lang="en-US" sz="3600" b="1" dirty="0" err="1">
                <a:solidFill>
                  <a:srgbClr val="064893"/>
                </a:solidFill>
                <a:latin typeface="+mj-lt"/>
                <a:ea typeface="Roboto Black" panose="02000000000000000000" pitchFamily="2" charset="0"/>
                <a:cs typeface="Poppins SemiBold" pitchFamily="2" charset="77"/>
              </a:rPr>
              <a:t>Emissionen</a:t>
            </a:r>
            <a:r>
              <a:rPr lang="en-US" sz="3600" b="1" dirty="0">
                <a:solidFill>
                  <a:srgbClr val="064893"/>
                </a:solidFill>
                <a:latin typeface="+mj-lt"/>
                <a:ea typeface="Roboto Black" panose="02000000000000000000" pitchFamily="2" charset="0"/>
                <a:cs typeface="Poppins SemiBold" pitchFamily="2" charset="77"/>
              </a:rPr>
              <a:t> auf 0</a:t>
            </a:r>
          </a:p>
          <a:p>
            <a:r>
              <a:rPr lang="en-US" sz="3600" b="1" dirty="0">
                <a:solidFill>
                  <a:srgbClr val="064893"/>
                </a:solidFill>
                <a:latin typeface="+mj-lt"/>
                <a:ea typeface="Roboto Black" panose="02000000000000000000" pitchFamily="2" charset="0"/>
                <a:cs typeface="Poppins SemiBold" pitchFamily="2" charset="77"/>
              </a:rPr>
              <a:t>bis 2050</a:t>
            </a:r>
          </a:p>
        </p:txBody>
      </p:sp>
    </p:spTree>
    <p:extLst>
      <p:ext uri="{BB962C8B-B14F-4D97-AF65-F5344CB8AC3E}">
        <p14:creationId xmlns:p14="http://schemas.microsoft.com/office/powerpoint/2010/main" val="31256263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A4CC4-1412-6DE3-6BB2-C812FDB3105B}"/>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581C6EDB-7E9C-5B97-6A2E-32504D419042}"/>
              </a:ext>
            </a:extLst>
          </p:cNvPr>
          <p:cNvSpPr txBox="1"/>
          <p:nvPr/>
        </p:nvSpPr>
        <p:spPr>
          <a:xfrm>
            <a:off x="1121303" y="1140084"/>
            <a:ext cx="10691755" cy="646331"/>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Stellt die Erderwärmung ein Problem dar?</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A575E427-B2F6-7E76-4B5D-50363C42237C}"/>
              </a:ext>
            </a:extLst>
          </p:cNvPr>
          <p:cNvSpPr txBox="1"/>
          <p:nvPr/>
        </p:nvSpPr>
        <p:spPr>
          <a:xfrm>
            <a:off x="742362" y="3762016"/>
            <a:ext cx="11070696" cy="2985433"/>
          </a:xfrm>
          <a:prstGeom prst="rect">
            <a:avLst/>
          </a:prstGeom>
          <a:noFill/>
        </p:spPr>
        <p:txBody>
          <a:bodyPr wrap="square">
            <a:spAutoFit/>
          </a:bodyPr>
          <a:lstStyle/>
          <a:p>
            <a:pPr marL="342900" lvl="0" indent="-342900">
              <a:spcAft>
                <a:spcPts val="1200"/>
              </a:spcAft>
              <a:buFont typeface="+mj-lt"/>
              <a:buAutoNum type="alphaLcParenR"/>
            </a:pPr>
            <a:r>
              <a:rPr lang="de-DE" sz="2800" dirty="0"/>
              <a:t>Nein. Die Erderwärmung ist eine theoretische Größe, die keinen realen Einfluss auf die Umwelt ausübt.</a:t>
            </a:r>
          </a:p>
          <a:p>
            <a:pPr marL="342900" lvl="0" indent="-342900">
              <a:spcAft>
                <a:spcPts val="1200"/>
              </a:spcAft>
              <a:buFont typeface="+mj-lt"/>
              <a:buAutoNum type="alphaLcParenR"/>
            </a:pPr>
            <a:r>
              <a:rPr lang="de-DE" sz="2800" dirty="0"/>
              <a:t>Teils/teils. Für Tiere und Pflanzen ist sie ein Problem, für Menschen aber unproblematisch.</a:t>
            </a:r>
          </a:p>
          <a:p>
            <a:pPr marL="342900" lvl="0" indent="-342900">
              <a:spcAft>
                <a:spcPts val="1200"/>
              </a:spcAft>
              <a:buFont typeface="+mj-lt"/>
              <a:buAutoNum type="alphaLcParenR"/>
            </a:pPr>
            <a:r>
              <a:rPr lang="de-DE" sz="2800" dirty="0"/>
              <a:t>Ja. Je höher die Erderwärmung, desto mehr Unwetter, Hitzetote, Dürren und Waldbrände wird es geben.</a:t>
            </a:r>
          </a:p>
        </p:txBody>
      </p:sp>
      <p:sp>
        <p:nvSpPr>
          <p:cNvPr id="2" name="TextBox 11">
            <a:extLst>
              <a:ext uri="{FF2B5EF4-FFF2-40B4-BE49-F238E27FC236}">
                <a16:creationId xmlns:a16="http://schemas.microsoft.com/office/drawing/2014/main" id="{D9DC27B0-3C63-1C15-0572-6B3DB38C3102}"/>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53685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22B34-FCB4-58D2-467B-B7E22DF855AE}"/>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5C694707-D10B-07EA-CE5F-7541DA0330FB}"/>
              </a:ext>
            </a:extLst>
          </p:cNvPr>
          <p:cNvSpPr txBox="1"/>
          <p:nvPr/>
        </p:nvSpPr>
        <p:spPr>
          <a:xfrm>
            <a:off x="1121303" y="1140084"/>
            <a:ext cx="10691755" cy="646331"/>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Stellt die Erderwärmung ein Problem dar?</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A6AFB8BB-DFB2-D2C1-7F16-64C0DBDB8081}"/>
              </a:ext>
            </a:extLst>
          </p:cNvPr>
          <p:cNvSpPr txBox="1"/>
          <p:nvPr/>
        </p:nvSpPr>
        <p:spPr>
          <a:xfrm>
            <a:off x="742362" y="3762016"/>
            <a:ext cx="11070696" cy="2985433"/>
          </a:xfrm>
          <a:prstGeom prst="rect">
            <a:avLst/>
          </a:prstGeom>
          <a:noFill/>
        </p:spPr>
        <p:txBody>
          <a:bodyPr wrap="square">
            <a:spAutoFit/>
          </a:bodyPr>
          <a:lstStyle/>
          <a:p>
            <a:pPr marL="342900" lvl="0" indent="-342900">
              <a:spcAft>
                <a:spcPts val="1200"/>
              </a:spcAft>
              <a:buFont typeface="+mj-lt"/>
              <a:buAutoNum type="alphaLcParenR"/>
            </a:pPr>
            <a:r>
              <a:rPr lang="de-DE" sz="2800" dirty="0"/>
              <a:t>Nein. Die Erderwärmung ist eine theoretische Größe, die keinen realen Einfluss auf die Umwelt ausübt.</a:t>
            </a:r>
          </a:p>
          <a:p>
            <a:pPr marL="342900" lvl="0" indent="-342900">
              <a:spcAft>
                <a:spcPts val="1200"/>
              </a:spcAft>
              <a:buFont typeface="+mj-lt"/>
              <a:buAutoNum type="alphaLcParenR"/>
            </a:pPr>
            <a:r>
              <a:rPr lang="de-DE" sz="2800" dirty="0"/>
              <a:t>Teils/teils. Für Tiere und Pflanzen ist sie ein Problem, für Menschen aber unproblematisch.</a:t>
            </a:r>
          </a:p>
          <a:p>
            <a:pPr marL="342900" lvl="0" indent="-342900">
              <a:spcAft>
                <a:spcPts val="1200"/>
              </a:spcAft>
              <a:buFont typeface="+mj-lt"/>
              <a:buAutoNum type="alphaLcParenR"/>
            </a:pPr>
            <a:r>
              <a:rPr lang="de-DE" sz="2800" b="1" dirty="0">
                <a:solidFill>
                  <a:srgbClr val="00B050"/>
                </a:solidFill>
              </a:rPr>
              <a:t>Ja. Je höher die Erderwärmung, desto mehr Unwetter, Hitzetote, Dürren und Waldbrände wird es geben.</a:t>
            </a:r>
          </a:p>
        </p:txBody>
      </p:sp>
      <p:sp>
        <p:nvSpPr>
          <p:cNvPr id="2" name="TextBox 11">
            <a:extLst>
              <a:ext uri="{FF2B5EF4-FFF2-40B4-BE49-F238E27FC236}">
                <a16:creationId xmlns:a16="http://schemas.microsoft.com/office/drawing/2014/main" id="{4AD96571-2DB7-83F4-422A-45C6344BEB47}"/>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694768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8">
            <a:extLst>
              <a:ext uri="{FF2B5EF4-FFF2-40B4-BE49-F238E27FC236}">
                <a16:creationId xmlns:a16="http://schemas.microsoft.com/office/drawing/2014/main" id="{D3CE4DFE-74BA-A51D-1BF6-BDA2E5A8E0E4}"/>
              </a:ext>
            </a:extLst>
          </p:cNvPr>
          <p:cNvSpPr txBox="1"/>
          <p:nvPr/>
        </p:nvSpPr>
        <p:spPr>
          <a:xfrm>
            <a:off x="1854988" y="1252841"/>
            <a:ext cx="2130450" cy="261610"/>
          </a:xfrm>
          <a:prstGeom prst="rect">
            <a:avLst/>
          </a:prstGeom>
          <a:noFill/>
        </p:spPr>
        <p:txBody>
          <a:bodyPr wrap="square" rtlCol="0">
            <a:spAutoFit/>
          </a:bodyPr>
          <a:lstStyle/>
          <a:p>
            <a:r>
              <a:rPr lang="en-US" sz="1100" b="1">
                <a:solidFill>
                  <a:srgbClr val="064893"/>
                </a:solidFill>
                <a:ea typeface="Open Sans" panose="020B0606030504020204" pitchFamily="34" charset="0"/>
                <a:cs typeface="Open Sans" panose="020B0606030504020204" pitchFamily="34" charset="0"/>
              </a:rPr>
              <a:t>LOREM IPSUM</a:t>
            </a:r>
          </a:p>
        </p:txBody>
      </p:sp>
      <p:pic>
        <p:nvPicPr>
          <p:cNvPr id="3" name="Grafik 2" descr="Ein Bild, das Text, Schrift, Grafikdesign, Grafiken enthält.&#10;&#10;Automatisch generierte Beschreibung">
            <a:extLst>
              <a:ext uri="{FF2B5EF4-FFF2-40B4-BE49-F238E27FC236}">
                <a16:creationId xmlns:a16="http://schemas.microsoft.com/office/drawing/2014/main" id="{0D13BD90-1F20-2008-DCFD-C76DAF54B72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63291" y="1101367"/>
            <a:ext cx="2162022" cy="2181005"/>
          </a:xfrm>
          <a:prstGeom prst="rect">
            <a:avLst/>
          </a:prstGeom>
          <a:effectLst>
            <a:outerShdw blurRad="101600" dist="101600" dir="8100000" algn="t" rotWithShape="0">
              <a:prstClr val="black">
                <a:alpha val="20000"/>
              </a:prstClr>
            </a:outerShdw>
          </a:effectLst>
        </p:spPr>
      </p:pic>
      <p:pic>
        <p:nvPicPr>
          <p:cNvPr id="4" name="Bildplatzhalter 7" descr="Ein Bild, das Geschirr, Kaffeetasse, Weihnachtsbaum, Henkelbecher enthält.&#10;&#10;Automatisch generierte Beschreibung">
            <a:extLst>
              <a:ext uri="{FF2B5EF4-FFF2-40B4-BE49-F238E27FC236}">
                <a16:creationId xmlns:a16="http://schemas.microsoft.com/office/drawing/2014/main" id="{AD4FD27F-4A4E-781C-7DC1-57B6785C54F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825313" y="1101367"/>
            <a:ext cx="2181072" cy="2181072"/>
          </a:xfrm>
          <a:prstGeom prst="rect">
            <a:avLst/>
          </a:prstGeom>
          <a:pattFill prst="pct5">
            <a:fgClr>
              <a:srgbClr val="0070C0"/>
            </a:fgClr>
            <a:bgClr>
              <a:schemeClr val="bg1"/>
            </a:bgClr>
          </a:pattFill>
          <a:ln w="12700" cap="flat" cmpd="sng" algn="ctr">
            <a:noFill/>
            <a:prstDash val="solid"/>
            <a:miter lim="800000"/>
          </a:ln>
          <a:effectLst>
            <a:outerShdw blurRad="101600" dist="101600" dir="8100000" algn="tl" rotWithShape="0">
              <a:prstClr val="black">
                <a:alpha val="20000"/>
              </a:prstClr>
            </a:outerShdw>
          </a:effectLst>
        </p:spPr>
      </p:pic>
      <p:grpSp>
        <p:nvGrpSpPr>
          <p:cNvPr id="5" name="Gruppieren 4">
            <a:extLst>
              <a:ext uri="{FF2B5EF4-FFF2-40B4-BE49-F238E27FC236}">
                <a16:creationId xmlns:a16="http://schemas.microsoft.com/office/drawing/2014/main" id="{CF387A0A-F8E1-6B60-D068-DB3563320EC8}"/>
              </a:ext>
            </a:extLst>
          </p:cNvPr>
          <p:cNvGrpSpPr/>
          <p:nvPr/>
        </p:nvGrpSpPr>
        <p:grpSpPr>
          <a:xfrm>
            <a:off x="3765148" y="3253256"/>
            <a:ext cx="2241237" cy="2210256"/>
            <a:chOff x="3749908" y="3253256"/>
            <a:chExt cx="2241237" cy="2210256"/>
          </a:xfrm>
          <a:effectLst>
            <a:outerShdw blurRad="101600" dist="101600" dir="8100000" algn="t" rotWithShape="0">
              <a:prstClr val="black">
                <a:alpha val="20000"/>
              </a:prstClr>
            </a:outerShdw>
          </a:effectLst>
        </p:grpSpPr>
        <p:sp>
          <p:nvSpPr>
            <p:cNvPr id="6" name="Rechteck 5">
              <a:extLst>
                <a:ext uri="{FF2B5EF4-FFF2-40B4-BE49-F238E27FC236}">
                  <a16:creationId xmlns:a16="http://schemas.microsoft.com/office/drawing/2014/main" id="{854E9E22-39E9-27FF-E1F5-D4584DC2BABD}"/>
                </a:ext>
              </a:extLst>
            </p:cNvPr>
            <p:cNvSpPr/>
            <p:nvPr/>
          </p:nvSpPr>
          <p:spPr>
            <a:xfrm>
              <a:off x="3810072" y="3282507"/>
              <a:ext cx="2181072" cy="21810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Symbol, Schwarzweiß, monochrom enthält.&#10;&#10;Automatisch generierte Beschreibung">
              <a:extLst>
                <a:ext uri="{FF2B5EF4-FFF2-40B4-BE49-F238E27FC236}">
                  <a16:creationId xmlns:a16="http://schemas.microsoft.com/office/drawing/2014/main" id="{FFD1DCC6-0D58-3DF8-1EC3-C4DEB9AB30C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505" t="3547" r="1505" b="46712"/>
            <a:stretch/>
          </p:blipFill>
          <p:spPr>
            <a:xfrm>
              <a:off x="3749908" y="3253256"/>
              <a:ext cx="2241237" cy="2136882"/>
            </a:xfrm>
            <a:prstGeom prst="rect">
              <a:avLst/>
            </a:prstGeom>
          </p:spPr>
        </p:pic>
      </p:grpSp>
      <p:pic>
        <p:nvPicPr>
          <p:cNvPr id="9" name="Grafik 8">
            <a:extLst>
              <a:ext uri="{FF2B5EF4-FFF2-40B4-BE49-F238E27FC236}">
                <a16:creationId xmlns:a16="http://schemas.microsoft.com/office/drawing/2014/main" id="{F2320C0C-C3F4-9033-BE87-558902B3451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533" t="11157" r="-1533" b="6585"/>
          <a:stretch/>
        </p:blipFill>
        <p:spPr>
          <a:xfrm>
            <a:off x="1663291" y="3282439"/>
            <a:ext cx="2196310" cy="2181072"/>
          </a:xfrm>
          <a:prstGeom prst="rect">
            <a:avLst/>
          </a:prstGeom>
          <a:effectLst>
            <a:outerShdw blurRad="101600" dist="101600" dir="8100000" algn="t" rotWithShape="0">
              <a:prstClr val="black">
                <a:alpha val="20000"/>
              </a:prstClr>
            </a:outerShdw>
          </a:effectLst>
        </p:spPr>
      </p:pic>
      <p:sp>
        <p:nvSpPr>
          <p:cNvPr id="12" name="TextBox 11">
            <a:extLst>
              <a:ext uri="{FF2B5EF4-FFF2-40B4-BE49-F238E27FC236}">
                <a16:creationId xmlns:a16="http://schemas.microsoft.com/office/drawing/2014/main" id="{D551402F-A224-E549-BCC7-2F6A6E8003AB}"/>
              </a:ext>
            </a:extLst>
          </p:cNvPr>
          <p:cNvSpPr txBox="1"/>
          <p:nvPr/>
        </p:nvSpPr>
        <p:spPr>
          <a:xfrm>
            <a:off x="8151261" y="1224455"/>
            <a:ext cx="3357728" cy="646331"/>
          </a:xfrm>
          <a:prstGeom prst="rect">
            <a:avLst/>
          </a:prstGeom>
          <a:noFill/>
        </p:spPr>
        <p:txBody>
          <a:bodyPr wrap="square" rtlCol="0">
            <a:spAutoFit/>
          </a:bodyPr>
          <a:lstStyle/>
          <a:p>
            <a:pPr algn="r"/>
            <a:r>
              <a:rPr lang="en-US" sz="3600" b="1">
                <a:solidFill>
                  <a:srgbClr val="064893"/>
                </a:solidFill>
                <a:latin typeface="+mj-lt"/>
                <a:ea typeface="Roboto Black" panose="02000000000000000000" pitchFamily="2" charset="0"/>
                <a:cs typeface="Poppins SemiBold" pitchFamily="2" charset="77"/>
              </a:rPr>
              <a:t>ENERGIE</a:t>
            </a:r>
          </a:p>
        </p:txBody>
      </p:sp>
      <p:sp>
        <p:nvSpPr>
          <p:cNvPr id="8" name="TextBox 38">
            <a:extLst>
              <a:ext uri="{FF2B5EF4-FFF2-40B4-BE49-F238E27FC236}">
                <a16:creationId xmlns:a16="http://schemas.microsoft.com/office/drawing/2014/main" id="{406DD968-B0F7-FD02-E6C2-ED324B5AEF97}"/>
              </a:ext>
            </a:extLst>
          </p:cNvPr>
          <p:cNvSpPr txBox="1"/>
          <p:nvPr/>
        </p:nvSpPr>
        <p:spPr>
          <a:xfrm>
            <a:off x="1854988" y="1252841"/>
            <a:ext cx="2130450" cy="261610"/>
          </a:xfrm>
          <a:prstGeom prst="rect">
            <a:avLst/>
          </a:prstGeom>
          <a:noFill/>
        </p:spPr>
        <p:txBody>
          <a:bodyPr wrap="square" rtlCol="0">
            <a:spAutoFit/>
          </a:bodyPr>
          <a:lstStyle/>
          <a:p>
            <a:r>
              <a:rPr lang="en-US" sz="1100" b="1">
                <a:solidFill>
                  <a:srgbClr val="064893"/>
                </a:solidFill>
                <a:ea typeface="Open Sans" panose="020B0606030504020204" pitchFamily="34" charset="0"/>
                <a:cs typeface="Open Sans" panose="020B0606030504020204" pitchFamily="34" charset="0"/>
              </a:rPr>
              <a:t>LOREM IPSUM</a:t>
            </a:r>
          </a:p>
        </p:txBody>
      </p:sp>
      <p:pic>
        <p:nvPicPr>
          <p:cNvPr id="13" name="Grafik 12" descr="Ein Bild, das Text, Schrift, Grafikdesign, Grafiken enthält.&#10;&#10;Automatisch generierte Beschreibung">
            <a:extLst>
              <a:ext uri="{FF2B5EF4-FFF2-40B4-BE49-F238E27FC236}">
                <a16:creationId xmlns:a16="http://schemas.microsoft.com/office/drawing/2014/main" id="{0659FD04-818A-CCF5-9F35-BDC9A77DA60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644241" y="1101367"/>
            <a:ext cx="2181072" cy="2181072"/>
          </a:xfrm>
          <a:prstGeom prst="rect">
            <a:avLst/>
          </a:prstGeom>
          <a:effectLst>
            <a:outerShdw blurRad="101600" dist="101600" dir="8100000" algn="t" rotWithShape="0">
              <a:prstClr val="black">
                <a:alpha val="20000"/>
              </a:prstClr>
            </a:outerShdw>
          </a:effectLst>
        </p:spPr>
      </p:pic>
      <p:pic>
        <p:nvPicPr>
          <p:cNvPr id="17" name="Grafik 16">
            <a:extLst>
              <a:ext uri="{FF2B5EF4-FFF2-40B4-BE49-F238E27FC236}">
                <a16:creationId xmlns:a16="http://schemas.microsoft.com/office/drawing/2014/main" id="{D94E4616-6EE4-7A4B-EC64-E63C8933CAE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533" t="11157" r="-1533" b="6585"/>
          <a:stretch/>
        </p:blipFill>
        <p:spPr>
          <a:xfrm>
            <a:off x="1644241" y="3282439"/>
            <a:ext cx="2196310" cy="2181072"/>
          </a:xfrm>
          <a:prstGeom prst="rect">
            <a:avLst/>
          </a:prstGeom>
          <a:effectLst>
            <a:outerShdw blurRad="101600" dist="101600" dir="8100000" algn="t" rotWithShape="0">
              <a:prstClr val="black">
                <a:alpha val="20000"/>
              </a:prstClr>
            </a:outerShdw>
          </a:effectLst>
        </p:spPr>
      </p:pic>
      <p:sp>
        <p:nvSpPr>
          <p:cNvPr id="14" name="TextBox 11">
            <a:extLst>
              <a:ext uri="{FF2B5EF4-FFF2-40B4-BE49-F238E27FC236}">
                <a16:creationId xmlns:a16="http://schemas.microsoft.com/office/drawing/2014/main" id="{A6867499-784E-12BF-909F-58A485A4F00C}"/>
              </a:ext>
            </a:extLst>
          </p:cNvPr>
          <p:cNvSpPr txBox="1"/>
          <p:nvPr/>
        </p:nvSpPr>
        <p:spPr>
          <a:xfrm>
            <a:off x="1644241" y="547488"/>
            <a:ext cx="4130474" cy="553998"/>
          </a:xfrm>
          <a:prstGeom prst="rect">
            <a:avLst/>
          </a:prstGeom>
          <a:noFill/>
        </p:spPr>
        <p:txBody>
          <a:bodyPr wrap="square" rtlCol="0">
            <a:spAutoFit/>
          </a:bodyPr>
          <a:lstStyle/>
          <a:p>
            <a:r>
              <a:rPr lang="en-US" sz="3000" b="1" dirty="0">
                <a:solidFill>
                  <a:srgbClr val="064893"/>
                </a:solidFill>
                <a:latin typeface="+mj-lt"/>
                <a:ea typeface="Roboto Black" panose="02000000000000000000" pitchFamily="2" charset="0"/>
                <a:cs typeface="Poppins SemiBold" pitchFamily="2" charset="77"/>
              </a:rPr>
              <a:t>1. </a:t>
            </a:r>
            <a:r>
              <a:rPr lang="en-US" sz="3000" b="1" dirty="0" err="1">
                <a:solidFill>
                  <a:srgbClr val="064893"/>
                </a:solidFill>
                <a:latin typeface="+mj-lt"/>
                <a:ea typeface="Roboto Black" panose="02000000000000000000" pitchFamily="2" charset="0"/>
                <a:cs typeface="Poppins SemiBold" pitchFamily="2" charset="77"/>
              </a:rPr>
              <a:t>Energiesparen</a:t>
            </a:r>
            <a:endParaRPr lang="en-US" sz="3000" b="1" dirty="0">
              <a:solidFill>
                <a:srgbClr val="064893"/>
              </a:solidFill>
              <a:latin typeface="+mj-lt"/>
              <a:ea typeface="Roboto Black" panose="02000000000000000000" pitchFamily="2" charset="0"/>
              <a:cs typeface="Poppins SemiBold" pitchFamily="2" charset="77"/>
            </a:endParaRPr>
          </a:p>
        </p:txBody>
      </p:sp>
      <p:pic>
        <p:nvPicPr>
          <p:cNvPr id="18" name="Bildplatzhalter 7" descr="Ein Bild, das Geschirr, Kaffeetasse, Weihnachtsbaum, Henkelbecher enthält.&#10;&#10;Automatisch generierte Beschreibung">
            <a:extLst>
              <a:ext uri="{FF2B5EF4-FFF2-40B4-BE49-F238E27FC236}">
                <a16:creationId xmlns:a16="http://schemas.microsoft.com/office/drawing/2014/main" id="{84E98FAA-F01D-EF41-8740-53DF64874B1E}"/>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3825313" y="1101367"/>
            <a:ext cx="2181072" cy="2181072"/>
          </a:xfrm>
        </p:spPr>
      </p:pic>
      <p:sp>
        <p:nvSpPr>
          <p:cNvPr id="15" name="TextBox 11">
            <a:extLst>
              <a:ext uri="{FF2B5EF4-FFF2-40B4-BE49-F238E27FC236}">
                <a16:creationId xmlns:a16="http://schemas.microsoft.com/office/drawing/2014/main" id="{3892963C-DADC-7647-B3BE-B28BCCAD5A55}"/>
              </a:ext>
            </a:extLst>
          </p:cNvPr>
          <p:cNvSpPr txBox="1"/>
          <p:nvPr/>
        </p:nvSpPr>
        <p:spPr>
          <a:xfrm>
            <a:off x="3826616" y="2801532"/>
            <a:ext cx="4329056" cy="523220"/>
          </a:xfrm>
          <a:prstGeom prst="rect">
            <a:avLst/>
          </a:prstGeom>
          <a:noFill/>
        </p:spPr>
        <p:txBody>
          <a:bodyPr wrap="square" rtlCol="0">
            <a:spAutoFit/>
          </a:bodyPr>
          <a:lstStyle/>
          <a:p>
            <a:r>
              <a:rPr lang="en-US" sz="2800" b="1" dirty="0">
                <a:solidFill>
                  <a:srgbClr val="064893"/>
                </a:solidFill>
                <a:latin typeface="+mj-lt"/>
                <a:ea typeface="Roboto Black" panose="02000000000000000000" pitchFamily="2" charset="0"/>
                <a:cs typeface="Poppins SemiBold" pitchFamily="2" charset="77"/>
              </a:rPr>
              <a:t>2. </a:t>
            </a:r>
            <a:r>
              <a:rPr lang="en-US" sz="2800" b="1" dirty="0" err="1">
                <a:solidFill>
                  <a:srgbClr val="064893"/>
                </a:solidFill>
                <a:latin typeface="+mj-lt"/>
                <a:ea typeface="Roboto Black" panose="02000000000000000000" pitchFamily="2" charset="0"/>
                <a:cs typeface="Poppins SemiBold" pitchFamily="2" charset="77"/>
              </a:rPr>
              <a:t>Energieverbrauch</a:t>
            </a:r>
            <a:endParaRPr lang="en-US" sz="2800" b="1" dirty="0">
              <a:solidFill>
                <a:srgbClr val="064893"/>
              </a:solidFill>
              <a:latin typeface="+mj-lt"/>
              <a:ea typeface="Roboto Black" panose="02000000000000000000" pitchFamily="2" charset="0"/>
              <a:cs typeface="Poppins SemiBold" pitchFamily="2" charset="77"/>
            </a:endParaRPr>
          </a:p>
        </p:txBody>
      </p:sp>
      <p:sp>
        <p:nvSpPr>
          <p:cNvPr id="16" name="TextBox 11">
            <a:extLst>
              <a:ext uri="{FF2B5EF4-FFF2-40B4-BE49-F238E27FC236}">
                <a16:creationId xmlns:a16="http://schemas.microsoft.com/office/drawing/2014/main" id="{55F5C379-6BDB-64CB-C387-1FD46E71466B}"/>
              </a:ext>
            </a:extLst>
          </p:cNvPr>
          <p:cNvSpPr txBox="1"/>
          <p:nvPr/>
        </p:nvSpPr>
        <p:spPr>
          <a:xfrm>
            <a:off x="2449714" y="5421198"/>
            <a:ext cx="4329056" cy="523220"/>
          </a:xfrm>
          <a:prstGeom prst="rect">
            <a:avLst/>
          </a:prstGeom>
          <a:noFill/>
        </p:spPr>
        <p:txBody>
          <a:bodyPr wrap="square" rtlCol="0">
            <a:spAutoFit/>
          </a:bodyPr>
          <a:lstStyle/>
          <a:p>
            <a:r>
              <a:rPr lang="en-US" sz="2800" b="1" dirty="0">
                <a:solidFill>
                  <a:srgbClr val="064893"/>
                </a:solidFill>
                <a:latin typeface="+mj-lt"/>
                <a:ea typeface="Roboto Black" panose="02000000000000000000" pitchFamily="2" charset="0"/>
                <a:cs typeface="Poppins SemiBold" pitchFamily="2" charset="77"/>
              </a:rPr>
              <a:t>3. </a:t>
            </a:r>
            <a:r>
              <a:rPr lang="en-US" sz="2800" b="1" dirty="0" err="1">
                <a:solidFill>
                  <a:srgbClr val="064893"/>
                </a:solidFill>
                <a:latin typeface="+mj-lt"/>
                <a:ea typeface="Roboto Black" panose="02000000000000000000" pitchFamily="2" charset="0"/>
                <a:cs typeface="Poppins SemiBold" pitchFamily="2" charset="77"/>
              </a:rPr>
              <a:t>Energieerzeugung</a:t>
            </a:r>
            <a:endParaRPr lang="en-US" sz="2800" b="1" dirty="0">
              <a:solidFill>
                <a:srgbClr val="064893"/>
              </a:solidFill>
              <a:latin typeface="+mj-lt"/>
              <a:ea typeface="Roboto Black" panose="02000000000000000000" pitchFamily="2" charset="0"/>
              <a:cs typeface="Poppins SemiBold" pitchFamily="2" charset="77"/>
            </a:endParaRPr>
          </a:p>
        </p:txBody>
      </p:sp>
    </p:spTree>
    <p:extLst>
      <p:ext uri="{BB962C8B-B14F-4D97-AF65-F5344CB8AC3E}">
        <p14:creationId xmlns:p14="http://schemas.microsoft.com/office/powerpoint/2010/main" val="86905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a:hlinkClick r:id="rId3"/>
            <a:extLst>
              <a:ext uri="{FF2B5EF4-FFF2-40B4-BE49-F238E27FC236}">
                <a16:creationId xmlns:a16="http://schemas.microsoft.com/office/drawing/2014/main" id="{36652AE0-35EC-A1FE-B1F7-6B7E2A7EEC4D}"/>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6463039" y="0"/>
            <a:ext cx="4793658" cy="5375269"/>
          </a:xfrm>
        </p:spPr>
      </p:pic>
      <p:sp>
        <p:nvSpPr>
          <p:cNvPr id="5" name="TextBox 11">
            <a:extLst>
              <a:ext uri="{FF2B5EF4-FFF2-40B4-BE49-F238E27FC236}">
                <a16:creationId xmlns:a16="http://schemas.microsoft.com/office/drawing/2014/main" id="{15C88F8B-8793-2759-4078-104E445F561B}"/>
              </a:ext>
            </a:extLst>
          </p:cNvPr>
          <p:cNvSpPr txBox="1"/>
          <p:nvPr/>
        </p:nvSpPr>
        <p:spPr>
          <a:xfrm>
            <a:off x="1799061" y="1351906"/>
            <a:ext cx="3357728" cy="1200329"/>
          </a:xfrm>
          <a:prstGeom prst="rect">
            <a:avLst/>
          </a:prstGeom>
          <a:noFill/>
        </p:spPr>
        <p:txBody>
          <a:bodyPr wrap="square" rtlCol="0">
            <a:spAutoFit/>
          </a:bodyPr>
          <a:lstStyle/>
          <a:p>
            <a:r>
              <a:rPr lang="en-US" sz="3600" b="1">
                <a:solidFill>
                  <a:srgbClr val="064893"/>
                </a:solidFill>
                <a:latin typeface="+mj-lt"/>
                <a:ea typeface="Roboto Black" panose="02000000000000000000" pitchFamily="2" charset="0"/>
                <a:cs typeface="Poppins SemiBold" pitchFamily="2" charset="77"/>
              </a:rPr>
              <a:t>Klima</a:t>
            </a:r>
          </a:p>
          <a:p>
            <a:r>
              <a:rPr lang="en-US" sz="3600" b="1" err="1">
                <a:solidFill>
                  <a:srgbClr val="064893"/>
                </a:solidFill>
                <a:latin typeface="+mj-lt"/>
                <a:ea typeface="Roboto Black" panose="02000000000000000000" pitchFamily="2" charset="0"/>
                <a:cs typeface="Poppins SemiBold" pitchFamily="2" charset="77"/>
              </a:rPr>
              <a:t>wandel</a:t>
            </a:r>
            <a:endParaRPr lang="en-US" sz="3600" b="1">
              <a:solidFill>
                <a:srgbClr val="064893"/>
              </a:solidFill>
              <a:latin typeface="+mj-lt"/>
              <a:ea typeface="Roboto Black" panose="02000000000000000000" pitchFamily="2" charset="0"/>
              <a:cs typeface="Poppins SemiBold" pitchFamily="2" charset="77"/>
            </a:endParaRPr>
          </a:p>
        </p:txBody>
      </p:sp>
      <p:sp>
        <p:nvSpPr>
          <p:cNvPr id="8" name="TextBox 12">
            <a:extLst>
              <a:ext uri="{FF2B5EF4-FFF2-40B4-BE49-F238E27FC236}">
                <a16:creationId xmlns:a16="http://schemas.microsoft.com/office/drawing/2014/main" id="{A1CF2E7E-32A1-E62A-ABF3-8F16420202B7}"/>
              </a:ext>
            </a:extLst>
          </p:cNvPr>
          <p:cNvSpPr txBox="1"/>
          <p:nvPr/>
        </p:nvSpPr>
        <p:spPr>
          <a:xfrm>
            <a:off x="1799061" y="2760149"/>
            <a:ext cx="4296939" cy="1355243"/>
          </a:xfrm>
          <a:prstGeom prst="rect">
            <a:avLst/>
          </a:prstGeom>
          <a:noFill/>
        </p:spPr>
        <p:txBody>
          <a:bodyPr wrap="square" rtlCol="0">
            <a:spAutoFit/>
          </a:bodyPr>
          <a:lstStyle/>
          <a:p>
            <a:pPr marL="266700" indent="-266700">
              <a:lnSpc>
                <a:spcPct val="107000"/>
              </a:lnSpc>
              <a:spcAft>
                <a:spcPts val="800"/>
              </a:spcAft>
            </a:pPr>
            <a:r>
              <a:rPr lang="de-DE" sz="2400" kern="100" dirty="0">
                <a:effectLst/>
                <a:ea typeface="Calibri" panose="020F0502020204030204" pitchFamily="34" charset="0"/>
                <a:cs typeface="Times New Roman" panose="02020603050405020304" pitchFamily="18" charset="0"/>
              </a:rPr>
              <a:t>= Veränderung des Klimas auf einem Planeten</a:t>
            </a:r>
          </a:p>
          <a:p>
            <a:pPr>
              <a:lnSpc>
                <a:spcPct val="107000"/>
              </a:lnSpc>
              <a:spcAft>
                <a:spcPts val="800"/>
              </a:spcAft>
            </a:pPr>
            <a:endParaRPr lang="de-DE" sz="2400" kern="100" dirty="0">
              <a:effectLst/>
              <a:ea typeface="Calibri" panose="020F0502020204030204" pitchFamily="34" charset="0"/>
              <a:cs typeface="Times New Roman" panose="02020603050405020304" pitchFamily="18" charset="0"/>
            </a:endParaRPr>
          </a:p>
        </p:txBody>
      </p:sp>
      <p:sp>
        <p:nvSpPr>
          <p:cNvPr id="9" name="Sprechblase: oval 8">
            <a:extLst>
              <a:ext uri="{FF2B5EF4-FFF2-40B4-BE49-F238E27FC236}">
                <a16:creationId xmlns:a16="http://schemas.microsoft.com/office/drawing/2014/main" id="{748A8360-B495-EE4F-0567-EE2DF4398A63}"/>
              </a:ext>
            </a:extLst>
          </p:cNvPr>
          <p:cNvSpPr/>
          <p:nvPr/>
        </p:nvSpPr>
        <p:spPr>
          <a:xfrm>
            <a:off x="2778716" y="4093026"/>
            <a:ext cx="2950246" cy="1576020"/>
          </a:xfrm>
          <a:prstGeom prst="wedgeEllipseCallout">
            <a:avLst>
              <a:gd name="adj1" fmla="val 52698"/>
              <a:gd name="adj2" fmla="val 55337"/>
            </a:avLst>
          </a:prstGeom>
          <a:solidFill>
            <a:srgbClr val="06489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de-DE" sz="2400" kern="100" dirty="0">
                <a:effectLst/>
                <a:ea typeface="Calibri" panose="020F0502020204030204" pitchFamily="34" charset="0"/>
                <a:cs typeface="Times New Roman" panose="02020603050405020304" pitchFamily="18" charset="0"/>
              </a:rPr>
              <a:t>Menschen-gemachter Klimawandel </a:t>
            </a:r>
          </a:p>
        </p:txBody>
      </p:sp>
      <p:sp>
        <p:nvSpPr>
          <p:cNvPr id="10" name="Sprechblase: oval 9">
            <a:extLst>
              <a:ext uri="{FF2B5EF4-FFF2-40B4-BE49-F238E27FC236}">
                <a16:creationId xmlns:a16="http://schemas.microsoft.com/office/drawing/2014/main" id="{4BE4E3AF-CFF6-4698-F048-4014AE420048}"/>
              </a:ext>
            </a:extLst>
          </p:cNvPr>
          <p:cNvSpPr/>
          <p:nvPr/>
        </p:nvSpPr>
        <p:spPr>
          <a:xfrm>
            <a:off x="377200" y="4991425"/>
            <a:ext cx="2671339" cy="1355243"/>
          </a:xfrm>
          <a:prstGeom prst="wedgeEllipseCallout">
            <a:avLst>
              <a:gd name="adj1" fmla="val -52105"/>
              <a:gd name="adj2" fmla="val 48891"/>
            </a:avLst>
          </a:prstGeom>
          <a:solidFill>
            <a:srgbClr val="06489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de-DE" sz="2400" kern="100" dirty="0">
                <a:effectLst/>
                <a:ea typeface="Calibri" panose="020F0502020204030204" pitchFamily="34" charset="0"/>
                <a:cs typeface="Times New Roman" panose="02020603050405020304" pitchFamily="18" charset="0"/>
              </a:rPr>
              <a:t>Klimakrise? </a:t>
            </a:r>
          </a:p>
        </p:txBody>
      </p:sp>
    </p:spTree>
    <p:extLst>
      <p:ext uri="{BB962C8B-B14F-4D97-AF65-F5344CB8AC3E}">
        <p14:creationId xmlns:p14="http://schemas.microsoft.com/office/powerpoint/2010/main" val="308688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6F5FB-D0FD-B976-6244-E3AD60A061AF}"/>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324EF7EA-F9DA-1518-A31D-EA323A8820A1}"/>
              </a:ext>
            </a:extLst>
          </p:cNvPr>
          <p:cNvSpPr txBox="1"/>
          <p:nvPr/>
        </p:nvSpPr>
        <p:spPr>
          <a:xfrm>
            <a:off x="1121303" y="1140084"/>
            <a:ext cx="10691755" cy="1754326"/>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Damit die Probleme verringert werden, wurden in der "Agenda 2030" 17 Einzel-Ziele benannt. Wie heißen diese?</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62253BFC-6B62-EC51-8662-9597FD8C5E62}"/>
              </a:ext>
            </a:extLst>
          </p:cNvPr>
          <p:cNvSpPr txBox="1"/>
          <p:nvPr/>
        </p:nvSpPr>
        <p:spPr>
          <a:xfrm>
            <a:off x="742362" y="3963591"/>
            <a:ext cx="11070696" cy="2123658"/>
          </a:xfrm>
          <a:prstGeom prst="rect">
            <a:avLst/>
          </a:prstGeom>
          <a:noFill/>
        </p:spPr>
        <p:txBody>
          <a:bodyPr wrap="square">
            <a:spAutoFit/>
          </a:bodyPr>
          <a:lstStyle/>
          <a:p>
            <a:pPr marL="342900" lvl="0" indent="-342900">
              <a:spcAft>
                <a:spcPts val="1200"/>
              </a:spcAft>
              <a:buFont typeface="+mj-lt"/>
              <a:buAutoNum type="alphaLcParenR"/>
            </a:pPr>
            <a:r>
              <a:rPr lang="de-DE" sz="2800" dirty="0"/>
              <a:t>CO₂-Break-</a:t>
            </a:r>
            <a:r>
              <a:rPr lang="de-DE" sz="2800" dirty="0" err="1"/>
              <a:t>Finishes</a:t>
            </a:r>
            <a:endParaRPr lang="de-DE" sz="2800" dirty="0"/>
          </a:p>
          <a:p>
            <a:pPr marL="342900" lvl="0" indent="-342900">
              <a:spcAft>
                <a:spcPts val="1200"/>
              </a:spcAft>
              <a:buFont typeface="+mj-lt"/>
              <a:buAutoNum type="alphaLcParenR"/>
            </a:pPr>
            <a:r>
              <a:rPr lang="de-DE" sz="2800" dirty="0"/>
              <a:t>SDG – </a:t>
            </a:r>
            <a:r>
              <a:rPr lang="de-DE" sz="2800" dirty="0" err="1"/>
              <a:t>Sustainable</a:t>
            </a:r>
            <a:r>
              <a:rPr lang="de-DE" sz="2800" dirty="0"/>
              <a:t> Development Goals (deutsch: Ziele für nachhaltige Entwicklung)</a:t>
            </a:r>
          </a:p>
          <a:p>
            <a:pPr marL="342900" lvl="0" indent="-342900">
              <a:spcAft>
                <a:spcPts val="1200"/>
              </a:spcAft>
              <a:buFont typeface="+mj-lt"/>
              <a:buAutoNum type="alphaLcParenR"/>
            </a:pPr>
            <a:r>
              <a:rPr lang="de-DE" sz="2800" dirty="0"/>
              <a:t>EEZ: Erneuerbare-Energien-Ziele</a:t>
            </a:r>
          </a:p>
        </p:txBody>
      </p:sp>
      <p:sp>
        <p:nvSpPr>
          <p:cNvPr id="2" name="TextBox 11">
            <a:extLst>
              <a:ext uri="{FF2B5EF4-FFF2-40B4-BE49-F238E27FC236}">
                <a16:creationId xmlns:a16="http://schemas.microsoft.com/office/drawing/2014/main" id="{B7B105B1-D14C-AC45-AF9B-9A0BBC64D1C7}"/>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2408282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7A07E-0F51-EDBB-7DEE-D0BEA2CEE065}"/>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09FB0E6D-357E-9AC0-0BEE-745C109AFA13}"/>
              </a:ext>
            </a:extLst>
          </p:cNvPr>
          <p:cNvSpPr txBox="1"/>
          <p:nvPr/>
        </p:nvSpPr>
        <p:spPr>
          <a:xfrm>
            <a:off x="1121303" y="1140084"/>
            <a:ext cx="10691755" cy="1754326"/>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Damit die Probleme verringert werden, wurden in der "Agenda 2030" 17 Einzel-Ziele benannt. Wie heißen diese?</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30E77F28-BF07-4263-166C-38FF30252F34}"/>
              </a:ext>
            </a:extLst>
          </p:cNvPr>
          <p:cNvSpPr txBox="1"/>
          <p:nvPr/>
        </p:nvSpPr>
        <p:spPr>
          <a:xfrm>
            <a:off x="742362" y="3963591"/>
            <a:ext cx="11070696" cy="2123658"/>
          </a:xfrm>
          <a:prstGeom prst="rect">
            <a:avLst/>
          </a:prstGeom>
          <a:noFill/>
        </p:spPr>
        <p:txBody>
          <a:bodyPr wrap="square">
            <a:spAutoFit/>
          </a:bodyPr>
          <a:lstStyle/>
          <a:p>
            <a:pPr marL="342900" lvl="0" indent="-342900">
              <a:spcAft>
                <a:spcPts val="1200"/>
              </a:spcAft>
              <a:buFont typeface="+mj-lt"/>
              <a:buAutoNum type="alphaLcParenR"/>
            </a:pPr>
            <a:r>
              <a:rPr lang="de-DE" sz="2800" dirty="0"/>
              <a:t>CO₂-Break-</a:t>
            </a:r>
            <a:r>
              <a:rPr lang="de-DE" sz="2800" dirty="0" err="1"/>
              <a:t>Finishes</a:t>
            </a:r>
            <a:endParaRPr lang="de-DE" sz="2800" dirty="0"/>
          </a:p>
          <a:p>
            <a:pPr marL="342900" lvl="0" indent="-342900">
              <a:spcAft>
                <a:spcPts val="1200"/>
              </a:spcAft>
              <a:buFont typeface="+mj-lt"/>
              <a:buAutoNum type="alphaLcParenR"/>
            </a:pPr>
            <a:r>
              <a:rPr lang="de-DE" sz="2800" b="1" dirty="0">
                <a:solidFill>
                  <a:srgbClr val="00B050"/>
                </a:solidFill>
              </a:rPr>
              <a:t>SDG – </a:t>
            </a:r>
            <a:r>
              <a:rPr lang="de-DE" sz="2800" b="1" dirty="0" err="1">
                <a:solidFill>
                  <a:srgbClr val="00B050"/>
                </a:solidFill>
              </a:rPr>
              <a:t>Sustainable</a:t>
            </a:r>
            <a:r>
              <a:rPr lang="de-DE" sz="2800" b="1" dirty="0">
                <a:solidFill>
                  <a:srgbClr val="00B050"/>
                </a:solidFill>
              </a:rPr>
              <a:t> Development Goals </a:t>
            </a:r>
            <a:br>
              <a:rPr lang="de-DE" sz="2800" b="1" dirty="0">
                <a:solidFill>
                  <a:srgbClr val="00B050"/>
                </a:solidFill>
              </a:rPr>
            </a:br>
            <a:r>
              <a:rPr lang="de-DE" sz="2800" b="1" dirty="0">
                <a:solidFill>
                  <a:srgbClr val="00B050"/>
                </a:solidFill>
              </a:rPr>
              <a:t>(deutsch: Ziele für nachhaltige Entwicklung)</a:t>
            </a:r>
          </a:p>
          <a:p>
            <a:pPr marL="342900" lvl="0" indent="-342900">
              <a:spcAft>
                <a:spcPts val="1200"/>
              </a:spcAft>
              <a:buFont typeface="+mj-lt"/>
              <a:buAutoNum type="alphaLcParenR"/>
            </a:pPr>
            <a:r>
              <a:rPr lang="de-DE" sz="2800" dirty="0"/>
              <a:t>EEZ: Erneuerbare-Energien-Ziele</a:t>
            </a:r>
          </a:p>
        </p:txBody>
      </p:sp>
      <p:sp>
        <p:nvSpPr>
          <p:cNvPr id="2" name="TextBox 11">
            <a:extLst>
              <a:ext uri="{FF2B5EF4-FFF2-40B4-BE49-F238E27FC236}">
                <a16:creationId xmlns:a16="http://schemas.microsoft.com/office/drawing/2014/main" id="{C1605A94-FDB6-32FE-3DCA-1261B5030AEF}"/>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7453303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ildplatzhalter 13" descr="Ein Bild, das Text, Screenshot, Schrift, Logo enthält.&#10;&#10;Automatisch generierte Beschreibung">
            <a:extLst>
              <a:ext uri="{FF2B5EF4-FFF2-40B4-BE49-F238E27FC236}">
                <a16:creationId xmlns:a16="http://schemas.microsoft.com/office/drawing/2014/main" id="{2F9F7BAE-40CC-0E3E-CBB2-1CE538C1238A}"/>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78519" y="215277"/>
            <a:ext cx="9277997" cy="5375937"/>
          </a:xfrm>
          <a:prstGeom prst="rect">
            <a:avLst/>
          </a:prstGeom>
        </p:spPr>
      </p:pic>
      <p:sp>
        <p:nvSpPr>
          <p:cNvPr id="11" name="Rectangle 10">
            <a:extLst>
              <a:ext uri="{FF2B5EF4-FFF2-40B4-BE49-F238E27FC236}">
                <a16:creationId xmlns:a16="http://schemas.microsoft.com/office/drawing/2014/main" id="{F3B4FF7E-3AB3-5B4F-AF83-478994BD6776}"/>
              </a:ext>
            </a:extLst>
          </p:cNvPr>
          <p:cNvSpPr/>
          <p:nvPr/>
        </p:nvSpPr>
        <p:spPr>
          <a:xfrm>
            <a:off x="7859211" y="4043871"/>
            <a:ext cx="4514126" cy="3303035"/>
          </a:xfrm>
          <a:prstGeom prst="rect">
            <a:avLst/>
          </a:prstGeom>
          <a:solidFill>
            <a:srgbClr val="FFD131"/>
          </a:solidFill>
          <a:ln>
            <a:noFill/>
          </a:ln>
          <a:effectLst>
            <a:outerShdw blurRad="101600" dist="1016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1">
            <a:extLst>
              <a:ext uri="{FF2B5EF4-FFF2-40B4-BE49-F238E27FC236}">
                <a16:creationId xmlns:a16="http://schemas.microsoft.com/office/drawing/2014/main" id="{B2780926-2522-0AD8-895E-FB52C57F6F27}"/>
              </a:ext>
            </a:extLst>
          </p:cNvPr>
          <p:cNvSpPr txBox="1"/>
          <p:nvPr/>
        </p:nvSpPr>
        <p:spPr>
          <a:xfrm>
            <a:off x="7965899" y="4114480"/>
            <a:ext cx="4307125" cy="2585323"/>
          </a:xfrm>
          <a:prstGeom prst="rect">
            <a:avLst/>
          </a:prstGeom>
          <a:noFill/>
        </p:spPr>
        <p:txBody>
          <a:bodyPr wrap="square" rtlCol="0">
            <a:spAutoFit/>
          </a:bodyPr>
          <a:lstStyle/>
          <a:p>
            <a:r>
              <a:rPr lang="en-US" sz="5400" b="1" err="1">
                <a:solidFill>
                  <a:srgbClr val="064893"/>
                </a:solidFill>
                <a:latin typeface="+mj-lt"/>
                <a:ea typeface="Roboto Black" panose="02000000000000000000" pitchFamily="2" charset="0"/>
                <a:cs typeface="Poppins SemiBold" pitchFamily="2" charset="77"/>
              </a:rPr>
              <a:t>S</a:t>
            </a:r>
            <a:r>
              <a:rPr lang="en-US" sz="3600" b="1" err="1">
                <a:solidFill>
                  <a:srgbClr val="064893"/>
                </a:solidFill>
                <a:latin typeface="+mj-lt"/>
                <a:ea typeface="Roboto Black" panose="02000000000000000000" pitchFamily="2" charset="0"/>
                <a:cs typeface="Poppins SemiBold" pitchFamily="2" charset="77"/>
              </a:rPr>
              <a:t>ustainement</a:t>
            </a:r>
            <a:endParaRPr lang="en-US" sz="3600" b="1">
              <a:solidFill>
                <a:srgbClr val="064893"/>
              </a:solidFill>
              <a:latin typeface="+mj-lt"/>
              <a:ea typeface="Roboto Black" panose="02000000000000000000" pitchFamily="2" charset="0"/>
              <a:cs typeface="Poppins SemiBold" pitchFamily="2" charset="77"/>
            </a:endParaRPr>
          </a:p>
          <a:p>
            <a:r>
              <a:rPr lang="en-US" sz="5400" b="1" err="1">
                <a:solidFill>
                  <a:srgbClr val="064893"/>
                </a:solidFill>
                <a:latin typeface="+mj-lt"/>
                <a:ea typeface="Roboto Black" panose="02000000000000000000" pitchFamily="2" charset="0"/>
                <a:cs typeface="Poppins SemiBold" pitchFamily="2" charset="77"/>
              </a:rPr>
              <a:t>D</a:t>
            </a:r>
            <a:r>
              <a:rPr lang="en-US" sz="3600" b="1" err="1">
                <a:solidFill>
                  <a:srgbClr val="064893"/>
                </a:solidFill>
                <a:latin typeface="+mj-lt"/>
                <a:ea typeface="Roboto Black" panose="02000000000000000000" pitchFamily="2" charset="0"/>
                <a:cs typeface="Poppins SemiBold" pitchFamily="2" charset="77"/>
              </a:rPr>
              <a:t>eveleopment</a:t>
            </a:r>
            <a:endParaRPr lang="en-US" sz="3600" b="1">
              <a:solidFill>
                <a:srgbClr val="064893"/>
              </a:solidFill>
              <a:latin typeface="+mj-lt"/>
              <a:ea typeface="Roboto Black" panose="02000000000000000000" pitchFamily="2" charset="0"/>
              <a:cs typeface="Poppins SemiBold" pitchFamily="2" charset="77"/>
            </a:endParaRPr>
          </a:p>
          <a:p>
            <a:r>
              <a:rPr lang="en-US" sz="5400" b="1">
                <a:solidFill>
                  <a:srgbClr val="064893"/>
                </a:solidFill>
                <a:latin typeface="+mj-lt"/>
                <a:ea typeface="Roboto Black" panose="02000000000000000000" pitchFamily="2" charset="0"/>
                <a:cs typeface="Poppins SemiBold" pitchFamily="2" charset="77"/>
              </a:rPr>
              <a:t>G</a:t>
            </a:r>
            <a:r>
              <a:rPr lang="en-US" sz="3600" b="1">
                <a:solidFill>
                  <a:srgbClr val="064893"/>
                </a:solidFill>
                <a:latin typeface="+mj-lt"/>
                <a:ea typeface="Roboto Black" panose="02000000000000000000" pitchFamily="2" charset="0"/>
                <a:cs typeface="Poppins SemiBold" pitchFamily="2" charset="77"/>
              </a:rPr>
              <a:t>oals</a:t>
            </a:r>
          </a:p>
        </p:txBody>
      </p:sp>
    </p:spTree>
    <p:extLst>
      <p:ext uri="{BB962C8B-B14F-4D97-AF65-F5344CB8AC3E}">
        <p14:creationId xmlns:p14="http://schemas.microsoft.com/office/powerpoint/2010/main" val="696472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A17B77F-D51A-7242-8A5B-DE5F15EF25B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43998" y="935304"/>
            <a:ext cx="8180446" cy="4735048"/>
          </a:xfrm>
          <a:prstGeom prst="rect">
            <a:avLst/>
          </a:prstGeom>
        </p:spPr>
      </p:pic>
      <p:sp>
        <p:nvSpPr>
          <p:cNvPr id="5" name="TextBox 11">
            <a:extLst>
              <a:ext uri="{FF2B5EF4-FFF2-40B4-BE49-F238E27FC236}">
                <a16:creationId xmlns:a16="http://schemas.microsoft.com/office/drawing/2014/main" id="{C9FC3D7A-1407-840A-B9F2-C66C8D4FFF9E}"/>
              </a:ext>
            </a:extLst>
          </p:cNvPr>
          <p:cNvSpPr txBox="1"/>
          <p:nvPr/>
        </p:nvSpPr>
        <p:spPr>
          <a:xfrm>
            <a:off x="6712100" y="2434495"/>
            <a:ext cx="5022700" cy="1200329"/>
          </a:xfrm>
          <a:prstGeom prst="rect">
            <a:avLst/>
          </a:prstGeom>
          <a:noFill/>
        </p:spPr>
        <p:txBody>
          <a:bodyPr wrap="square" rtlCol="0">
            <a:spAutoFit/>
          </a:bodyPr>
          <a:lstStyle/>
          <a:p>
            <a:r>
              <a:rPr lang="en-US" sz="3600" b="1" dirty="0" err="1">
                <a:solidFill>
                  <a:srgbClr val="064893"/>
                </a:solidFill>
                <a:latin typeface="+mj-lt"/>
                <a:ea typeface="Roboto Black" panose="02000000000000000000" pitchFamily="2" charset="0"/>
                <a:cs typeface="Poppins SemiBold" pitchFamily="2" charset="77"/>
              </a:rPr>
              <a:t>Ziel</a:t>
            </a:r>
            <a:r>
              <a:rPr lang="en-US" sz="3600" b="1" dirty="0">
                <a:solidFill>
                  <a:srgbClr val="064893"/>
                </a:solidFill>
                <a:latin typeface="+mj-lt"/>
                <a:ea typeface="Roboto Black" panose="02000000000000000000" pitchFamily="2" charset="0"/>
                <a:cs typeface="Poppins SemiBold" pitchFamily="2" charset="77"/>
              </a:rPr>
              <a:t>: </a:t>
            </a:r>
          </a:p>
          <a:p>
            <a:r>
              <a:rPr lang="en-US" sz="3600" b="1" dirty="0">
                <a:solidFill>
                  <a:srgbClr val="064893"/>
                </a:solidFill>
                <a:latin typeface="+mj-lt"/>
                <a:ea typeface="Roboto Black" panose="02000000000000000000" pitchFamily="2" charset="0"/>
                <a:cs typeface="Poppins SemiBold" pitchFamily="2" charset="77"/>
              </a:rPr>
              <a:t>1,5 °C</a:t>
            </a:r>
          </a:p>
        </p:txBody>
      </p:sp>
      <p:pic>
        <p:nvPicPr>
          <p:cNvPr id="6" name="Bildplatzhalter 9">
            <a:hlinkClick r:id="rId4"/>
            <a:extLst>
              <a:ext uri="{FF2B5EF4-FFF2-40B4-BE49-F238E27FC236}">
                <a16:creationId xmlns:a16="http://schemas.microsoft.com/office/drawing/2014/main" id="{FA91DA25-6A38-4A2B-FD9B-58737B98C375}"/>
              </a:ext>
            </a:extLst>
          </p:cNvPr>
          <p:cNvPicPr>
            <a:picLocks noGrp="1" noChangeAspect="1"/>
          </p:cNvPicPr>
          <p:nvPr>
            <p:ph type="pic" sz="quarter" idx="13"/>
          </p:nvPr>
        </p:nvPicPr>
        <p:blipFill rotWithShape="1">
          <a:blip r:embed="rId5" cstate="screen">
            <a:alphaModFix/>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rcRect l="8665" t="-5" r="251" b="5"/>
          <a:stretch/>
        </p:blipFill>
        <p:spPr>
          <a:xfrm>
            <a:off x="-1350963" y="1187450"/>
            <a:ext cx="6264276" cy="3919538"/>
          </a:xfrm>
        </p:spPr>
      </p:pic>
      <p:sp>
        <p:nvSpPr>
          <p:cNvPr id="2" name="TextBox 11">
            <a:extLst>
              <a:ext uri="{FF2B5EF4-FFF2-40B4-BE49-F238E27FC236}">
                <a16:creationId xmlns:a16="http://schemas.microsoft.com/office/drawing/2014/main" id="{FF7577ED-5AF3-F25F-6AB0-FD101BF57852}"/>
              </a:ext>
            </a:extLst>
          </p:cNvPr>
          <p:cNvSpPr txBox="1"/>
          <p:nvPr/>
        </p:nvSpPr>
        <p:spPr>
          <a:xfrm>
            <a:off x="6712100" y="3906659"/>
            <a:ext cx="5022700" cy="1200329"/>
          </a:xfrm>
          <a:prstGeom prst="rect">
            <a:avLst/>
          </a:prstGeom>
          <a:noFill/>
        </p:spPr>
        <p:txBody>
          <a:bodyPr wrap="square" rtlCol="0">
            <a:spAutoFit/>
          </a:bodyPr>
          <a:lstStyle/>
          <a:p>
            <a:r>
              <a:rPr lang="en-US" sz="3600" b="1" dirty="0" err="1">
                <a:solidFill>
                  <a:srgbClr val="064893"/>
                </a:solidFill>
                <a:latin typeface="+mj-lt"/>
                <a:ea typeface="Roboto Black" panose="02000000000000000000" pitchFamily="2" charset="0"/>
                <a:cs typeface="Poppins SemiBold" pitchFamily="2" charset="77"/>
              </a:rPr>
              <a:t>Emissionen</a:t>
            </a:r>
            <a:r>
              <a:rPr lang="en-US" sz="3600" b="1" dirty="0">
                <a:solidFill>
                  <a:srgbClr val="064893"/>
                </a:solidFill>
                <a:latin typeface="+mj-lt"/>
                <a:ea typeface="Roboto Black" panose="02000000000000000000" pitchFamily="2" charset="0"/>
                <a:cs typeface="Poppins SemiBold" pitchFamily="2" charset="77"/>
              </a:rPr>
              <a:t> auf 0</a:t>
            </a:r>
          </a:p>
          <a:p>
            <a:r>
              <a:rPr lang="en-US" sz="3600" b="1" dirty="0">
                <a:solidFill>
                  <a:srgbClr val="064893"/>
                </a:solidFill>
                <a:latin typeface="+mj-lt"/>
                <a:ea typeface="Roboto Black" panose="02000000000000000000" pitchFamily="2" charset="0"/>
                <a:cs typeface="Poppins SemiBold" pitchFamily="2" charset="77"/>
              </a:rPr>
              <a:t>bis 2050</a:t>
            </a:r>
          </a:p>
        </p:txBody>
      </p:sp>
      <p:pic>
        <p:nvPicPr>
          <p:cNvPr id="3" name="Grafik 2">
            <a:extLst>
              <a:ext uri="{FF2B5EF4-FFF2-40B4-BE49-F238E27FC236}">
                <a16:creationId xmlns:a16="http://schemas.microsoft.com/office/drawing/2014/main" id="{64268BD9-08DC-7EDE-3487-792A63490A1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54213" y="1363778"/>
            <a:ext cx="5506995" cy="5358785"/>
          </a:xfrm>
          <a:prstGeom prst="rect">
            <a:avLst/>
          </a:prstGeom>
        </p:spPr>
      </p:pic>
      <p:sp>
        <p:nvSpPr>
          <p:cNvPr id="4" name="TextBox 11">
            <a:extLst>
              <a:ext uri="{FF2B5EF4-FFF2-40B4-BE49-F238E27FC236}">
                <a16:creationId xmlns:a16="http://schemas.microsoft.com/office/drawing/2014/main" id="{679B120A-5D77-D834-D746-F485412CD12C}"/>
              </a:ext>
            </a:extLst>
          </p:cNvPr>
          <p:cNvSpPr txBox="1"/>
          <p:nvPr/>
        </p:nvSpPr>
        <p:spPr>
          <a:xfrm>
            <a:off x="524616" y="2425665"/>
            <a:ext cx="3357728" cy="1754326"/>
          </a:xfrm>
          <a:prstGeom prst="rect">
            <a:avLst/>
          </a:prstGeom>
          <a:noFill/>
        </p:spPr>
        <p:txBody>
          <a:bodyPr wrap="square" rtlCol="0">
            <a:spAutoFit/>
          </a:bodyPr>
          <a:lstStyle/>
          <a:p>
            <a:pPr algn="ctr"/>
            <a:r>
              <a:rPr lang="en-US" sz="3600" b="1" dirty="0">
                <a:solidFill>
                  <a:srgbClr val="064893"/>
                </a:solidFill>
                <a:latin typeface="+mj-lt"/>
                <a:ea typeface="Roboto Black" panose="02000000000000000000" pitchFamily="2" charset="0"/>
                <a:cs typeface="Poppins SemiBold" pitchFamily="2" charset="77"/>
              </a:rPr>
              <a:t>Anlagen-</a:t>
            </a:r>
            <a:r>
              <a:rPr lang="en-US" sz="3600" b="1" dirty="0" err="1">
                <a:solidFill>
                  <a:srgbClr val="064893"/>
                </a:solidFill>
                <a:latin typeface="+mj-lt"/>
                <a:ea typeface="Roboto Black" panose="02000000000000000000" pitchFamily="2" charset="0"/>
                <a:cs typeface="Poppins SemiBold" pitchFamily="2" charset="77"/>
              </a:rPr>
              <a:t>mechaniker</a:t>
            </a:r>
            <a:endParaRPr lang="en-US" sz="3600" b="1" dirty="0">
              <a:solidFill>
                <a:srgbClr val="064893"/>
              </a:solidFill>
              <a:latin typeface="+mj-lt"/>
              <a:ea typeface="Roboto Black" panose="02000000000000000000" pitchFamily="2" charset="0"/>
              <a:cs typeface="Poppins SemiBold" pitchFamily="2" charset="77"/>
            </a:endParaRPr>
          </a:p>
          <a:p>
            <a:pPr algn="ctr"/>
            <a:r>
              <a:rPr lang="en-US" sz="3600" b="1" dirty="0">
                <a:solidFill>
                  <a:srgbClr val="064893"/>
                </a:solidFill>
                <a:latin typeface="+mj-lt"/>
                <a:ea typeface="Roboto Black" panose="02000000000000000000" pitchFamily="2" charset="0"/>
                <a:cs typeface="Poppins SemiBold" pitchFamily="2" charset="77"/>
              </a:rPr>
              <a:t>SHK?</a:t>
            </a:r>
          </a:p>
        </p:txBody>
      </p:sp>
    </p:spTree>
    <p:extLst>
      <p:ext uri="{BB962C8B-B14F-4D97-AF65-F5344CB8AC3E}">
        <p14:creationId xmlns:p14="http://schemas.microsoft.com/office/powerpoint/2010/main" val="4395938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Bildplatzhalter 6" descr="Ein Bild, das Karte, Kugel, Globus, Welt enthält.&#10;&#10;Automatisch generierte Beschreibung">
            <a:extLst>
              <a:ext uri="{FF2B5EF4-FFF2-40B4-BE49-F238E27FC236}">
                <a16:creationId xmlns:a16="http://schemas.microsoft.com/office/drawing/2014/main" id="{72B56774-FB5D-154F-7E8C-54069CB1C389}"/>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150" b="-106"/>
          <a:stretch/>
        </p:blipFill>
        <p:spPr>
          <a:xfrm>
            <a:off x="6463039" y="358815"/>
            <a:ext cx="4793658" cy="4166886"/>
          </a:xfrm>
        </p:spPr>
      </p:pic>
      <p:sp>
        <p:nvSpPr>
          <p:cNvPr id="2" name="TextBox 12">
            <a:extLst>
              <a:ext uri="{FF2B5EF4-FFF2-40B4-BE49-F238E27FC236}">
                <a16:creationId xmlns:a16="http://schemas.microsoft.com/office/drawing/2014/main" id="{BF26F6B7-7CA1-7161-F979-76BD56249117}"/>
              </a:ext>
            </a:extLst>
          </p:cNvPr>
          <p:cNvSpPr txBox="1"/>
          <p:nvPr/>
        </p:nvSpPr>
        <p:spPr>
          <a:xfrm>
            <a:off x="1799061" y="4156185"/>
            <a:ext cx="4296939" cy="2345514"/>
          </a:xfrm>
          <a:prstGeom prst="rect">
            <a:avLst/>
          </a:prstGeom>
          <a:noFill/>
        </p:spPr>
        <p:txBody>
          <a:bodyPr wrap="square" rtlCol="0">
            <a:spAutoFit/>
          </a:bodyPr>
          <a:lstStyle/>
          <a:p>
            <a:pPr marL="0" lvl="1">
              <a:lnSpc>
                <a:spcPct val="107000"/>
              </a:lnSpc>
              <a:spcAft>
                <a:spcPts val="800"/>
              </a:spcAft>
            </a:pPr>
            <a:r>
              <a:rPr lang="de-DE" sz="2200" kern="100" dirty="0">
                <a:effectLst/>
                <a:ea typeface="Calibri" panose="020F0502020204030204" pitchFamily="34" charset="0"/>
                <a:cs typeface="Times New Roman" panose="02020603050405020304" pitchFamily="18" charset="0"/>
              </a:rPr>
              <a:t>Entwicklung so gestalten, dass die </a:t>
            </a:r>
            <a:r>
              <a:rPr lang="de-DE" sz="2200" b="1" kern="100" dirty="0">
                <a:effectLst/>
                <a:ea typeface="Calibri" panose="020F0502020204030204" pitchFamily="34" charset="0"/>
                <a:cs typeface="Times New Roman" panose="02020603050405020304" pitchFamily="18" charset="0"/>
              </a:rPr>
              <a:t>Bedürfnisse der Gegenwart </a:t>
            </a:r>
            <a:r>
              <a:rPr lang="de-DE" sz="2200" kern="100" dirty="0">
                <a:effectLst/>
                <a:ea typeface="Calibri" panose="020F0502020204030204" pitchFamily="34" charset="0"/>
                <a:cs typeface="Times New Roman" panose="02020603050405020304" pitchFamily="18" charset="0"/>
              </a:rPr>
              <a:t>erfüllt werden, </a:t>
            </a:r>
          </a:p>
          <a:p>
            <a:pPr marL="0" lvl="1">
              <a:lnSpc>
                <a:spcPct val="107000"/>
              </a:lnSpc>
              <a:spcAft>
                <a:spcPts val="800"/>
              </a:spcAft>
            </a:pPr>
            <a:r>
              <a:rPr lang="de-DE" sz="2200" kern="100" dirty="0">
                <a:effectLst/>
                <a:ea typeface="Calibri" panose="020F0502020204030204" pitchFamily="34" charset="0"/>
                <a:cs typeface="Times New Roman" panose="02020603050405020304" pitchFamily="18" charset="0"/>
              </a:rPr>
              <a:t>und gleichzeitig </a:t>
            </a:r>
            <a:r>
              <a:rPr lang="de-DE" sz="2200" b="1" kern="100" dirty="0">
                <a:effectLst/>
                <a:ea typeface="Calibri" panose="020F0502020204030204" pitchFamily="34" charset="0"/>
                <a:cs typeface="Times New Roman" panose="02020603050405020304" pitchFamily="18" charset="0"/>
              </a:rPr>
              <a:t>zukünftige Generationen </a:t>
            </a:r>
            <a:r>
              <a:rPr lang="de-DE" sz="2200" kern="100" dirty="0">
                <a:effectLst/>
                <a:ea typeface="Calibri" panose="020F0502020204030204" pitchFamily="34" charset="0"/>
                <a:cs typeface="Times New Roman" panose="02020603050405020304" pitchFamily="18" charset="0"/>
              </a:rPr>
              <a:t>auch ihre Bedürfnisse erfüllen können. </a:t>
            </a:r>
          </a:p>
        </p:txBody>
      </p:sp>
      <p:sp>
        <p:nvSpPr>
          <p:cNvPr id="5" name="TextBox 11">
            <a:extLst>
              <a:ext uri="{FF2B5EF4-FFF2-40B4-BE49-F238E27FC236}">
                <a16:creationId xmlns:a16="http://schemas.microsoft.com/office/drawing/2014/main" id="{15C88F8B-8793-2759-4078-104E445F561B}"/>
              </a:ext>
            </a:extLst>
          </p:cNvPr>
          <p:cNvSpPr txBox="1"/>
          <p:nvPr/>
        </p:nvSpPr>
        <p:spPr>
          <a:xfrm>
            <a:off x="1799061" y="1351906"/>
            <a:ext cx="3357728" cy="1200329"/>
          </a:xfrm>
          <a:prstGeom prst="rect">
            <a:avLst/>
          </a:prstGeom>
          <a:noFill/>
        </p:spPr>
        <p:txBody>
          <a:bodyPr wrap="square" rtlCol="0">
            <a:spAutoFit/>
          </a:bodyPr>
          <a:lstStyle/>
          <a:p>
            <a:r>
              <a:rPr lang="en-US" sz="3600" b="1" err="1">
                <a:solidFill>
                  <a:srgbClr val="064893"/>
                </a:solidFill>
                <a:latin typeface="+mj-lt"/>
                <a:ea typeface="Roboto Black" panose="02000000000000000000" pitchFamily="2" charset="0"/>
                <a:cs typeface="Poppins SemiBold" pitchFamily="2" charset="77"/>
              </a:rPr>
              <a:t>Nachhaltige</a:t>
            </a:r>
            <a:r>
              <a:rPr lang="en-US" sz="3600" b="1">
                <a:solidFill>
                  <a:srgbClr val="064893"/>
                </a:solidFill>
                <a:latin typeface="+mj-lt"/>
                <a:ea typeface="Roboto Black" panose="02000000000000000000" pitchFamily="2" charset="0"/>
                <a:cs typeface="Poppins SemiBold" pitchFamily="2" charset="77"/>
              </a:rPr>
              <a:t> </a:t>
            </a:r>
            <a:r>
              <a:rPr lang="en-US" sz="3600" b="1" err="1">
                <a:solidFill>
                  <a:srgbClr val="064893"/>
                </a:solidFill>
                <a:latin typeface="+mj-lt"/>
                <a:ea typeface="Roboto Black" panose="02000000000000000000" pitchFamily="2" charset="0"/>
                <a:cs typeface="Poppins SemiBold" pitchFamily="2" charset="77"/>
              </a:rPr>
              <a:t>Entwicklung</a:t>
            </a:r>
            <a:endParaRPr lang="en-US" sz="3600" b="1">
              <a:solidFill>
                <a:srgbClr val="064893"/>
              </a:solidFill>
              <a:latin typeface="+mj-lt"/>
              <a:ea typeface="Roboto Black" panose="02000000000000000000" pitchFamily="2" charset="0"/>
              <a:cs typeface="Poppins SemiBold" pitchFamily="2" charset="77"/>
            </a:endParaRPr>
          </a:p>
        </p:txBody>
      </p:sp>
    </p:spTree>
    <p:extLst>
      <p:ext uri="{BB962C8B-B14F-4D97-AF65-F5344CB8AC3E}">
        <p14:creationId xmlns:p14="http://schemas.microsoft.com/office/powerpoint/2010/main" val="315209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907097F2-8E86-A9B7-0097-9C7FF2E94220}"/>
              </a:ext>
            </a:extLst>
          </p:cNvPr>
          <p:cNvSpPr/>
          <p:nvPr/>
        </p:nvSpPr>
        <p:spPr>
          <a:xfrm>
            <a:off x="0" y="0"/>
            <a:ext cx="12192000" cy="5962261"/>
          </a:xfrm>
          <a:prstGeom prst="rect">
            <a:avLst/>
          </a:prstGeom>
          <a:gradFill flip="none" rotWithShape="1">
            <a:gsLst>
              <a:gs pos="0">
                <a:srgbClr val="064893"/>
              </a:gs>
              <a:gs pos="100000">
                <a:srgbClr val="C00000"/>
              </a:gs>
            </a:gsLst>
            <a:lin ang="15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F972AC0D-E5BC-B255-B544-45FFB7EF97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21058534">
            <a:off x="628200" y="1336365"/>
            <a:ext cx="10935601" cy="2900811"/>
          </a:xfrm>
          <a:prstGeom prst="rect">
            <a:avLst/>
          </a:prstGeom>
        </p:spPr>
      </p:pic>
      <p:pic>
        <p:nvPicPr>
          <p:cNvPr id="17" name="Grafik 16" descr="Ein Bild, das Schrift, Grafiken, Grafikdesign, Logo enthält.&#10;&#10;Automatisch generierte Beschreibung">
            <a:extLst>
              <a:ext uri="{FF2B5EF4-FFF2-40B4-BE49-F238E27FC236}">
                <a16:creationId xmlns:a16="http://schemas.microsoft.com/office/drawing/2014/main" id="{ADE2098B-33BA-F8D9-7364-0ED61EAE95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023" y="6333344"/>
            <a:ext cx="1492463" cy="219291"/>
          </a:xfrm>
          <a:prstGeom prst="rect">
            <a:avLst/>
          </a:prstGeom>
        </p:spPr>
      </p:pic>
      <p:pic>
        <p:nvPicPr>
          <p:cNvPr id="19" name="Grafik 18" descr="Ein Bild, das Text, Schrift, Screenshot, Symbol enthält.&#10;&#10;Automatisch generierte Beschreibung">
            <a:extLst>
              <a:ext uri="{FF2B5EF4-FFF2-40B4-BE49-F238E27FC236}">
                <a16:creationId xmlns:a16="http://schemas.microsoft.com/office/drawing/2014/main" id="{C7CE226E-C391-BD43-AE87-E6BBB3D8ED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06966" y="6196259"/>
            <a:ext cx="1335361" cy="469344"/>
          </a:xfrm>
          <a:prstGeom prst="rect">
            <a:avLst/>
          </a:prstGeom>
        </p:spPr>
      </p:pic>
      <p:pic>
        <p:nvPicPr>
          <p:cNvPr id="21" name="Grafik 20" descr="Ein Bild, das Text, Grafiken, Schrift, Grafikdesign enthält.&#10;&#10;Automatisch generierte Beschreibung">
            <a:extLst>
              <a:ext uri="{FF2B5EF4-FFF2-40B4-BE49-F238E27FC236}">
                <a16:creationId xmlns:a16="http://schemas.microsoft.com/office/drawing/2014/main" id="{13AB6525-3D2F-84C0-2865-2B09775F1CB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34807" y="6196258"/>
            <a:ext cx="788816" cy="469345"/>
          </a:xfrm>
          <a:prstGeom prst="rect">
            <a:avLst/>
          </a:prstGeom>
        </p:spPr>
      </p:pic>
    </p:spTree>
    <p:extLst>
      <p:ext uri="{BB962C8B-B14F-4D97-AF65-F5344CB8AC3E}">
        <p14:creationId xmlns:p14="http://schemas.microsoft.com/office/powerpoint/2010/main" val="524252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05510-18BA-16D3-0D6C-3A6D82F14FF3}"/>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4B3A5B47-7670-318B-2D29-9B5C3389716E}"/>
              </a:ext>
            </a:extLst>
          </p:cNvPr>
          <p:cNvSpPr txBox="1"/>
          <p:nvPr/>
        </p:nvSpPr>
        <p:spPr>
          <a:xfrm>
            <a:off x="1121303" y="1140084"/>
            <a:ext cx="10691755" cy="646331"/>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Was bedeutet "Energiewende"?</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ED0306DF-0BC2-F9E4-AE64-5956E4FE2392}"/>
              </a:ext>
            </a:extLst>
          </p:cNvPr>
          <p:cNvSpPr txBox="1"/>
          <p:nvPr/>
        </p:nvSpPr>
        <p:spPr>
          <a:xfrm>
            <a:off x="742362" y="3963591"/>
            <a:ext cx="11070696" cy="2554545"/>
          </a:xfrm>
          <a:prstGeom prst="rect">
            <a:avLst/>
          </a:prstGeom>
          <a:noFill/>
        </p:spPr>
        <p:txBody>
          <a:bodyPr wrap="square">
            <a:spAutoFit/>
          </a:bodyPr>
          <a:lstStyle/>
          <a:p>
            <a:pPr marL="342900" lvl="0" indent="-342900">
              <a:spcAft>
                <a:spcPts val="1200"/>
              </a:spcAft>
              <a:buFont typeface="+mj-lt"/>
              <a:buAutoNum type="alphaLcParenR"/>
            </a:pPr>
            <a:r>
              <a:rPr lang="de-DE" sz="2800" dirty="0"/>
              <a:t>Die Umwandlung von Wechselstrom in Gleichstrom</a:t>
            </a:r>
          </a:p>
          <a:p>
            <a:pPr marL="342900" lvl="0" indent="-342900">
              <a:spcAft>
                <a:spcPts val="1200"/>
              </a:spcAft>
              <a:buFont typeface="+mj-lt"/>
              <a:buAutoNum type="alphaLcParenR"/>
            </a:pPr>
            <a:r>
              <a:rPr lang="de-DE" sz="2800" dirty="0"/>
              <a:t>Prozess der Angleichung des Stromverbrauchs zwischen Ost- und West-Deutschland (ab 1990)</a:t>
            </a:r>
          </a:p>
          <a:p>
            <a:pPr marL="342900" lvl="0" indent="-342900">
              <a:spcAft>
                <a:spcPts val="1200"/>
              </a:spcAft>
              <a:buFont typeface="+mj-lt"/>
              <a:buAutoNum type="alphaLcParenR"/>
            </a:pPr>
            <a:r>
              <a:rPr lang="de-DE" sz="2800" dirty="0"/>
              <a:t>Die Nutzung erneuerbarer Energien (Sonne, Wind) anstelle von fossilen Energieträgern (z. B. Kohle, Öl)</a:t>
            </a:r>
          </a:p>
        </p:txBody>
      </p:sp>
      <p:sp>
        <p:nvSpPr>
          <p:cNvPr id="2" name="TextBox 11">
            <a:extLst>
              <a:ext uri="{FF2B5EF4-FFF2-40B4-BE49-F238E27FC236}">
                <a16:creationId xmlns:a16="http://schemas.microsoft.com/office/drawing/2014/main" id="{14D84B81-29CC-1875-1CC9-5D6D4C9732A8}"/>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84807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99C9C-F357-2531-F15C-0694A8019E88}"/>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9E4CF8FD-7476-5B92-9B0E-AEA424B056CF}"/>
              </a:ext>
            </a:extLst>
          </p:cNvPr>
          <p:cNvSpPr txBox="1"/>
          <p:nvPr/>
        </p:nvSpPr>
        <p:spPr>
          <a:xfrm>
            <a:off x="1121303" y="1140084"/>
            <a:ext cx="10691755" cy="646331"/>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Was bedeutet "Energiewende"?</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E846A1D6-7DF5-9598-E206-7563C2A8AF0E}"/>
              </a:ext>
            </a:extLst>
          </p:cNvPr>
          <p:cNvSpPr txBox="1"/>
          <p:nvPr/>
        </p:nvSpPr>
        <p:spPr>
          <a:xfrm>
            <a:off x="742362" y="3963591"/>
            <a:ext cx="11070696" cy="2554545"/>
          </a:xfrm>
          <a:prstGeom prst="rect">
            <a:avLst/>
          </a:prstGeom>
          <a:noFill/>
        </p:spPr>
        <p:txBody>
          <a:bodyPr wrap="square">
            <a:spAutoFit/>
          </a:bodyPr>
          <a:lstStyle/>
          <a:p>
            <a:pPr marL="342900" lvl="0" indent="-342900">
              <a:spcAft>
                <a:spcPts val="1200"/>
              </a:spcAft>
              <a:buFont typeface="+mj-lt"/>
              <a:buAutoNum type="alphaLcParenR"/>
            </a:pPr>
            <a:r>
              <a:rPr lang="de-DE" sz="2800" dirty="0"/>
              <a:t>Die Umwandlung von Wechselstrom in Gleichstrom</a:t>
            </a:r>
          </a:p>
          <a:p>
            <a:pPr marL="342900" lvl="0" indent="-342900">
              <a:spcAft>
                <a:spcPts val="1200"/>
              </a:spcAft>
              <a:buFont typeface="+mj-lt"/>
              <a:buAutoNum type="alphaLcParenR"/>
            </a:pPr>
            <a:r>
              <a:rPr lang="de-DE" sz="2800" dirty="0"/>
              <a:t>Prozess der Angleichung des Stromverbrauchs zwischen Ost- und West-Deutschland (ab 1990)</a:t>
            </a:r>
          </a:p>
          <a:p>
            <a:pPr marL="342900" lvl="0" indent="-342900">
              <a:spcAft>
                <a:spcPts val="1200"/>
              </a:spcAft>
              <a:buFont typeface="+mj-lt"/>
              <a:buAutoNum type="alphaLcParenR"/>
            </a:pPr>
            <a:r>
              <a:rPr lang="de-DE" sz="2800" b="1" dirty="0">
                <a:solidFill>
                  <a:srgbClr val="00B050"/>
                </a:solidFill>
              </a:rPr>
              <a:t>Die Nutzung erneuerbarer Energien (Sonne, Wind) anstelle von fossilen Energieträgern (z. B. Kohle, Öl)</a:t>
            </a:r>
          </a:p>
        </p:txBody>
      </p:sp>
      <p:sp>
        <p:nvSpPr>
          <p:cNvPr id="2" name="TextBox 11">
            <a:extLst>
              <a:ext uri="{FF2B5EF4-FFF2-40B4-BE49-F238E27FC236}">
                <a16:creationId xmlns:a16="http://schemas.microsoft.com/office/drawing/2014/main" id="{8B0C63E5-46A5-F0F9-FA82-73AE6E44F9AE}"/>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2769948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a:extLst>
              <a:ext uri="{FF2B5EF4-FFF2-40B4-BE49-F238E27FC236}">
                <a16:creationId xmlns:a16="http://schemas.microsoft.com/office/drawing/2014/main" id="{01DF6FC0-205C-EA11-02EF-F25314DA4991}"/>
              </a:ext>
            </a:extLst>
          </p:cNvPr>
          <p:cNvSpPr txBox="1"/>
          <p:nvPr/>
        </p:nvSpPr>
        <p:spPr>
          <a:xfrm>
            <a:off x="6246122" y="1024993"/>
            <a:ext cx="3357728" cy="1200329"/>
          </a:xfrm>
          <a:prstGeom prst="rect">
            <a:avLst/>
          </a:prstGeom>
          <a:noFill/>
        </p:spPr>
        <p:txBody>
          <a:bodyPr wrap="square" rtlCol="0">
            <a:spAutoFit/>
          </a:bodyPr>
          <a:lstStyle/>
          <a:p>
            <a:r>
              <a:rPr lang="en-US" sz="3600" b="1" dirty="0">
                <a:solidFill>
                  <a:srgbClr val="064893"/>
                </a:solidFill>
                <a:latin typeface="+mj-lt"/>
                <a:ea typeface="Roboto Black" panose="02000000000000000000" pitchFamily="2" charset="0"/>
                <a:cs typeface="Poppins SemiBold" pitchFamily="2" charset="77"/>
              </a:rPr>
              <a:t>ENERGIE</a:t>
            </a:r>
          </a:p>
          <a:p>
            <a:r>
              <a:rPr lang="en-US" sz="3600" b="1" dirty="0">
                <a:solidFill>
                  <a:srgbClr val="064893"/>
                </a:solidFill>
                <a:latin typeface="+mj-lt"/>
                <a:ea typeface="Roboto Black" panose="02000000000000000000" pitchFamily="2" charset="0"/>
                <a:cs typeface="Poppins SemiBold" pitchFamily="2" charset="77"/>
              </a:rPr>
              <a:t>WENDE</a:t>
            </a:r>
          </a:p>
        </p:txBody>
      </p:sp>
      <p:sp>
        <p:nvSpPr>
          <p:cNvPr id="7" name="Rectangle 10">
            <a:extLst>
              <a:ext uri="{FF2B5EF4-FFF2-40B4-BE49-F238E27FC236}">
                <a16:creationId xmlns:a16="http://schemas.microsoft.com/office/drawing/2014/main" id="{6B7FEB44-C51E-82CC-5D81-7AAFC647F0DA}"/>
              </a:ext>
            </a:extLst>
          </p:cNvPr>
          <p:cNvSpPr/>
          <p:nvPr/>
        </p:nvSpPr>
        <p:spPr>
          <a:xfrm>
            <a:off x="5628640" y="3815463"/>
            <a:ext cx="6096001" cy="3303035"/>
          </a:xfrm>
          <a:prstGeom prst="rect">
            <a:avLst/>
          </a:prstGeom>
          <a:solidFill>
            <a:srgbClr val="FFD131"/>
          </a:solidFill>
          <a:ln>
            <a:noFill/>
          </a:ln>
          <a:effectLst>
            <a:outerShdw blurRad="101600" dist="1016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feld 10">
            <a:extLst>
              <a:ext uri="{FF2B5EF4-FFF2-40B4-BE49-F238E27FC236}">
                <a16:creationId xmlns:a16="http://schemas.microsoft.com/office/drawing/2014/main" id="{D284766B-08A5-2AC6-66EA-6B4D4A9D72EE}"/>
              </a:ext>
            </a:extLst>
          </p:cNvPr>
          <p:cNvSpPr txBox="1"/>
          <p:nvPr/>
        </p:nvSpPr>
        <p:spPr>
          <a:xfrm>
            <a:off x="6246122" y="4027687"/>
            <a:ext cx="5276730" cy="1200329"/>
          </a:xfrm>
          <a:prstGeom prst="rect">
            <a:avLst/>
          </a:prstGeom>
          <a:noFill/>
        </p:spPr>
        <p:txBody>
          <a:bodyPr wrap="square">
            <a:spAutoFit/>
          </a:bodyPr>
          <a:lstStyle/>
          <a:p>
            <a:r>
              <a:rPr lang="de-DE" sz="2400" dirty="0">
                <a:latin typeface="Mulish" pitchFamily="2" charset="0"/>
                <a:ea typeface="Open Sans" panose="020B0606030504020204" pitchFamily="34" charset="0"/>
                <a:cs typeface="Open Sans" panose="020B0606030504020204" pitchFamily="34" charset="0"/>
              </a:rPr>
              <a:t>In Deutschland wurden 2023 über 50% des Stroms aus erneuerbaren Energien gewonnen.</a:t>
            </a:r>
          </a:p>
        </p:txBody>
      </p:sp>
      <p:sp>
        <p:nvSpPr>
          <p:cNvPr id="12" name="Textfeld 11">
            <a:extLst>
              <a:ext uri="{FF2B5EF4-FFF2-40B4-BE49-F238E27FC236}">
                <a16:creationId xmlns:a16="http://schemas.microsoft.com/office/drawing/2014/main" id="{D2C4A986-3E4E-DDC6-1D42-CC090B036112}"/>
              </a:ext>
            </a:extLst>
          </p:cNvPr>
          <p:cNvSpPr txBox="1"/>
          <p:nvPr/>
        </p:nvSpPr>
        <p:spPr>
          <a:xfrm>
            <a:off x="467359" y="4027687"/>
            <a:ext cx="4859553" cy="2410916"/>
          </a:xfrm>
          <a:prstGeom prst="rect">
            <a:avLst/>
          </a:prstGeom>
          <a:noFill/>
        </p:spPr>
        <p:txBody>
          <a:bodyPr wrap="square">
            <a:spAutoFit/>
          </a:bodyPr>
          <a:lstStyle/>
          <a:p>
            <a:pPr>
              <a:lnSpc>
                <a:spcPct val="150000"/>
              </a:lnSpc>
            </a:pPr>
            <a:r>
              <a:rPr lang="de-DE" sz="2400" dirty="0">
                <a:solidFill>
                  <a:schemeClr val="bg1"/>
                </a:solidFill>
                <a:latin typeface="Mulish" pitchFamily="2" charset="0"/>
                <a:ea typeface="Open Sans" panose="020B0606030504020204" pitchFamily="34" charset="0"/>
                <a:cs typeface="Open Sans" panose="020B0606030504020204" pitchFamily="34" charset="0"/>
              </a:rPr>
              <a:t>Kohleausstieg </a:t>
            </a:r>
          </a:p>
          <a:p>
            <a:pPr marL="342900" indent="-342900">
              <a:lnSpc>
                <a:spcPct val="150000"/>
              </a:lnSpc>
              <a:spcAft>
                <a:spcPts val="800"/>
              </a:spcAft>
              <a:buFont typeface="Arial" panose="020B0604020202020204" pitchFamily="34" charset="0"/>
              <a:buChar char="•"/>
            </a:pPr>
            <a:r>
              <a:rPr lang="de-DE" sz="2400" dirty="0">
                <a:solidFill>
                  <a:schemeClr val="bg1"/>
                </a:solidFill>
                <a:latin typeface="Mulish" pitchFamily="2" charset="0"/>
                <a:ea typeface="Open Sans" panose="020B0606030504020204" pitchFamily="34" charset="0"/>
                <a:cs typeface="Open Sans" panose="020B0606030504020204" pitchFamily="34" charset="0"/>
              </a:rPr>
              <a:t>in Deutschland bis 2038 </a:t>
            </a:r>
          </a:p>
          <a:p>
            <a:pPr marL="342900" indent="-342900">
              <a:buFont typeface="Arial" panose="020B0604020202020204" pitchFamily="34" charset="0"/>
              <a:buChar char="•"/>
            </a:pPr>
            <a:r>
              <a:rPr lang="de-DE" sz="2400" dirty="0">
                <a:solidFill>
                  <a:schemeClr val="bg1"/>
                </a:solidFill>
                <a:latin typeface="Mulish" pitchFamily="2" charset="0"/>
                <a:ea typeface="Open Sans" panose="020B0606030504020204" pitchFamily="34" charset="0"/>
                <a:cs typeface="Open Sans" panose="020B0606030504020204" pitchFamily="34" charset="0"/>
              </a:rPr>
              <a:t>in manchen Ländern schon vollzogen: Belgien und Schweden</a:t>
            </a:r>
          </a:p>
        </p:txBody>
      </p:sp>
      <p:pic>
        <p:nvPicPr>
          <p:cNvPr id="17" name="Bildplatzhalter 16">
            <a:hlinkClick r:id="rId3"/>
            <a:extLst>
              <a:ext uri="{FF2B5EF4-FFF2-40B4-BE49-F238E27FC236}">
                <a16:creationId xmlns:a16="http://schemas.microsoft.com/office/drawing/2014/main" id="{97D3FB8D-D4E9-A581-34AA-F9C8351423B0}"/>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a:stretch/>
        </p:blipFill>
        <p:spPr>
          <a:xfrm>
            <a:off x="0" y="0"/>
            <a:ext cx="5628640" cy="3804312"/>
          </a:xfrm>
        </p:spPr>
      </p:pic>
      <p:sp>
        <p:nvSpPr>
          <p:cNvPr id="2" name="Textfeld 1">
            <a:extLst>
              <a:ext uri="{FF2B5EF4-FFF2-40B4-BE49-F238E27FC236}">
                <a16:creationId xmlns:a16="http://schemas.microsoft.com/office/drawing/2014/main" id="{49BF4F73-EA4C-9125-7CEA-127853D91254}"/>
              </a:ext>
            </a:extLst>
          </p:cNvPr>
          <p:cNvSpPr txBox="1"/>
          <p:nvPr/>
        </p:nvSpPr>
        <p:spPr>
          <a:xfrm>
            <a:off x="6096000" y="2263465"/>
            <a:ext cx="5276730" cy="1200329"/>
          </a:xfrm>
          <a:prstGeom prst="rect">
            <a:avLst/>
          </a:prstGeom>
          <a:noFill/>
        </p:spPr>
        <p:txBody>
          <a:bodyPr wrap="square">
            <a:spAutoFit/>
          </a:bodyPr>
          <a:lstStyle/>
          <a:p>
            <a:r>
              <a:rPr lang="de-DE" sz="2400" dirty="0">
                <a:solidFill>
                  <a:srgbClr val="064893"/>
                </a:solidFill>
                <a:latin typeface="Mulish" pitchFamily="2" charset="0"/>
                <a:ea typeface="Open Sans" panose="020B0606030504020204" pitchFamily="34" charset="0"/>
                <a:cs typeface="Open Sans" panose="020B0606030504020204" pitchFamily="34" charset="0"/>
              </a:rPr>
              <a:t>Die Nutzung von erneuerbaren Energien (Sonne, Wind) anstelle von fossilen Energieträgern (Kohle, Öl)</a:t>
            </a:r>
          </a:p>
        </p:txBody>
      </p:sp>
    </p:spTree>
    <p:extLst>
      <p:ext uri="{BB962C8B-B14F-4D97-AF65-F5344CB8AC3E}">
        <p14:creationId xmlns:p14="http://schemas.microsoft.com/office/powerpoint/2010/main" val="361993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2A30F-AE0A-A5AE-8FC5-922DEB094ADD}"/>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D93E25D1-9E32-BD31-4268-AF2FFACA2126}"/>
              </a:ext>
            </a:extLst>
          </p:cNvPr>
          <p:cNvSpPr txBox="1"/>
          <p:nvPr/>
        </p:nvSpPr>
        <p:spPr>
          <a:xfrm>
            <a:off x="1121304" y="1140084"/>
            <a:ext cx="6086384"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1.	Richtiges Lüften und Heizen - was stimmt?</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2EEA4E3F-F14A-7B17-B92F-EC091BA96834}"/>
              </a:ext>
            </a:extLst>
          </p:cNvPr>
          <p:cNvSpPr txBox="1"/>
          <p:nvPr/>
        </p:nvSpPr>
        <p:spPr>
          <a:xfrm>
            <a:off x="1121304" y="3897941"/>
            <a:ext cx="10543474" cy="2123658"/>
          </a:xfrm>
          <a:prstGeom prst="rect">
            <a:avLst/>
          </a:prstGeom>
          <a:noFill/>
        </p:spPr>
        <p:txBody>
          <a:bodyPr wrap="square">
            <a:spAutoFit/>
          </a:bodyPr>
          <a:lstStyle/>
          <a:p>
            <a:pPr marL="342900" lvl="0" indent="-342900">
              <a:spcAft>
                <a:spcPts val="1200"/>
              </a:spcAft>
              <a:buFont typeface="+mj-lt"/>
              <a:buAutoNum type="alphaLcParenR"/>
            </a:pPr>
            <a:r>
              <a:rPr lang="de-DE" sz="2800" dirty="0"/>
              <a:t>Mehrmals kurz Stoßlüften ist besser als dauerhaft Kipplüften.</a:t>
            </a:r>
          </a:p>
          <a:p>
            <a:pPr marL="342900" lvl="0" indent="-342900">
              <a:spcAft>
                <a:spcPts val="1200"/>
              </a:spcAft>
              <a:buFont typeface="+mj-lt"/>
              <a:buAutoNum type="alphaLcParenR"/>
            </a:pPr>
            <a:r>
              <a:rPr lang="de-DE" sz="2800" dirty="0"/>
              <a:t>Optimal ist 1 mal pro Tag 30 Minuten Stoßlüften.</a:t>
            </a:r>
          </a:p>
          <a:p>
            <a:pPr marL="342900" lvl="0" indent="-342900">
              <a:spcAft>
                <a:spcPts val="1200"/>
              </a:spcAft>
              <a:buFont typeface="+mj-lt"/>
              <a:buAutoNum type="alphaLcParenR"/>
            </a:pPr>
            <a:r>
              <a:rPr lang="de-DE" sz="2800" dirty="0"/>
              <a:t>Während des Lüftens die Heizung anlassen, sonst droht Schimmel.</a:t>
            </a:r>
          </a:p>
        </p:txBody>
      </p:sp>
      <p:sp>
        <p:nvSpPr>
          <p:cNvPr id="2" name="TextBox 11">
            <a:extLst>
              <a:ext uri="{FF2B5EF4-FFF2-40B4-BE49-F238E27FC236}">
                <a16:creationId xmlns:a16="http://schemas.microsoft.com/office/drawing/2014/main" id="{FE85D393-8739-51CC-6677-7ED1B355660D}"/>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388933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D3B6B-1AEA-B9E9-823C-FA19A1235639}"/>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E63C8626-816A-AF2E-DB1E-1CCECBFB0ED7}"/>
              </a:ext>
            </a:extLst>
          </p:cNvPr>
          <p:cNvSpPr txBox="1"/>
          <p:nvPr/>
        </p:nvSpPr>
        <p:spPr>
          <a:xfrm>
            <a:off x="1121303" y="1140084"/>
            <a:ext cx="10691755" cy="1754326"/>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Wie viel Prozent </a:t>
            </a:r>
            <a:r>
              <a:rPr lang="de-DE" sz="3600" b="1" dirty="0">
                <a:solidFill>
                  <a:srgbClr val="064893"/>
                </a:solidFill>
                <a:highlight>
                  <a:srgbClr val="FFD131"/>
                </a:highlight>
                <a:latin typeface="+mj-lt"/>
                <a:ea typeface="Roboto Black" panose="02000000000000000000" pitchFamily="2" charset="0"/>
                <a:cs typeface="Poppins SemiBold" pitchFamily="2" charset="77"/>
              </a:rPr>
              <a:t>des genutzten Stroms</a:t>
            </a:r>
            <a:r>
              <a:rPr lang="de-DE" sz="3600" b="1" dirty="0">
                <a:solidFill>
                  <a:srgbClr val="064893"/>
                </a:solidFill>
                <a:latin typeface="+mj-lt"/>
                <a:ea typeface="Roboto Black" panose="02000000000000000000" pitchFamily="2" charset="0"/>
                <a:cs typeface="Poppins SemiBold" pitchFamily="2" charset="77"/>
              </a:rPr>
              <a:t> in Deutschland wurde 2023 durch erneuerbare Energien erzeugt?</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4CB86074-2863-C5B0-E632-932B6FC5665B}"/>
              </a:ext>
            </a:extLst>
          </p:cNvPr>
          <p:cNvSpPr txBox="1"/>
          <p:nvPr/>
        </p:nvSpPr>
        <p:spPr>
          <a:xfrm>
            <a:off x="742362" y="3963591"/>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knapp 20 %</a:t>
            </a:r>
          </a:p>
          <a:p>
            <a:pPr marL="342900" lvl="0" indent="-342900">
              <a:spcAft>
                <a:spcPts val="1200"/>
              </a:spcAft>
              <a:buFont typeface="+mj-lt"/>
              <a:buAutoNum type="alphaLcParenR"/>
            </a:pPr>
            <a:r>
              <a:rPr lang="de-DE" sz="2800" dirty="0"/>
              <a:t>über 50 %</a:t>
            </a:r>
          </a:p>
          <a:p>
            <a:pPr marL="342900" lvl="0" indent="-342900">
              <a:spcAft>
                <a:spcPts val="1200"/>
              </a:spcAft>
              <a:buFont typeface="+mj-lt"/>
              <a:buAutoNum type="alphaLcParenR"/>
            </a:pPr>
            <a:r>
              <a:rPr lang="de-DE" sz="2800" dirty="0"/>
              <a:t>ca. 70  %</a:t>
            </a:r>
          </a:p>
        </p:txBody>
      </p:sp>
      <p:sp>
        <p:nvSpPr>
          <p:cNvPr id="2" name="TextBox 11">
            <a:extLst>
              <a:ext uri="{FF2B5EF4-FFF2-40B4-BE49-F238E27FC236}">
                <a16:creationId xmlns:a16="http://schemas.microsoft.com/office/drawing/2014/main" id="{87FD0A89-38AD-C0CC-3E8D-3770A6A16AAB}"/>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95993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302BF-0224-DE35-90F2-C1E0B046A6A7}"/>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C9E1E977-5EC9-9293-A541-FA2611AAC051}"/>
              </a:ext>
            </a:extLst>
          </p:cNvPr>
          <p:cNvSpPr txBox="1"/>
          <p:nvPr/>
        </p:nvSpPr>
        <p:spPr>
          <a:xfrm>
            <a:off x="1121303" y="1140084"/>
            <a:ext cx="10691755" cy="1754326"/>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Wie viel Prozent </a:t>
            </a:r>
            <a:r>
              <a:rPr lang="de-DE" sz="3600" b="1" dirty="0">
                <a:solidFill>
                  <a:srgbClr val="064893"/>
                </a:solidFill>
                <a:highlight>
                  <a:srgbClr val="FFD131"/>
                </a:highlight>
                <a:latin typeface="+mj-lt"/>
                <a:ea typeface="Roboto Black" panose="02000000000000000000" pitchFamily="2" charset="0"/>
                <a:cs typeface="Poppins SemiBold" pitchFamily="2" charset="77"/>
              </a:rPr>
              <a:t>des genutzten Stroms</a:t>
            </a:r>
            <a:r>
              <a:rPr lang="de-DE" sz="3600" b="1" dirty="0">
                <a:solidFill>
                  <a:srgbClr val="064893"/>
                </a:solidFill>
                <a:latin typeface="+mj-lt"/>
                <a:ea typeface="Roboto Black" panose="02000000000000000000" pitchFamily="2" charset="0"/>
                <a:cs typeface="Poppins SemiBold" pitchFamily="2" charset="77"/>
              </a:rPr>
              <a:t> in Deutschland wurde 2023 durch erneuerbare Energien erzeugt?</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1B2CA43C-4305-8535-142C-C2A8DB99DB53}"/>
              </a:ext>
            </a:extLst>
          </p:cNvPr>
          <p:cNvSpPr txBox="1"/>
          <p:nvPr/>
        </p:nvSpPr>
        <p:spPr>
          <a:xfrm>
            <a:off x="742362" y="3963591"/>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knapp 20 %</a:t>
            </a:r>
          </a:p>
          <a:p>
            <a:pPr marL="342900" lvl="0" indent="-342900">
              <a:spcAft>
                <a:spcPts val="1200"/>
              </a:spcAft>
              <a:buFont typeface="+mj-lt"/>
              <a:buAutoNum type="alphaLcParenR"/>
            </a:pPr>
            <a:r>
              <a:rPr lang="de-DE" sz="2800" b="1" dirty="0">
                <a:solidFill>
                  <a:srgbClr val="00B050"/>
                </a:solidFill>
              </a:rPr>
              <a:t>über 50 % </a:t>
            </a:r>
            <a:r>
              <a:rPr lang="de-DE" sz="2800" b="1" dirty="0">
                <a:solidFill>
                  <a:srgbClr val="00B050"/>
                </a:solidFill>
                <a:sym typeface="Wingdings" panose="05000000000000000000" pitchFamily="2" charset="2"/>
              </a:rPr>
              <a:t> 54 %</a:t>
            </a:r>
            <a:endParaRPr lang="de-DE" sz="2800" b="1" dirty="0">
              <a:solidFill>
                <a:srgbClr val="00B050"/>
              </a:solidFill>
            </a:endParaRPr>
          </a:p>
          <a:p>
            <a:pPr marL="342900" lvl="0" indent="-342900">
              <a:spcAft>
                <a:spcPts val="1200"/>
              </a:spcAft>
              <a:buFont typeface="+mj-lt"/>
              <a:buAutoNum type="alphaLcParenR"/>
            </a:pPr>
            <a:r>
              <a:rPr lang="de-DE" sz="2800" dirty="0"/>
              <a:t>ca. 70  %</a:t>
            </a:r>
          </a:p>
        </p:txBody>
      </p:sp>
      <p:sp>
        <p:nvSpPr>
          <p:cNvPr id="2" name="TextBox 11">
            <a:extLst>
              <a:ext uri="{FF2B5EF4-FFF2-40B4-BE49-F238E27FC236}">
                <a16:creationId xmlns:a16="http://schemas.microsoft.com/office/drawing/2014/main" id="{A4C0C7FA-73BA-E059-98C3-B313289111DE}"/>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4279646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03AAF-A451-B85D-DDE0-D41C81F083DC}"/>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80F728E5-13B2-6595-4589-D91F1E0F8F1B}"/>
              </a:ext>
            </a:extLst>
          </p:cNvPr>
          <p:cNvSpPr txBox="1"/>
          <p:nvPr/>
        </p:nvSpPr>
        <p:spPr>
          <a:xfrm>
            <a:off x="1121303" y="1140084"/>
            <a:ext cx="10691755" cy="1754326"/>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Wie viel Prozent </a:t>
            </a:r>
            <a:r>
              <a:rPr lang="de-DE" sz="3600" b="1" dirty="0">
                <a:solidFill>
                  <a:srgbClr val="064893"/>
                </a:solidFill>
                <a:highlight>
                  <a:srgbClr val="FFD131"/>
                </a:highlight>
                <a:latin typeface="+mj-lt"/>
                <a:ea typeface="Roboto Black" panose="02000000000000000000" pitchFamily="2" charset="0"/>
                <a:cs typeface="Poppins SemiBold" pitchFamily="2" charset="77"/>
              </a:rPr>
              <a:t>der genutzten Wärme</a:t>
            </a:r>
            <a:r>
              <a:rPr lang="de-DE" sz="3600" b="1" dirty="0">
                <a:solidFill>
                  <a:srgbClr val="064893"/>
                </a:solidFill>
                <a:latin typeface="+mj-lt"/>
                <a:ea typeface="Roboto Black" panose="02000000000000000000" pitchFamily="2" charset="0"/>
                <a:cs typeface="Poppins SemiBold" pitchFamily="2" charset="77"/>
              </a:rPr>
              <a:t> in Deutschland wurde 2023 durch erneuerbare Energien erzeugt?</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5FCC5753-16CC-DF05-151B-AA203EB1F51C}"/>
              </a:ext>
            </a:extLst>
          </p:cNvPr>
          <p:cNvSpPr txBox="1"/>
          <p:nvPr/>
        </p:nvSpPr>
        <p:spPr>
          <a:xfrm>
            <a:off x="742362" y="3963591"/>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knapp 20 %</a:t>
            </a:r>
          </a:p>
          <a:p>
            <a:pPr marL="342900" lvl="0" indent="-342900">
              <a:spcAft>
                <a:spcPts val="1200"/>
              </a:spcAft>
              <a:buFont typeface="+mj-lt"/>
              <a:buAutoNum type="alphaLcParenR"/>
            </a:pPr>
            <a:r>
              <a:rPr lang="de-DE" sz="2800" dirty="0"/>
              <a:t>gut 50 %</a:t>
            </a:r>
          </a:p>
          <a:p>
            <a:pPr marL="342900" lvl="0" indent="-342900">
              <a:spcAft>
                <a:spcPts val="1200"/>
              </a:spcAft>
              <a:buFont typeface="+mj-lt"/>
              <a:buAutoNum type="alphaLcParenR"/>
            </a:pPr>
            <a:r>
              <a:rPr lang="de-DE" sz="2800" dirty="0"/>
              <a:t>ca. 70  %</a:t>
            </a:r>
          </a:p>
        </p:txBody>
      </p:sp>
      <p:sp>
        <p:nvSpPr>
          <p:cNvPr id="2" name="TextBox 11">
            <a:extLst>
              <a:ext uri="{FF2B5EF4-FFF2-40B4-BE49-F238E27FC236}">
                <a16:creationId xmlns:a16="http://schemas.microsoft.com/office/drawing/2014/main" id="{A6DA1A4C-0829-08FC-452E-EBFE22B698D7}"/>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371359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DFF49-26CA-764A-476F-4D864551F036}"/>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5442D356-F244-A079-A239-F58884918985}"/>
              </a:ext>
            </a:extLst>
          </p:cNvPr>
          <p:cNvSpPr txBox="1"/>
          <p:nvPr/>
        </p:nvSpPr>
        <p:spPr>
          <a:xfrm>
            <a:off x="1121303" y="1140084"/>
            <a:ext cx="10691755" cy="1754326"/>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Wie viel Prozent </a:t>
            </a:r>
            <a:r>
              <a:rPr lang="de-DE" sz="3600" b="1" dirty="0">
                <a:solidFill>
                  <a:srgbClr val="064893"/>
                </a:solidFill>
                <a:highlight>
                  <a:srgbClr val="FFD131"/>
                </a:highlight>
                <a:latin typeface="+mj-lt"/>
                <a:ea typeface="Roboto Black" panose="02000000000000000000" pitchFamily="2" charset="0"/>
                <a:cs typeface="Poppins SemiBold" pitchFamily="2" charset="77"/>
              </a:rPr>
              <a:t>der genutzten Wärme</a:t>
            </a:r>
            <a:r>
              <a:rPr lang="de-DE" sz="3600" b="1" dirty="0">
                <a:solidFill>
                  <a:srgbClr val="064893"/>
                </a:solidFill>
                <a:latin typeface="+mj-lt"/>
                <a:ea typeface="Roboto Black" panose="02000000000000000000" pitchFamily="2" charset="0"/>
                <a:cs typeface="Poppins SemiBold" pitchFamily="2" charset="77"/>
              </a:rPr>
              <a:t> in Deutschland wurde 2023 durch erneuerbare Energien erzeugt?</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DC7667D7-93C7-99AC-7086-14DF8BE8AF64}"/>
              </a:ext>
            </a:extLst>
          </p:cNvPr>
          <p:cNvSpPr txBox="1"/>
          <p:nvPr/>
        </p:nvSpPr>
        <p:spPr>
          <a:xfrm>
            <a:off x="742362" y="3963591"/>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b="1" dirty="0">
                <a:solidFill>
                  <a:srgbClr val="00B050"/>
                </a:solidFill>
              </a:rPr>
              <a:t>knapp 20 % --&gt; 18,1 %</a:t>
            </a:r>
          </a:p>
          <a:p>
            <a:pPr marL="342900" lvl="0" indent="-342900">
              <a:spcAft>
                <a:spcPts val="1200"/>
              </a:spcAft>
              <a:buFont typeface="+mj-lt"/>
              <a:buAutoNum type="alphaLcParenR"/>
            </a:pPr>
            <a:r>
              <a:rPr lang="de-DE" sz="2800" dirty="0"/>
              <a:t>gut 50 %</a:t>
            </a:r>
          </a:p>
          <a:p>
            <a:pPr marL="342900" lvl="0" indent="-342900">
              <a:spcAft>
                <a:spcPts val="1200"/>
              </a:spcAft>
              <a:buFont typeface="+mj-lt"/>
              <a:buAutoNum type="alphaLcParenR"/>
            </a:pPr>
            <a:r>
              <a:rPr lang="de-DE" sz="2800" dirty="0"/>
              <a:t>ca. 70  %</a:t>
            </a:r>
          </a:p>
        </p:txBody>
      </p:sp>
      <p:sp>
        <p:nvSpPr>
          <p:cNvPr id="2" name="TextBox 11">
            <a:extLst>
              <a:ext uri="{FF2B5EF4-FFF2-40B4-BE49-F238E27FC236}">
                <a16:creationId xmlns:a16="http://schemas.microsoft.com/office/drawing/2014/main" id="{0BDB9439-AECC-0BEE-19AB-D85BDA070AEB}"/>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5850411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81470514-FC5B-7E47-A1CA-F3B90F74B406}"/>
              </a:ext>
            </a:extLst>
          </p:cNvPr>
          <p:cNvSpPr txBox="1"/>
          <p:nvPr/>
        </p:nvSpPr>
        <p:spPr>
          <a:xfrm>
            <a:off x="1788528" y="1774118"/>
            <a:ext cx="3136534" cy="1754326"/>
          </a:xfrm>
          <a:prstGeom prst="rect">
            <a:avLst/>
          </a:prstGeom>
          <a:noFill/>
        </p:spPr>
        <p:txBody>
          <a:bodyPr wrap="square" rtlCol="0">
            <a:spAutoFit/>
          </a:bodyPr>
          <a:lstStyle/>
          <a:p>
            <a:r>
              <a:rPr lang="en-US" sz="3600" b="1">
                <a:solidFill>
                  <a:schemeClr val="tx1">
                    <a:lumMod val="65000"/>
                    <a:lumOff val="35000"/>
                  </a:schemeClr>
                </a:solidFill>
                <a:latin typeface="PLAYFAIR DISPLAY BOLD ROMAN" pitchFamily="2" charset="77"/>
                <a:ea typeface="Roboto Black" panose="02000000000000000000" pitchFamily="2" charset="0"/>
                <a:cs typeface="Poppins SemiBold" pitchFamily="2" charset="77"/>
              </a:rPr>
              <a:t>Imagica Photographer Team</a:t>
            </a:r>
          </a:p>
        </p:txBody>
      </p:sp>
      <p:sp>
        <p:nvSpPr>
          <p:cNvPr id="24" name="TextBox 23">
            <a:extLst>
              <a:ext uri="{FF2B5EF4-FFF2-40B4-BE49-F238E27FC236}">
                <a16:creationId xmlns:a16="http://schemas.microsoft.com/office/drawing/2014/main" id="{7B52977F-55F3-C442-BF1D-B310AB00EC67}"/>
              </a:ext>
            </a:extLst>
          </p:cNvPr>
          <p:cNvSpPr txBox="1"/>
          <p:nvPr/>
        </p:nvSpPr>
        <p:spPr>
          <a:xfrm>
            <a:off x="1788529" y="1246507"/>
            <a:ext cx="3136540" cy="261610"/>
          </a:xfrm>
          <a:prstGeom prst="rect">
            <a:avLst/>
          </a:prstGeom>
          <a:noFill/>
        </p:spPr>
        <p:txBody>
          <a:bodyPr wrap="square" rtlCol="0">
            <a:spAutoFit/>
          </a:bodyPr>
          <a:lstStyle/>
          <a:p>
            <a:r>
              <a:rPr lang="en-US" sz="1100" b="1">
                <a:solidFill>
                  <a:srgbClr val="6A827F"/>
                </a:solidFill>
                <a:latin typeface="Open Sans" panose="020B0606030504020204" pitchFamily="34" charset="0"/>
                <a:ea typeface="Open Sans" panose="020B0606030504020204" pitchFamily="34" charset="0"/>
                <a:cs typeface="Open Sans" panose="020B0606030504020204" pitchFamily="34" charset="0"/>
              </a:rPr>
              <a:t>PHOTOGRAPHY PORTFOLIO &amp; GALLERY</a:t>
            </a:r>
          </a:p>
        </p:txBody>
      </p:sp>
      <p:sp>
        <p:nvSpPr>
          <p:cNvPr id="57" name="TextBox 56">
            <a:extLst>
              <a:ext uri="{FF2B5EF4-FFF2-40B4-BE49-F238E27FC236}">
                <a16:creationId xmlns:a16="http://schemas.microsoft.com/office/drawing/2014/main" id="{6AA2F447-A4F2-3E4D-8BFB-9723AAA846E1}"/>
              </a:ext>
            </a:extLst>
          </p:cNvPr>
          <p:cNvSpPr txBox="1"/>
          <p:nvPr/>
        </p:nvSpPr>
        <p:spPr>
          <a:xfrm>
            <a:off x="854905" y="5965126"/>
            <a:ext cx="7330441" cy="523220"/>
          </a:xfrm>
          <a:prstGeom prst="rect">
            <a:avLst/>
          </a:prstGeom>
          <a:noFill/>
        </p:spPr>
        <p:txBody>
          <a:bodyPr wrap="square" rtlCol="0">
            <a:spAutoFit/>
          </a:bodyPr>
          <a:lstStyle/>
          <a:p>
            <a:r>
              <a:rPr lang="en-US" sz="2800" b="1" dirty="0" err="1">
                <a:solidFill>
                  <a:srgbClr val="064893"/>
                </a:solidFill>
                <a:latin typeface="+mj-lt"/>
                <a:ea typeface="Roboto Black" panose="02000000000000000000" pitchFamily="2" charset="0"/>
                <a:cs typeface="Poppins SemiBold" pitchFamily="2" charset="77"/>
              </a:rPr>
              <a:t>Erneuerbare</a:t>
            </a:r>
            <a:r>
              <a:rPr lang="en-US" sz="2800" b="1" dirty="0">
                <a:solidFill>
                  <a:srgbClr val="064893"/>
                </a:solidFill>
                <a:latin typeface="+mj-lt"/>
                <a:ea typeface="Roboto Black" panose="02000000000000000000" pitchFamily="2" charset="0"/>
                <a:cs typeface="Poppins SemiBold" pitchFamily="2" charset="77"/>
              </a:rPr>
              <a:t> </a:t>
            </a:r>
            <a:r>
              <a:rPr lang="en-US" sz="2800" b="1" dirty="0" err="1">
                <a:solidFill>
                  <a:srgbClr val="064893"/>
                </a:solidFill>
                <a:latin typeface="+mj-lt"/>
                <a:ea typeface="Roboto Black" panose="02000000000000000000" pitchFamily="2" charset="0"/>
                <a:cs typeface="Poppins SemiBold" pitchFamily="2" charset="77"/>
              </a:rPr>
              <a:t>Energien</a:t>
            </a:r>
            <a:r>
              <a:rPr lang="en-US" sz="2800" b="1" dirty="0">
                <a:solidFill>
                  <a:srgbClr val="064893"/>
                </a:solidFill>
                <a:latin typeface="+mj-lt"/>
                <a:ea typeface="Roboto Black" panose="02000000000000000000" pitchFamily="2" charset="0"/>
                <a:cs typeface="Poppins SemiBold" pitchFamily="2" charset="77"/>
              </a:rPr>
              <a:t> (</a:t>
            </a:r>
            <a:r>
              <a:rPr lang="en-US" sz="2800" b="1" dirty="0" err="1">
                <a:solidFill>
                  <a:srgbClr val="064893"/>
                </a:solidFill>
                <a:latin typeface="+mj-lt"/>
                <a:ea typeface="Roboto Black" panose="02000000000000000000" pitchFamily="2" charset="0"/>
                <a:cs typeface="Poppins SemiBold" pitchFamily="2" charset="77"/>
              </a:rPr>
              <a:t>Sektoren</a:t>
            </a:r>
            <a:r>
              <a:rPr lang="en-US" sz="2800" b="1" dirty="0">
                <a:solidFill>
                  <a:srgbClr val="064893"/>
                </a:solidFill>
                <a:latin typeface="+mj-lt"/>
                <a:ea typeface="Roboto Black" panose="02000000000000000000" pitchFamily="2" charset="0"/>
                <a:cs typeface="Poppins SemiBold" pitchFamily="2" charset="77"/>
              </a:rPr>
              <a:t>)</a:t>
            </a:r>
          </a:p>
        </p:txBody>
      </p:sp>
      <p:sp>
        <p:nvSpPr>
          <p:cNvPr id="8" name="Textfeld 7">
            <a:extLst>
              <a:ext uri="{FF2B5EF4-FFF2-40B4-BE49-F238E27FC236}">
                <a16:creationId xmlns:a16="http://schemas.microsoft.com/office/drawing/2014/main" id="{B61AD906-5DC2-F595-0D5C-B155ED1A3F71}"/>
              </a:ext>
            </a:extLst>
          </p:cNvPr>
          <p:cNvSpPr txBox="1"/>
          <p:nvPr/>
        </p:nvSpPr>
        <p:spPr>
          <a:xfrm>
            <a:off x="856278" y="5670444"/>
            <a:ext cx="9362760" cy="246221"/>
          </a:xfrm>
          <a:prstGeom prst="rect">
            <a:avLst/>
          </a:prstGeom>
          <a:noFill/>
        </p:spPr>
        <p:txBody>
          <a:bodyPr wrap="square">
            <a:spAutoFit/>
          </a:bodyPr>
          <a:lstStyle/>
          <a:p>
            <a:r>
              <a:rPr lang="de-DE" sz="1000" dirty="0">
                <a:hlinkClick r:id="rId3"/>
              </a:rPr>
              <a:t>https://www.umweltbundesamt.de/themen/klima-energie/erneuerbare-energien/erneuerbare-energien-in-zahlen#uberblick</a:t>
            </a:r>
            <a:r>
              <a:rPr lang="de-DE" sz="1000" dirty="0"/>
              <a:t> </a:t>
            </a:r>
          </a:p>
        </p:txBody>
      </p:sp>
      <p:pic>
        <p:nvPicPr>
          <p:cNvPr id="3" name="Grafik 2">
            <a:extLst>
              <a:ext uri="{FF2B5EF4-FFF2-40B4-BE49-F238E27FC236}">
                <a16:creationId xmlns:a16="http://schemas.microsoft.com/office/drawing/2014/main" id="{D9E0C74C-730E-2704-C4A0-58AC86E08563}"/>
              </a:ext>
            </a:extLst>
          </p:cNvPr>
          <p:cNvPicPr>
            <a:picLocks noChangeAspect="1"/>
          </p:cNvPicPr>
          <p:nvPr/>
        </p:nvPicPr>
        <p:blipFill>
          <a:blip r:embed="rId4"/>
          <a:stretch>
            <a:fillRect/>
          </a:stretch>
        </p:blipFill>
        <p:spPr>
          <a:xfrm>
            <a:off x="935301" y="563475"/>
            <a:ext cx="9464193" cy="5048017"/>
          </a:xfrm>
          <a:prstGeom prst="rect">
            <a:avLst/>
          </a:prstGeom>
        </p:spPr>
      </p:pic>
    </p:spTree>
    <p:extLst>
      <p:ext uri="{BB962C8B-B14F-4D97-AF65-F5344CB8AC3E}">
        <p14:creationId xmlns:p14="http://schemas.microsoft.com/office/powerpoint/2010/main" val="2369363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81470514-FC5B-7E47-A1CA-F3B90F74B406}"/>
              </a:ext>
            </a:extLst>
          </p:cNvPr>
          <p:cNvSpPr txBox="1"/>
          <p:nvPr/>
        </p:nvSpPr>
        <p:spPr>
          <a:xfrm>
            <a:off x="1788528" y="1774118"/>
            <a:ext cx="3136534" cy="1754326"/>
          </a:xfrm>
          <a:prstGeom prst="rect">
            <a:avLst/>
          </a:prstGeom>
          <a:noFill/>
        </p:spPr>
        <p:txBody>
          <a:bodyPr wrap="square" rtlCol="0">
            <a:spAutoFit/>
          </a:bodyPr>
          <a:lstStyle/>
          <a:p>
            <a:r>
              <a:rPr lang="en-US" sz="3600" b="1">
                <a:solidFill>
                  <a:schemeClr val="tx1">
                    <a:lumMod val="65000"/>
                    <a:lumOff val="35000"/>
                  </a:schemeClr>
                </a:solidFill>
                <a:latin typeface="PLAYFAIR DISPLAY BOLD ROMAN" pitchFamily="2" charset="77"/>
                <a:ea typeface="Roboto Black" panose="02000000000000000000" pitchFamily="2" charset="0"/>
                <a:cs typeface="Poppins SemiBold" pitchFamily="2" charset="77"/>
              </a:rPr>
              <a:t>Imagica Photographer Team</a:t>
            </a:r>
          </a:p>
        </p:txBody>
      </p:sp>
      <p:sp>
        <p:nvSpPr>
          <p:cNvPr id="24" name="TextBox 23">
            <a:extLst>
              <a:ext uri="{FF2B5EF4-FFF2-40B4-BE49-F238E27FC236}">
                <a16:creationId xmlns:a16="http://schemas.microsoft.com/office/drawing/2014/main" id="{7B52977F-55F3-C442-BF1D-B310AB00EC67}"/>
              </a:ext>
            </a:extLst>
          </p:cNvPr>
          <p:cNvSpPr txBox="1"/>
          <p:nvPr/>
        </p:nvSpPr>
        <p:spPr>
          <a:xfrm>
            <a:off x="1788529" y="1246507"/>
            <a:ext cx="3136540" cy="261610"/>
          </a:xfrm>
          <a:prstGeom prst="rect">
            <a:avLst/>
          </a:prstGeom>
          <a:noFill/>
        </p:spPr>
        <p:txBody>
          <a:bodyPr wrap="square" rtlCol="0">
            <a:spAutoFit/>
          </a:bodyPr>
          <a:lstStyle/>
          <a:p>
            <a:r>
              <a:rPr lang="en-US" sz="1100" b="1">
                <a:solidFill>
                  <a:srgbClr val="6A827F"/>
                </a:solidFill>
                <a:latin typeface="Open Sans" panose="020B0606030504020204" pitchFamily="34" charset="0"/>
                <a:ea typeface="Open Sans" panose="020B0606030504020204" pitchFamily="34" charset="0"/>
                <a:cs typeface="Open Sans" panose="020B0606030504020204" pitchFamily="34" charset="0"/>
              </a:rPr>
              <a:t>PHOTOGRAPHY PORTFOLIO &amp; GALLERY</a:t>
            </a:r>
          </a:p>
        </p:txBody>
      </p:sp>
      <p:sp>
        <p:nvSpPr>
          <p:cNvPr id="57" name="TextBox 56">
            <a:extLst>
              <a:ext uri="{FF2B5EF4-FFF2-40B4-BE49-F238E27FC236}">
                <a16:creationId xmlns:a16="http://schemas.microsoft.com/office/drawing/2014/main" id="{6AA2F447-A4F2-3E4D-8BFB-9723AAA846E1}"/>
              </a:ext>
            </a:extLst>
          </p:cNvPr>
          <p:cNvSpPr txBox="1"/>
          <p:nvPr/>
        </p:nvSpPr>
        <p:spPr>
          <a:xfrm>
            <a:off x="854905" y="5965126"/>
            <a:ext cx="6120053" cy="523990"/>
          </a:xfrm>
          <a:prstGeom prst="rect">
            <a:avLst/>
          </a:prstGeom>
          <a:noFill/>
        </p:spPr>
        <p:txBody>
          <a:bodyPr wrap="square" rtlCol="0">
            <a:spAutoFit/>
          </a:bodyPr>
          <a:lstStyle/>
          <a:p>
            <a:r>
              <a:rPr lang="en-US" sz="2800" b="1">
                <a:solidFill>
                  <a:srgbClr val="064893"/>
                </a:solidFill>
                <a:latin typeface="+mj-lt"/>
                <a:ea typeface="Roboto Black" panose="02000000000000000000" pitchFamily="2" charset="0"/>
                <a:cs typeface="Poppins SemiBold" pitchFamily="2" charset="77"/>
              </a:rPr>
              <a:t>Co2-Emissionen</a:t>
            </a:r>
          </a:p>
        </p:txBody>
      </p:sp>
      <p:pic>
        <p:nvPicPr>
          <p:cNvPr id="7" name="Bildplatzhalter 6">
            <a:hlinkClick r:id="rId3"/>
            <a:extLst>
              <a:ext uri="{FF2B5EF4-FFF2-40B4-BE49-F238E27FC236}">
                <a16:creationId xmlns:a16="http://schemas.microsoft.com/office/drawing/2014/main" id="{50E9204A-E1E0-1172-2423-EE8F7E346708}"/>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p:blipFill>
        <p:spPr>
          <a:xfrm>
            <a:off x="8521700" y="3175000"/>
            <a:ext cx="3670300" cy="2524125"/>
          </a:xfrm>
        </p:spPr>
      </p:pic>
      <p:pic>
        <p:nvPicPr>
          <p:cNvPr id="3" name="Grafik 2">
            <a:extLst>
              <a:ext uri="{FF2B5EF4-FFF2-40B4-BE49-F238E27FC236}">
                <a16:creationId xmlns:a16="http://schemas.microsoft.com/office/drawing/2014/main" id="{6B4316FF-E288-6A56-5B67-0831600F83C0}"/>
              </a:ext>
            </a:extLst>
          </p:cNvPr>
          <p:cNvPicPr>
            <a:picLocks noChangeAspect="1"/>
          </p:cNvPicPr>
          <p:nvPr/>
        </p:nvPicPr>
        <p:blipFill>
          <a:blip r:embed="rId5"/>
          <a:stretch>
            <a:fillRect/>
          </a:stretch>
        </p:blipFill>
        <p:spPr>
          <a:xfrm>
            <a:off x="935302" y="724349"/>
            <a:ext cx="7330441" cy="5167849"/>
          </a:xfrm>
          <a:prstGeom prst="rect">
            <a:avLst/>
          </a:prstGeom>
        </p:spPr>
      </p:pic>
    </p:spTree>
    <p:extLst>
      <p:ext uri="{BB962C8B-B14F-4D97-AF65-F5344CB8AC3E}">
        <p14:creationId xmlns:p14="http://schemas.microsoft.com/office/powerpoint/2010/main" val="10118526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B4FF7E-3AB3-5B4F-AF83-478994BD6776}"/>
              </a:ext>
            </a:extLst>
          </p:cNvPr>
          <p:cNvSpPr/>
          <p:nvPr/>
        </p:nvSpPr>
        <p:spPr>
          <a:xfrm>
            <a:off x="7859211" y="4043871"/>
            <a:ext cx="4514126" cy="3303035"/>
          </a:xfrm>
          <a:prstGeom prst="rect">
            <a:avLst/>
          </a:prstGeom>
          <a:solidFill>
            <a:srgbClr val="FFD131"/>
          </a:solidFill>
          <a:ln>
            <a:noFill/>
          </a:ln>
          <a:effectLst>
            <a:outerShdw blurRad="101600" dist="1016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1">
            <a:extLst>
              <a:ext uri="{FF2B5EF4-FFF2-40B4-BE49-F238E27FC236}">
                <a16:creationId xmlns:a16="http://schemas.microsoft.com/office/drawing/2014/main" id="{B2780926-2522-0AD8-895E-FB52C57F6F27}"/>
              </a:ext>
            </a:extLst>
          </p:cNvPr>
          <p:cNvSpPr txBox="1"/>
          <p:nvPr/>
        </p:nvSpPr>
        <p:spPr>
          <a:xfrm>
            <a:off x="7962711" y="5897911"/>
            <a:ext cx="4307125" cy="646331"/>
          </a:xfrm>
          <a:prstGeom prst="rect">
            <a:avLst/>
          </a:prstGeom>
          <a:noFill/>
        </p:spPr>
        <p:txBody>
          <a:bodyPr wrap="square" rtlCol="0">
            <a:spAutoFit/>
          </a:bodyPr>
          <a:lstStyle/>
          <a:p>
            <a:r>
              <a:rPr lang="en-US" sz="3600" b="1" err="1">
                <a:solidFill>
                  <a:srgbClr val="064893"/>
                </a:solidFill>
                <a:latin typeface="+mj-lt"/>
                <a:ea typeface="Roboto Black" panose="02000000000000000000" pitchFamily="2" charset="0"/>
                <a:cs typeface="Poppins SemiBold" pitchFamily="2" charset="77"/>
              </a:rPr>
              <a:t>Ressourcen</a:t>
            </a:r>
            <a:endParaRPr lang="en-US" sz="3600" b="1">
              <a:solidFill>
                <a:srgbClr val="064893"/>
              </a:solidFill>
              <a:latin typeface="+mj-lt"/>
              <a:ea typeface="Roboto Black" panose="02000000000000000000" pitchFamily="2" charset="0"/>
              <a:cs typeface="Poppins SemiBold" pitchFamily="2" charset="77"/>
            </a:endParaRPr>
          </a:p>
        </p:txBody>
      </p:sp>
      <p:sp>
        <p:nvSpPr>
          <p:cNvPr id="4" name="Bildplatzhalter 3">
            <a:extLst>
              <a:ext uri="{FF2B5EF4-FFF2-40B4-BE49-F238E27FC236}">
                <a16:creationId xmlns:a16="http://schemas.microsoft.com/office/drawing/2014/main" id="{24B53F29-EB6C-4D8F-228F-DAF3372EE9A0}"/>
              </a:ext>
            </a:extLst>
          </p:cNvPr>
          <p:cNvSpPr>
            <a:spLocks noGrp="1"/>
          </p:cNvSpPr>
          <p:nvPr>
            <p:ph type="pic" sz="quarter" idx="11"/>
          </p:nvPr>
        </p:nvSpPr>
        <p:spPr>
          <a:xfrm>
            <a:off x="0" y="-1"/>
            <a:ext cx="12715949" cy="5741581"/>
          </a:xfrm>
          <a:effectLst>
            <a:outerShdw blurRad="101600" dist="101600" dir="8100000" algn="t" rotWithShape="0">
              <a:prstClr val="black">
                <a:alpha val="20000"/>
              </a:prstClr>
            </a:outerShdw>
          </a:effectLst>
        </p:spPr>
        <p:txBody>
          <a:bodyPr/>
          <a:lstStyle/>
          <a:p>
            <a:r>
              <a:rPr lang="de-DE" sz="1800">
                <a:effectLst/>
                <a:latin typeface="Segoe UI" panose="020B0502040204020203" pitchFamily="34" charset="0"/>
                <a:hlinkClick r:id="rId3"/>
              </a:rPr>
              <a:t>dachdecker-in-fs-izt.pptx (live.com)</a:t>
            </a:r>
            <a:r>
              <a:rPr lang="de-DE" sz="1800">
                <a:effectLst/>
                <a:latin typeface="Segoe UI" panose="020B0502040204020203" pitchFamily="34" charset="0"/>
              </a:rPr>
              <a:t> Folie 11</a:t>
            </a:r>
            <a:endParaRPr lang="de-DE" sz="1800">
              <a:effectLst/>
              <a:latin typeface="Arial" panose="020B0604020202020204" pitchFamily="34" charset="0"/>
            </a:endParaRPr>
          </a:p>
          <a:p>
            <a:endParaRPr lang="de-DE"/>
          </a:p>
        </p:txBody>
      </p:sp>
      <p:pic>
        <p:nvPicPr>
          <p:cNvPr id="7" name="Google Shape;233;g239837b6ed7_0_83">
            <a:extLst>
              <a:ext uri="{FF2B5EF4-FFF2-40B4-BE49-F238E27FC236}">
                <a16:creationId xmlns:a16="http://schemas.microsoft.com/office/drawing/2014/main" id="{AE3999C0-8EDE-54F1-1603-D6DE92C08D31}"/>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0"/>
            <a:ext cx="12715949" cy="5741580"/>
          </a:xfrm>
          <a:prstGeom prst="rect">
            <a:avLst/>
          </a:prstGeom>
          <a:noFill/>
          <a:ln>
            <a:noFill/>
          </a:ln>
        </p:spPr>
      </p:pic>
      <p:sp>
        <p:nvSpPr>
          <p:cNvPr id="8" name="Textfeld 7">
            <a:extLst>
              <a:ext uri="{FF2B5EF4-FFF2-40B4-BE49-F238E27FC236}">
                <a16:creationId xmlns:a16="http://schemas.microsoft.com/office/drawing/2014/main" id="{A28F3BAF-C5A3-AE62-57F7-17330051230E}"/>
              </a:ext>
            </a:extLst>
          </p:cNvPr>
          <p:cNvSpPr txBox="1"/>
          <p:nvPr/>
        </p:nvSpPr>
        <p:spPr>
          <a:xfrm>
            <a:off x="0" y="6518841"/>
            <a:ext cx="6654800" cy="246221"/>
          </a:xfrm>
          <a:prstGeom prst="rect">
            <a:avLst/>
          </a:prstGeom>
          <a:noFill/>
        </p:spPr>
        <p:txBody>
          <a:bodyPr wrap="square" rtlCol="0">
            <a:spAutoFit/>
          </a:bodyPr>
          <a:lstStyle/>
          <a:p>
            <a:r>
              <a:rPr lang="de-DE" sz="1000"/>
              <a:t>Grafik: </a:t>
            </a:r>
            <a:r>
              <a:rPr lang="de-DE" sz="1000">
                <a:hlinkClick r:id="rId3"/>
              </a:rPr>
              <a:t>Projektagentur Berufliche Bildung für nachhaltige Entwicklung (PA-BBNE)</a:t>
            </a:r>
            <a:endParaRPr lang="de-DE" sz="1000"/>
          </a:p>
        </p:txBody>
      </p:sp>
    </p:spTree>
    <p:extLst>
      <p:ext uri="{BB962C8B-B14F-4D97-AF65-F5344CB8AC3E}">
        <p14:creationId xmlns:p14="http://schemas.microsoft.com/office/powerpoint/2010/main" val="15806013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134FF27C-B3DF-78AD-534E-DFB6701A76CD}"/>
              </a:ext>
            </a:extLst>
          </p:cNvPr>
          <p:cNvPicPr>
            <a:picLocks noChangeAspect="1"/>
          </p:cNvPicPr>
          <p:nvPr/>
        </p:nvPicPr>
        <p:blipFill>
          <a:blip r:embed="rId3"/>
          <a:stretch>
            <a:fillRect/>
          </a:stretch>
        </p:blipFill>
        <p:spPr>
          <a:xfrm>
            <a:off x="2355778" y="1275600"/>
            <a:ext cx="7211458" cy="4054044"/>
          </a:xfrm>
          <a:prstGeom prst="rect">
            <a:avLst/>
          </a:prstGeom>
        </p:spPr>
      </p:pic>
      <p:pic>
        <p:nvPicPr>
          <p:cNvPr id="16" name="Picture 15">
            <a:hlinkClick r:id="rId4"/>
            <a:extLst>
              <a:ext uri="{FF2B5EF4-FFF2-40B4-BE49-F238E27FC236}">
                <a16:creationId xmlns:a16="http://schemas.microsoft.com/office/drawing/2014/main" id="{BA17B77F-D51A-7242-8A5B-DE5F15EF25B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96729" y="1028483"/>
            <a:ext cx="9329556" cy="4801033"/>
          </a:xfrm>
          <a:prstGeom prst="rect">
            <a:avLst/>
          </a:prstGeom>
        </p:spPr>
      </p:pic>
      <p:sp>
        <p:nvSpPr>
          <p:cNvPr id="2" name="TextBox 11">
            <a:extLst>
              <a:ext uri="{FF2B5EF4-FFF2-40B4-BE49-F238E27FC236}">
                <a16:creationId xmlns:a16="http://schemas.microsoft.com/office/drawing/2014/main" id="{B6D60287-2285-182F-1D63-4855DDB39D10}"/>
              </a:ext>
            </a:extLst>
          </p:cNvPr>
          <p:cNvSpPr txBox="1"/>
          <p:nvPr/>
        </p:nvSpPr>
        <p:spPr>
          <a:xfrm>
            <a:off x="750123" y="5946863"/>
            <a:ext cx="10691755" cy="646331"/>
          </a:xfrm>
          <a:prstGeom prst="rect">
            <a:avLst/>
          </a:prstGeom>
          <a:noFill/>
        </p:spPr>
        <p:txBody>
          <a:bodyPr wrap="square" rtlCol="0">
            <a:spAutoFit/>
          </a:bodyPr>
          <a:lstStyle/>
          <a:p>
            <a:pPr algn="ctr"/>
            <a:r>
              <a:rPr lang="de-DE" sz="3600" b="1" dirty="0">
                <a:solidFill>
                  <a:srgbClr val="064893"/>
                </a:solidFill>
                <a:latin typeface="+mj-lt"/>
                <a:ea typeface="Roboto Black" panose="02000000000000000000" pitchFamily="2" charset="0"/>
                <a:cs typeface="Poppins SemiBold" pitchFamily="2" charset="77"/>
              </a:rPr>
              <a:t>Anlagenmechaniker/-innen SHK</a:t>
            </a:r>
            <a:endParaRPr lang="en-US" sz="3600" b="1" dirty="0">
              <a:solidFill>
                <a:srgbClr val="064893"/>
              </a:solidFill>
              <a:latin typeface="+mj-lt"/>
              <a:ea typeface="Roboto Black" panose="02000000000000000000" pitchFamily="2" charset="0"/>
              <a:cs typeface="Poppins SemiBold" pitchFamily="2" charset="77"/>
            </a:endParaRPr>
          </a:p>
        </p:txBody>
      </p:sp>
    </p:spTree>
    <p:extLst>
      <p:ext uri="{BB962C8B-B14F-4D97-AF65-F5344CB8AC3E}">
        <p14:creationId xmlns:p14="http://schemas.microsoft.com/office/powerpoint/2010/main" val="38347812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hlinkClick r:id="rId3"/>
            <a:extLst>
              <a:ext uri="{FF2B5EF4-FFF2-40B4-BE49-F238E27FC236}">
                <a16:creationId xmlns:a16="http://schemas.microsoft.com/office/drawing/2014/main" id="{B12F39DC-78FB-B052-D0DF-3AD46678A242}"/>
              </a:ext>
            </a:extLst>
          </p:cNvPr>
          <p:cNvPicPr>
            <a:picLocks noChangeAspect="1"/>
          </p:cNvPicPr>
          <p:nvPr/>
        </p:nvPicPr>
        <p:blipFill>
          <a:blip r:embed="rId4"/>
          <a:stretch>
            <a:fillRect/>
          </a:stretch>
        </p:blipFill>
        <p:spPr>
          <a:xfrm>
            <a:off x="2343594" y="999528"/>
            <a:ext cx="7235834" cy="4108920"/>
          </a:xfrm>
          <a:prstGeom prst="rect">
            <a:avLst/>
          </a:prstGeom>
        </p:spPr>
      </p:pic>
      <p:pic>
        <p:nvPicPr>
          <p:cNvPr id="16" name="Picture 15">
            <a:hlinkClick r:id="rId3"/>
            <a:extLst>
              <a:ext uri="{FF2B5EF4-FFF2-40B4-BE49-F238E27FC236}">
                <a16:creationId xmlns:a16="http://schemas.microsoft.com/office/drawing/2014/main" id="{BA17B77F-D51A-7242-8A5B-DE5F15EF25B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96733" y="923981"/>
            <a:ext cx="9329556" cy="4696531"/>
          </a:xfrm>
          <a:prstGeom prst="rect">
            <a:avLst/>
          </a:prstGeom>
        </p:spPr>
      </p:pic>
      <p:sp>
        <p:nvSpPr>
          <p:cNvPr id="2" name="TextBox 11">
            <a:extLst>
              <a:ext uri="{FF2B5EF4-FFF2-40B4-BE49-F238E27FC236}">
                <a16:creationId xmlns:a16="http://schemas.microsoft.com/office/drawing/2014/main" id="{D9AE11B0-D9B1-CCFB-E72A-DD3754672C53}"/>
              </a:ext>
            </a:extLst>
          </p:cNvPr>
          <p:cNvSpPr txBox="1"/>
          <p:nvPr/>
        </p:nvSpPr>
        <p:spPr>
          <a:xfrm>
            <a:off x="750123" y="5946863"/>
            <a:ext cx="10691755" cy="646331"/>
          </a:xfrm>
          <a:prstGeom prst="rect">
            <a:avLst/>
          </a:prstGeom>
          <a:noFill/>
        </p:spPr>
        <p:txBody>
          <a:bodyPr wrap="square" rtlCol="0">
            <a:spAutoFit/>
          </a:bodyPr>
          <a:lstStyle/>
          <a:p>
            <a:pPr algn="ctr"/>
            <a:r>
              <a:rPr lang="de-DE" sz="3600" b="1" dirty="0">
                <a:solidFill>
                  <a:srgbClr val="064893"/>
                </a:solidFill>
                <a:latin typeface="+mj-lt"/>
                <a:ea typeface="Roboto Black" panose="02000000000000000000" pitchFamily="2" charset="0"/>
                <a:cs typeface="Poppins SemiBold" pitchFamily="2" charset="77"/>
              </a:rPr>
              <a:t>Dachdecker/-innen</a:t>
            </a:r>
            <a:endParaRPr lang="en-US" sz="3600" b="1" dirty="0">
              <a:solidFill>
                <a:srgbClr val="064893"/>
              </a:solidFill>
              <a:latin typeface="+mj-lt"/>
              <a:ea typeface="Roboto Black" panose="02000000000000000000" pitchFamily="2" charset="0"/>
              <a:cs typeface="Poppins SemiBold" pitchFamily="2" charset="77"/>
            </a:endParaRPr>
          </a:p>
        </p:txBody>
      </p:sp>
    </p:spTree>
    <p:extLst>
      <p:ext uri="{BB962C8B-B14F-4D97-AF65-F5344CB8AC3E}">
        <p14:creationId xmlns:p14="http://schemas.microsoft.com/office/powerpoint/2010/main" val="4174759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FE8AE-764E-7150-3D0A-A6099F0817AA}"/>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C86348A9-60FA-9096-6278-54EC8A721935}"/>
              </a:ext>
            </a:extLst>
          </p:cNvPr>
          <p:cNvSpPr txBox="1"/>
          <p:nvPr/>
        </p:nvSpPr>
        <p:spPr>
          <a:xfrm>
            <a:off x="1121304" y="1140084"/>
            <a:ext cx="6086384"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1.	Richtiges Lüften und Heizen - was stimmt?</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A59A56D8-F8BE-E7CB-6CF3-9C783858E6F1}"/>
              </a:ext>
            </a:extLst>
          </p:cNvPr>
          <p:cNvSpPr txBox="1"/>
          <p:nvPr/>
        </p:nvSpPr>
        <p:spPr>
          <a:xfrm>
            <a:off x="1121304" y="3897941"/>
            <a:ext cx="11070696" cy="2123658"/>
          </a:xfrm>
          <a:prstGeom prst="rect">
            <a:avLst/>
          </a:prstGeom>
          <a:noFill/>
        </p:spPr>
        <p:txBody>
          <a:bodyPr wrap="square">
            <a:spAutoFit/>
          </a:bodyPr>
          <a:lstStyle/>
          <a:p>
            <a:pPr marL="342900" lvl="0" indent="-342900">
              <a:spcAft>
                <a:spcPts val="1200"/>
              </a:spcAft>
              <a:buFont typeface="+mj-lt"/>
              <a:buAutoNum type="alphaLcParenR"/>
            </a:pPr>
            <a:r>
              <a:rPr lang="de-DE" sz="2800" b="1" dirty="0">
                <a:solidFill>
                  <a:srgbClr val="00B050"/>
                </a:solidFill>
              </a:rPr>
              <a:t>Mehrmals kurz Stoßlüften ist besser als dauerhaft Kipplüften.</a:t>
            </a:r>
          </a:p>
          <a:p>
            <a:pPr marL="342900" lvl="0" indent="-342900">
              <a:spcAft>
                <a:spcPts val="1200"/>
              </a:spcAft>
              <a:buFont typeface="+mj-lt"/>
              <a:buAutoNum type="alphaLcParenR"/>
            </a:pPr>
            <a:r>
              <a:rPr lang="de-DE" sz="2800" dirty="0"/>
              <a:t>Optimal ist 1 mal pro Tag 30 Minuten Stoßlüften.</a:t>
            </a:r>
          </a:p>
          <a:p>
            <a:pPr marL="342900" lvl="0" indent="-342900">
              <a:spcAft>
                <a:spcPts val="1200"/>
              </a:spcAft>
              <a:buFont typeface="+mj-lt"/>
              <a:buAutoNum type="alphaLcParenR"/>
            </a:pPr>
            <a:r>
              <a:rPr lang="de-DE" sz="2800" dirty="0"/>
              <a:t>Während des Lüftens die Heizung anlassen, sonst droht Schimmel.</a:t>
            </a:r>
          </a:p>
        </p:txBody>
      </p:sp>
      <p:sp>
        <p:nvSpPr>
          <p:cNvPr id="2" name="TextBox 11">
            <a:extLst>
              <a:ext uri="{FF2B5EF4-FFF2-40B4-BE49-F238E27FC236}">
                <a16:creationId xmlns:a16="http://schemas.microsoft.com/office/drawing/2014/main" id="{D487330A-F7C8-DE69-1499-88755640F670}"/>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069451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B033F-A5A5-2533-7F8C-EAA503142FCA}"/>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59A39450-315B-D1EA-915B-FEAA7542D79A}"/>
              </a:ext>
            </a:extLst>
          </p:cNvPr>
          <p:cNvSpPr txBox="1"/>
          <p:nvPr/>
        </p:nvSpPr>
        <p:spPr>
          <a:xfrm>
            <a:off x="1121304" y="1140084"/>
            <a:ext cx="6086384"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1.	Richtiges Lüften und Heizen - was stimmt?</a:t>
            </a:r>
            <a:endParaRPr lang="en-US" sz="3600" b="1" dirty="0">
              <a:solidFill>
                <a:srgbClr val="064893"/>
              </a:solidFill>
              <a:latin typeface="+mj-lt"/>
              <a:ea typeface="Roboto Black" panose="02000000000000000000" pitchFamily="2" charset="0"/>
              <a:cs typeface="Poppins SemiBold" pitchFamily="2" charset="77"/>
            </a:endParaRPr>
          </a:p>
        </p:txBody>
      </p:sp>
      <p:pic>
        <p:nvPicPr>
          <p:cNvPr id="3" name="Grafik 2">
            <a:extLst>
              <a:ext uri="{FF2B5EF4-FFF2-40B4-BE49-F238E27FC236}">
                <a16:creationId xmlns:a16="http://schemas.microsoft.com/office/drawing/2014/main" id="{41E5C8C2-4FE8-A4CA-A620-90B7B662BE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1304" y="2569751"/>
            <a:ext cx="9144000" cy="3504427"/>
          </a:xfrm>
          <a:prstGeom prst="rect">
            <a:avLst/>
          </a:prstGeom>
        </p:spPr>
      </p:pic>
      <p:sp>
        <p:nvSpPr>
          <p:cNvPr id="6" name="Textfeld 5">
            <a:extLst>
              <a:ext uri="{FF2B5EF4-FFF2-40B4-BE49-F238E27FC236}">
                <a16:creationId xmlns:a16="http://schemas.microsoft.com/office/drawing/2014/main" id="{338D21B0-B48F-D8B4-15ED-A06C1C2AA441}"/>
              </a:ext>
            </a:extLst>
          </p:cNvPr>
          <p:cNvSpPr txBox="1"/>
          <p:nvPr/>
        </p:nvSpPr>
        <p:spPr>
          <a:xfrm>
            <a:off x="1121304" y="6303516"/>
            <a:ext cx="10753539" cy="378565"/>
          </a:xfrm>
          <a:prstGeom prst="rect">
            <a:avLst/>
          </a:prstGeom>
          <a:noFill/>
        </p:spPr>
        <p:txBody>
          <a:bodyPr wrap="square">
            <a:spAutoFit/>
          </a:bodyPr>
          <a:lstStyle/>
          <a:p>
            <a:pPr>
              <a:lnSpc>
                <a:spcPct val="107000"/>
              </a:lnSpc>
              <a:spcAft>
                <a:spcPts val="800"/>
              </a:spcAft>
            </a:pPr>
            <a:r>
              <a:rPr lang="de-DE" sz="18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https://www.lea-hessen.de/buergerinnen-und-buerger/heizkosten-senken/richtiges-lueften/</a:t>
            </a:r>
            <a:r>
              <a:rPr lang="de-DE" sz="1800" kern="100" dirty="0">
                <a:effectLst/>
                <a:latin typeface="Aptos" panose="020B0004020202020204" pitchFamily="34"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3706752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FFD87-50B6-8F0C-2178-34D484010B6B}"/>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ABBAB9DC-D7B1-7249-30F9-209B4CF6E094}"/>
              </a:ext>
            </a:extLst>
          </p:cNvPr>
          <p:cNvSpPr txBox="1"/>
          <p:nvPr/>
        </p:nvSpPr>
        <p:spPr>
          <a:xfrm>
            <a:off x="1121303" y="1140084"/>
            <a:ext cx="10691755" cy="1754326"/>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2.	Wie lange muss ein sportlicher Mensch ohne Pause Rad fahren, um 1 kWh Energie zu erzeugen?</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A32BE13F-6482-2732-E3AE-2BBCA798004C}"/>
              </a:ext>
            </a:extLst>
          </p:cNvPr>
          <p:cNvSpPr txBox="1"/>
          <p:nvPr/>
        </p:nvSpPr>
        <p:spPr>
          <a:xfrm>
            <a:off x="1121304" y="3897941"/>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 2 Stunden</a:t>
            </a:r>
          </a:p>
          <a:p>
            <a:pPr marL="342900" lvl="0" indent="-342900">
              <a:spcAft>
                <a:spcPts val="1200"/>
              </a:spcAft>
              <a:buFont typeface="+mj-lt"/>
              <a:buAutoNum type="alphaLcParenR"/>
            </a:pPr>
            <a:r>
              <a:rPr lang="de-DE" sz="2800" dirty="0"/>
              <a:t> 6 Stunden</a:t>
            </a:r>
          </a:p>
          <a:p>
            <a:pPr marL="342900" lvl="0" indent="-342900">
              <a:spcAft>
                <a:spcPts val="1200"/>
              </a:spcAft>
              <a:buFont typeface="+mj-lt"/>
              <a:buAutoNum type="alphaLcParenR"/>
            </a:pPr>
            <a:r>
              <a:rPr lang="de-DE" sz="2800" dirty="0"/>
              <a:t> 10 Stunden</a:t>
            </a:r>
          </a:p>
        </p:txBody>
      </p:sp>
      <p:sp>
        <p:nvSpPr>
          <p:cNvPr id="2" name="TextBox 11">
            <a:extLst>
              <a:ext uri="{FF2B5EF4-FFF2-40B4-BE49-F238E27FC236}">
                <a16:creationId xmlns:a16="http://schemas.microsoft.com/office/drawing/2014/main" id="{5D28A050-B2C4-187C-880C-70FEBB66F473}"/>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82544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C9974-1763-C44E-CE5C-F8D174BC70EA}"/>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1F073070-1393-9991-81E7-1F8BAB2A4C96}"/>
              </a:ext>
            </a:extLst>
          </p:cNvPr>
          <p:cNvSpPr txBox="1"/>
          <p:nvPr/>
        </p:nvSpPr>
        <p:spPr>
          <a:xfrm>
            <a:off x="1121303" y="1140084"/>
            <a:ext cx="10691755" cy="1754326"/>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2.	Wie lange muss ein sportlicher Mensch ohne Pause Rad fahren, um 1 kWh Energie zu erzeugen?</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72C55D7D-58E8-654D-1FF7-43A83460F675}"/>
              </a:ext>
            </a:extLst>
          </p:cNvPr>
          <p:cNvSpPr txBox="1"/>
          <p:nvPr/>
        </p:nvSpPr>
        <p:spPr>
          <a:xfrm>
            <a:off x="1121304" y="3897941"/>
            <a:ext cx="11070696" cy="1692771"/>
          </a:xfrm>
          <a:prstGeom prst="rect">
            <a:avLst/>
          </a:prstGeom>
          <a:noFill/>
        </p:spPr>
        <p:txBody>
          <a:bodyPr wrap="square">
            <a:spAutoFit/>
          </a:bodyPr>
          <a:lstStyle/>
          <a:p>
            <a:pPr marL="342900" lvl="0" indent="-342900">
              <a:spcAft>
                <a:spcPts val="1200"/>
              </a:spcAft>
              <a:buFont typeface="+mj-lt"/>
              <a:buAutoNum type="alphaLcParenR"/>
            </a:pPr>
            <a:r>
              <a:rPr lang="de-DE" sz="2800" dirty="0"/>
              <a:t> 2 Stunden</a:t>
            </a:r>
          </a:p>
          <a:p>
            <a:pPr marL="342900" lvl="0" indent="-342900">
              <a:spcAft>
                <a:spcPts val="1200"/>
              </a:spcAft>
              <a:buFont typeface="+mj-lt"/>
              <a:buAutoNum type="alphaLcParenR"/>
            </a:pPr>
            <a:r>
              <a:rPr lang="de-DE" sz="2800" dirty="0"/>
              <a:t> 6 Stunden</a:t>
            </a:r>
          </a:p>
          <a:p>
            <a:pPr marL="342900" lvl="0" indent="-342900">
              <a:spcAft>
                <a:spcPts val="1200"/>
              </a:spcAft>
              <a:buFont typeface="+mj-lt"/>
              <a:buAutoNum type="alphaLcParenR"/>
            </a:pPr>
            <a:r>
              <a:rPr lang="de-DE" sz="2800" b="1" dirty="0">
                <a:solidFill>
                  <a:srgbClr val="00B050"/>
                </a:solidFill>
              </a:rPr>
              <a:t> 10 Stunden</a:t>
            </a:r>
          </a:p>
        </p:txBody>
      </p:sp>
      <p:sp>
        <p:nvSpPr>
          <p:cNvPr id="2" name="TextBox 11">
            <a:extLst>
              <a:ext uri="{FF2B5EF4-FFF2-40B4-BE49-F238E27FC236}">
                <a16:creationId xmlns:a16="http://schemas.microsoft.com/office/drawing/2014/main" id="{6D9F0B3A-60CA-4876-F551-4A5687BA47EF}"/>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583491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DBC38-4566-A76F-BEC3-36E9227248F1}"/>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70B4B6D9-7A9D-44D9-DD80-7C54935F52B3}"/>
              </a:ext>
            </a:extLst>
          </p:cNvPr>
          <p:cNvSpPr txBox="1"/>
          <p:nvPr/>
        </p:nvSpPr>
        <p:spPr>
          <a:xfrm>
            <a:off x="1121303" y="1140084"/>
            <a:ext cx="10691755" cy="1200329"/>
          </a:xfrm>
          <a:prstGeom prst="rect">
            <a:avLst/>
          </a:prstGeom>
          <a:noFill/>
        </p:spPr>
        <p:txBody>
          <a:bodyPr wrap="square" rtlCol="0">
            <a:spAutoFit/>
          </a:bodyPr>
          <a:lstStyle/>
          <a:p>
            <a:r>
              <a:rPr lang="de-DE" sz="3600" b="1" dirty="0">
                <a:solidFill>
                  <a:srgbClr val="064893"/>
                </a:solidFill>
                <a:latin typeface="+mj-lt"/>
                <a:ea typeface="Roboto Black" panose="02000000000000000000" pitchFamily="2" charset="0"/>
                <a:cs typeface="Poppins SemiBold" pitchFamily="2" charset="77"/>
              </a:rPr>
              <a:t>3.	Wie viele Becher Kaffee (300 ml) kann man mit 1 kWh Energie kochen?	</a:t>
            </a:r>
            <a:endParaRPr lang="en-US" sz="3600" b="1" dirty="0">
              <a:solidFill>
                <a:srgbClr val="064893"/>
              </a:solidFill>
              <a:latin typeface="+mj-lt"/>
              <a:ea typeface="Roboto Black" panose="02000000000000000000" pitchFamily="2" charset="0"/>
              <a:cs typeface="Poppins SemiBold" pitchFamily="2" charset="77"/>
            </a:endParaRPr>
          </a:p>
        </p:txBody>
      </p:sp>
      <p:sp>
        <p:nvSpPr>
          <p:cNvPr id="5" name="Textfeld 4">
            <a:extLst>
              <a:ext uri="{FF2B5EF4-FFF2-40B4-BE49-F238E27FC236}">
                <a16:creationId xmlns:a16="http://schemas.microsoft.com/office/drawing/2014/main" id="{7D9F45F1-40EB-5723-B498-BE751B8C7DDB}"/>
              </a:ext>
            </a:extLst>
          </p:cNvPr>
          <p:cNvSpPr txBox="1"/>
          <p:nvPr/>
        </p:nvSpPr>
        <p:spPr>
          <a:xfrm>
            <a:off x="1121304" y="3897941"/>
            <a:ext cx="11070696" cy="1692771"/>
          </a:xfrm>
          <a:prstGeom prst="rect">
            <a:avLst/>
          </a:prstGeom>
          <a:noFill/>
        </p:spPr>
        <p:txBody>
          <a:bodyPr wrap="square">
            <a:spAutoFit/>
          </a:bodyPr>
          <a:lstStyle/>
          <a:p>
            <a:pPr marL="342900" lvl="0" indent="-342900">
              <a:spcAft>
                <a:spcPts val="1200"/>
              </a:spcAft>
              <a:buFont typeface="+mj-lt"/>
              <a:buAutoNum type="alphaLcParenR"/>
            </a:pPr>
            <a:r>
              <a:rPr lang="pt-BR" sz="2800" dirty="0"/>
              <a:t> 35</a:t>
            </a:r>
          </a:p>
          <a:p>
            <a:pPr marL="342900" lvl="0" indent="-342900">
              <a:spcAft>
                <a:spcPts val="1200"/>
              </a:spcAft>
              <a:buFont typeface="+mj-lt"/>
              <a:buAutoNum type="alphaLcParenR"/>
            </a:pPr>
            <a:r>
              <a:rPr lang="pt-BR" sz="2800" dirty="0"/>
              <a:t>	68</a:t>
            </a:r>
          </a:p>
          <a:p>
            <a:pPr marL="342900" lvl="0" indent="-342900">
              <a:spcAft>
                <a:spcPts val="1200"/>
              </a:spcAft>
              <a:buFont typeface="+mj-lt"/>
              <a:buAutoNum type="alphaLcParenR"/>
            </a:pPr>
            <a:r>
              <a:rPr lang="pt-BR" sz="2800" dirty="0"/>
              <a:t>	172</a:t>
            </a:r>
          </a:p>
        </p:txBody>
      </p:sp>
      <p:sp>
        <p:nvSpPr>
          <p:cNvPr id="2" name="TextBox 11">
            <a:extLst>
              <a:ext uri="{FF2B5EF4-FFF2-40B4-BE49-F238E27FC236}">
                <a16:creationId xmlns:a16="http://schemas.microsoft.com/office/drawing/2014/main" id="{EB15C8C2-CBFF-BF42-D1C7-6F58DD00E397}"/>
              </a:ext>
            </a:extLst>
          </p:cNvPr>
          <p:cNvSpPr txBox="1"/>
          <p:nvPr/>
        </p:nvSpPr>
        <p:spPr>
          <a:xfrm>
            <a:off x="10309574" y="0"/>
            <a:ext cx="1882426" cy="646331"/>
          </a:xfrm>
          <a:prstGeom prst="rect">
            <a:avLst/>
          </a:prstGeom>
          <a:noFill/>
        </p:spPr>
        <p:txBody>
          <a:bodyPr wrap="square" rtlCol="0">
            <a:spAutoFit/>
          </a:bodyPr>
          <a:lstStyle/>
          <a:p>
            <a:pPr algn="r"/>
            <a:r>
              <a:rPr lang="en-US" sz="3600" b="1" dirty="0">
                <a:solidFill>
                  <a:srgbClr val="064893"/>
                </a:solidFill>
                <a:latin typeface="+mj-lt"/>
                <a:ea typeface="Roboto Black" panose="02000000000000000000" pitchFamily="2" charset="0"/>
                <a:cs typeface="Poppins SemiBold" pitchFamily="2" charset="77"/>
              </a:rPr>
              <a:t>QUIZ</a:t>
            </a:r>
          </a:p>
        </p:txBody>
      </p:sp>
    </p:spTree>
    <p:extLst>
      <p:ext uri="{BB962C8B-B14F-4D97-AF65-F5344CB8AC3E}">
        <p14:creationId xmlns:p14="http://schemas.microsoft.com/office/powerpoint/2010/main" val="185067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energize">
      <a:majorFont>
        <a:latin typeface="Mulish ExtraBlack"/>
        <a:ea typeface=""/>
        <a:cs typeface=""/>
      </a:majorFont>
      <a:minorFont>
        <a:latin typeface="Mulish"/>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b834ae43-f8a4-478a-9376-00b66dd8cb90" ContentTypeId="0x01010035741A8430F2C04BA69CAC3E1A57755601" PreviousValue="false" LastSyncTimeStamp="2023-01-23T15:02:39.023Z"/>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mb_Projektdokument" ma:contentTypeID="0x01010035741A8430F2C04BA69CAC3E1A5775560100A0B5569DE73B724B9C1AEA4FCB84DF70" ma:contentTypeVersion="2" ma:contentTypeDescription="" ma:contentTypeScope="" ma:versionID="b6095d32161c5267cf5f9c22b14310b6">
  <xsd:schema xmlns:xsd="http://www.w3.org/2001/XMLSchema" xmlns:xs="http://www.w3.org/2001/XMLSchema" xmlns:p="http://schemas.microsoft.com/office/2006/metadata/properties" xmlns:ns2="091ee7c9-1c76-4122-89f4-4edd565c2561" targetNamespace="http://schemas.microsoft.com/office/2006/metadata/properties" ma:root="true" ma:fieldsID="c659b9be83f26e8551cad62ccd31a877" ns2:_="">
    <xsd:import namespace="091ee7c9-1c76-4122-89f4-4edd565c2561"/>
    <xsd:element name="properties">
      <xsd:complexType>
        <xsd:sequence>
          <xsd:element name="documentManagement">
            <xsd:complexType>
              <xsd:all>
                <xsd:element ref="ns2:jac9ee2dec3f4f93bde2b253fadcfe7e" minOccurs="0"/>
                <xsd:element ref="ns2:TaxCatchAll" minOccurs="0"/>
                <xsd:element ref="ns2:TaxCatchAllLabel" minOccurs="0"/>
                <xsd:element ref="ns2:efa8629d3b814e6cba1f179a0a857a80" minOccurs="0"/>
                <xsd:element ref="ns2:e06be59083e541b2b307efcdd1c93fd9" minOccurs="0"/>
                <xsd:element ref="ns2:cef3f0cd12f1499fbca28207a421cffc" minOccurs="0"/>
                <xsd:element ref="ns2:mb_gueltig_ab" minOccurs="0"/>
                <xsd:element ref="ns2:mb_gueltig_bis" minOccurs="0"/>
                <xsd:element ref="ns2:e1fecb3ea9bb46a3b3d9606b9c220a68" minOccurs="0"/>
                <xsd:element ref="ns2:mb_DSGVO" minOccurs="0"/>
                <xsd:element ref="ns2:l83c6961f1074ca6b329bbc271a0f8a3" minOccurs="0"/>
                <xsd:element ref="ns2:a61d61dc416146749313f1bbf338c08f" minOccurs="0"/>
                <xsd:element ref="ns2:d5f666c6ef66426f8f7c8771359049f2" minOccurs="0"/>
                <xsd:element ref="ns2:mb_Vertragsnumm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1ee7c9-1c76-4122-89f4-4edd565c2561" elementFormDefault="qualified">
    <xsd:import namespace="http://schemas.microsoft.com/office/2006/documentManagement/types"/>
    <xsd:import namespace="http://schemas.microsoft.com/office/infopath/2007/PartnerControls"/>
    <xsd:element name="jac9ee2dec3f4f93bde2b253fadcfe7e" ma:index="8" nillable="true" ma:taxonomy="true" ma:internalName="jac9ee2dec3f4f93bde2b253fadcfe7e" ma:taxonomyFieldName="mb_Projekt" ma:displayName="Projekt" ma:default="" ma:fieldId="{3ac9ee2d-ec3f-4f93-bde2-b253fadcfe7e}" ma:sspId="b834ae43-f8a4-478a-9376-00b66dd8cb90" ma:termSetId="fdf74ec6-3b66-4f83-8948-9f4bc1fbe8e7"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b90e3462-4336-46da-80a9-f44c62a0a130}" ma:internalName="TaxCatchAll" ma:showField="CatchAllData" ma:web="2b5271ba-2ee8-425e-a229-73ac006472d4">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b90e3462-4336-46da-80a9-f44c62a0a130}" ma:internalName="TaxCatchAllLabel" ma:readOnly="true" ma:showField="CatchAllDataLabel" ma:web="2b5271ba-2ee8-425e-a229-73ac006472d4">
      <xsd:complexType>
        <xsd:complexContent>
          <xsd:extension base="dms:MultiChoiceLookup">
            <xsd:sequence>
              <xsd:element name="Value" type="dms:Lookup" maxOccurs="unbounded" minOccurs="0" nillable="true"/>
            </xsd:sequence>
          </xsd:extension>
        </xsd:complexContent>
      </xsd:complexType>
    </xsd:element>
    <xsd:element name="efa8629d3b814e6cba1f179a0a857a80" ma:index="12" nillable="true" ma:taxonomy="true" ma:internalName="efa8629d3b814e6cba1f179a0a857a80" ma:taxonomyFieldName="mb_Organisationsbereich" ma:displayName="Organisationsbereich" ma:readOnly="false" ma:default="" ma:fieldId="{efa8629d-3b81-4e6c-ba1f-179a0a857a80}" ma:sspId="b834ae43-f8a4-478a-9376-00b66dd8cb90" ma:termSetId="b25e4f06-d9d1-4095-a2ee-67f1282f38d6" ma:anchorId="00000000-0000-0000-0000-000000000000" ma:open="false" ma:isKeyword="false">
      <xsd:complexType>
        <xsd:sequence>
          <xsd:element ref="pc:Terms" minOccurs="0" maxOccurs="1"/>
        </xsd:sequence>
      </xsd:complexType>
    </xsd:element>
    <xsd:element name="e06be59083e541b2b307efcdd1c93fd9" ma:index="14" nillable="true" ma:taxonomy="true" ma:internalName="e06be59083e541b2b307efcdd1c93fd9" ma:taxonomyFieldName="mb_Informationsart" ma:displayName="Informationsart" ma:default="" ma:fieldId="{e06be590-83e5-41b2-b307-efcdd1c93fd9}" ma:sspId="b834ae43-f8a4-478a-9376-00b66dd8cb90" ma:termSetId="8a5a8448-dd02-4028-a12c-d90a51391b05" ma:anchorId="00000000-0000-0000-0000-000000000000" ma:open="false" ma:isKeyword="false">
      <xsd:complexType>
        <xsd:sequence>
          <xsd:element ref="pc:Terms" minOccurs="0" maxOccurs="1"/>
        </xsd:sequence>
      </xsd:complexType>
    </xsd:element>
    <xsd:element name="cef3f0cd12f1499fbca28207a421cffc" ma:index="16" nillable="true" ma:taxonomy="true" ma:internalName="cef3f0cd12f1499fbca28207a421cffc" ma:taxonomyFieldName="mb_Zielgruppe" ma:displayName="Zielgruppe" ma:default="" ma:fieldId="{cef3f0cd-12f1-499f-bca2-8207a421cffc}" ma:sspId="b834ae43-f8a4-478a-9376-00b66dd8cb90" ma:termSetId="c76a032c-bc59-4c4c-a9ce-63f5cad8c947" ma:anchorId="00000000-0000-0000-0000-000000000000" ma:open="false" ma:isKeyword="false">
      <xsd:complexType>
        <xsd:sequence>
          <xsd:element ref="pc:Terms" minOccurs="0" maxOccurs="1"/>
        </xsd:sequence>
      </xsd:complexType>
    </xsd:element>
    <xsd:element name="mb_gueltig_ab" ma:index="18" nillable="true" ma:displayName="gültig ab" ma:format="DateOnly" ma:internalName="mb_gueltig_ab" ma:readOnly="false">
      <xsd:simpleType>
        <xsd:restriction base="dms:DateTime"/>
      </xsd:simpleType>
    </xsd:element>
    <xsd:element name="mb_gueltig_bis" ma:index="19" nillable="true" ma:displayName="gültig bis" ma:format="DateOnly" ma:internalName="mb_gueltig_bis" ma:readOnly="false">
      <xsd:simpleType>
        <xsd:restriction base="dms:DateTime"/>
      </xsd:simpleType>
    </xsd:element>
    <xsd:element name="e1fecb3ea9bb46a3b3d9606b9c220a68" ma:index="20" nillable="true" ma:taxonomy="true" ma:internalName="e1fecb3ea9bb46a3b3d9606b9c220a68" ma:taxonomyFieldName="mb_Dokumentenart" ma:displayName="Dokumentenart" ma:default="" ma:fieldId="{e1fecb3e-a9bb-46a3-b3d9-606b9c220a68}" ma:sspId="b834ae43-f8a4-478a-9376-00b66dd8cb90" ma:termSetId="817aadd5-8675-4780-a1a7-db0e5869faf3" ma:anchorId="00000000-0000-0000-0000-000000000000" ma:open="true" ma:isKeyword="false">
      <xsd:complexType>
        <xsd:sequence>
          <xsd:element ref="pc:Terms" minOccurs="0" maxOccurs="1"/>
        </xsd:sequence>
      </xsd:complexType>
    </xsd:element>
    <xsd:element name="mb_DSGVO" ma:index="22" nillable="true" ma:displayName="DSGVO-relevant" ma:format="Dropdown" ma:internalName="mb_DSGVO">
      <xsd:simpleType>
        <xsd:restriction base="dms:Choice">
          <xsd:enumeration value="ja"/>
          <xsd:enumeration value="nein"/>
          <xsd:enumeration value="weiß ich nicht"/>
        </xsd:restriction>
      </xsd:simpleType>
    </xsd:element>
    <xsd:element name="l83c6961f1074ca6b329bbc271a0f8a3" ma:index="23" nillable="true" ma:taxonomy="true" ma:internalName="l83c6961f1074ca6b329bbc271a0f8a3" ma:taxonomyFieldName="mb_Kunde" ma:displayName="Kunde" ma:default="" ma:fieldId="{583c6961-f107-4ca6-b329-bbc271a0f8a3}" ma:sspId="b834ae43-f8a4-478a-9376-00b66dd8cb90" ma:termSetId="07ac4a29-fd29-425d-9ac6-522c33d87a12" ma:anchorId="00000000-0000-0000-0000-000000000000" ma:open="false" ma:isKeyword="false">
      <xsd:complexType>
        <xsd:sequence>
          <xsd:element ref="pc:Terms" minOccurs="0" maxOccurs="1"/>
        </xsd:sequence>
      </xsd:complexType>
    </xsd:element>
    <xsd:element name="a61d61dc416146749313f1bbf338c08f" ma:index="25" nillable="true" ma:taxonomy="true" ma:internalName="a61d61dc416146749313f1bbf338c08f" ma:taxonomyFieldName="mb_Thema" ma:displayName="Thema" ma:default="" ma:fieldId="{a61d61dc-4161-4674-9313-f1bbf338c08f}" ma:sspId="b834ae43-f8a4-478a-9376-00b66dd8cb90" ma:termSetId="1f8cf039-9ab4-4306-9427-5853c72afcd8" ma:anchorId="00000000-0000-0000-0000-000000000000" ma:open="false" ma:isKeyword="false">
      <xsd:complexType>
        <xsd:sequence>
          <xsd:element ref="pc:Terms" minOccurs="0" maxOccurs="1"/>
        </xsd:sequence>
      </xsd:complexType>
    </xsd:element>
    <xsd:element name="d5f666c6ef66426f8f7c8771359049f2" ma:index="27" nillable="true" ma:taxonomy="true" ma:internalName="d5f666c6ef66426f8f7c8771359049f2" ma:taxonomyFieldName="mb_Unternehmensbereich" ma:displayName="Unternehmensbereich" ma:readOnly="false" ma:default="1;#Medienbildung|d5b6dde1-31fe-4b08-9ef7-48d6e29f3b2e" ma:fieldId="{d5f666c6-ef66-426f-8f7c-8771359049f2}" ma:sspId="b834ae43-f8a4-478a-9376-00b66dd8cb90" ma:termSetId="42516089-7580-4044-8243-6a082885b84c" ma:anchorId="00000000-0000-0000-0000-000000000000" ma:open="false" ma:isKeyword="false">
      <xsd:complexType>
        <xsd:sequence>
          <xsd:element ref="pc:Terms" minOccurs="0" maxOccurs="1"/>
        </xsd:sequence>
      </xsd:complexType>
    </xsd:element>
    <xsd:element name="mb_Vertragsnummer" ma:index="29" nillable="true" ma:displayName="Vertragsnummer" ma:format="Dropdown" ma:internalName="mb_Vertragsnummer">
      <xsd:simpleType>
        <xsd:restriction base="dms:Choice">
          <xsd:enumeration value="21.2"/>
          <xsd:enumeration value="21.1"/>
          <xsd:enumeration value="20.2"/>
          <xsd:enumeration value="20.1"/>
          <xsd:enumeration value="19.2"/>
          <xsd:enumeration value="19.1"/>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e06be59083e541b2b307efcdd1c93fd9 xmlns="091ee7c9-1c76-4122-89f4-4edd565c2561">
      <Terms xmlns="http://schemas.microsoft.com/office/infopath/2007/PartnerControls">
        <TermInfo xmlns="http://schemas.microsoft.com/office/infopath/2007/PartnerControls">
          <TermName xmlns="http://schemas.microsoft.com/office/infopath/2007/PartnerControls">Dokument</TermName>
          <TermId xmlns="http://schemas.microsoft.com/office/infopath/2007/PartnerControls">08ea029f-91ac-4794-b57d-a41510e63947</TermId>
        </TermInfo>
      </Terms>
    </e06be59083e541b2b307efcdd1c93fd9>
    <e1fecb3ea9bb46a3b3d9606b9c220a68 xmlns="091ee7c9-1c76-4122-89f4-4edd565c2561">
      <Terms xmlns="http://schemas.microsoft.com/office/infopath/2007/PartnerControls"/>
    </e1fecb3ea9bb46a3b3d9606b9c220a68>
    <d5f666c6ef66426f8f7c8771359049f2 xmlns="091ee7c9-1c76-4122-89f4-4edd565c2561">
      <Terms xmlns="http://schemas.microsoft.com/office/infopath/2007/PartnerControls">
        <TermInfo xmlns="http://schemas.microsoft.com/office/infopath/2007/PartnerControls">
          <TermName xmlns="http://schemas.microsoft.com/office/infopath/2007/PartnerControls">Medienbildung</TermName>
          <TermId xmlns="http://schemas.microsoft.com/office/infopath/2007/PartnerControls">d5b6dde1-31fe-4b08-9ef7-48d6e29f3b2e</TermId>
        </TermInfo>
      </Terms>
    </d5f666c6ef66426f8f7c8771359049f2>
    <mb_gueltig_bis xmlns="091ee7c9-1c76-4122-89f4-4edd565c2561" xsi:nil="true"/>
    <TaxCatchAll xmlns="091ee7c9-1c76-4122-89f4-4edd565c2561">
      <Value>4</Value>
      <Value>3</Value>
      <Value>2</Value>
      <Value>1</Value>
    </TaxCatchAll>
    <jac9ee2dec3f4f93bde2b253fadcfe7e xmlns="091ee7c9-1c76-4122-89f4-4edd565c2561">
      <Terms xmlns="http://schemas.microsoft.com/office/infopath/2007/PartnerControls">
        <TermInfo xmlns="http://schemas.microsoft.com/office/infopath/2007/PartnerControls">
          <TermName xmlns="http://schemas.microsoft.com/office/infopath/2007/PartnerControls">energize</TermName>
          <TermId xmlns="http://schemas.microsoft.com/office/infopath/2007/PartnerControls">2bf63aa6-8fba-40af-996d-9d0b558035f7</TermId>
        </TermInfo>
      </Terms>
    </jac9ee2dec3f4f93bde2b253fadcfe7e>
    <cef3f0cd12f1499fbca28207a421cffc xmlns="091ee7c9-1c76-4122-89f4-4edd565c2561">
      <Terms xmlns="http://schemas.microsoft.com/office/infopath/2007/PartnerControls"/>
    </cef3f0cd12f1499fbca28207a421cffc>
    <mb_gueltig_ab xmlns="091ee7c9-1c76-4122-89f4-4edd565c2561" xsi:nil="true"/>
    <mb_DSGVO xmlns="091ee7c9-1c76-4122-89f4-4edd565c2561" xsi:nil="true"/>
    <a61d61dc416146749313f1bbf338c08f xmlns="091ee7c9-1c76-4122-89f4-4edd565c2561">
      <Terms xmlns="http://schemas.microsoft.com/office/infopath/2007/PartnerControls"/>
    </a61d61dc416146749313f1bbf338c08f>
    <l83c6961f1074ca6b329bbc271a0f8a3 xmlns="091ee7c9-1c76-4122-89f4-4edd565c2561">
      <Terms xmlns="http://schemas.microsoft.com/office/infopath/2007/PartnerControls">
        <TermInfo xmlns="http://schemas.microsoft.com/office/infopath/2007/PartnerControls">
          <TermName xmlns="http://schemas.microsoft.com/office/infopath/2007/PartnerControls">LEA Hessen</TermName>
          <TermId xmlns="http://schemas.microsoft.com/office/infopath/2007/PartnerControls">e90a16c3-1586-415d-83ee-7dff08651c44</TermId>
        </TermInfo>
      </Terms>
    </l83c6961f1074ca6b329bbc271a0f8a3>
    <mb_Vertragsnummer xmlns="091ee7c9-1c76-4122-89f4-4edd565c2561" xsi:nil="true"/>
    <efa8629d3b814e6cba1f179a0a857a80 xmlns="091ee7c9-1c76-4122-89f4-4edd565c2561">
      <Terms xmlns="http://schemas.microsoft.com/office/infopath/2007/PartnerControls"/>
    </efa8629d3b814e6cba1f179a0a857a80>
  </documentManagement>
</p:properties>
</file>

<file path=customXml/itemProps1.xml><?xml version="1.0" encoding="utf-8"?>
<ds:datastoreItem xmlns:ds="http://schemas.openxmlformats.org/officeDocument/2006/customXml" ds:itemID="{53A98CE2-8E69-4AC7-9BAD-AD5E6925B401}">
  <ds:schemaRefs>
    <ds:schemaRef ds:uri="Microsoft.SharePoint.Taxonomy.ContentTypeSync"/>
  </ds:schemaRefs>
</ds:datastoreItem>
</file>

<file path=customXml/itemProps2.xml><?xml version="1.0" encoding="utf-8"?>
<ds:datastoreItem xmlns:ds="http://schemas.openxmlformats.org/officeDocument/2006/customXml" ds:itemID="{02A0373D-823D-4D55-B0CE-C3D7D3A551B2}">
  <ds:schemaRefs>
    <ds:schemaRef ds:uri="http://schemas.microsoft.com/sharepoint/v3/contenttype/forms"/>
  </ds:schemaRefs>
</ds:datastoreItem>
</file>

<file path=customXml/itemProps3.xml><?xml version="1.0" encoding="utf-8"?>
<ds:datastoreItem xmlns:ds="http://schemas.openxmlformats.org/officeDocument/2006/customXml" ds:itemID="{69A53171-5942-42E7-91AA-9C025FE0AF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1ee7c9-1c76-4122-89f4-4edd565c256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15030BA4-8B97-4E2F-8647-6AD883582534}">
  <ds:schemaRefs>
    <ds:schemaRef ds:uri="http://schemas.microsoft.com/office/2006/documentManagement/types"/>
    <ds:schemaRef ds:uri="http://schemas.openxmlformats.org/package/2006/metadata/core-properties"/>
    <ds:schemaRef ds:uri="091ee7c9-1c76-4122-89f4-4edd565c2561"/>
    <ds:schemaRef ds:uri="http://purl.org/dc/terms/"/>
    <ds:schemaRef ds:uri="http://purl.org/dc/elements/1.1/"/>
    <ds:schemaRef ds:uri="http://schemas.microsoft.com/office/infopath/2007/PartnerControl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2479</Words>
  <Application>Microsoft Office PowerPoint</Application>
  <PresentationFormat>Breitbild</PresentationFormat>
  <Paragraphs>321</Paragraphs>
  <Slides>48</Slides>
  <Notes>48</Notes>
  <HiddenSlides>6</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48</vt:i4>
      </vt:variant>
    </vt:vector>
  </HeadingPairs>
  <TitlesOfParts>
    <vt:vector size="59" baseType="lpstr">
      <vt:lpstr>Aptos</vt:lpstr>
      <vt:lpstr>Arial</vt:lpstr>
      <vt:lpstr>Calibri</vt:lpstr>
      <vt:lpstr>Mulish</vt:lpstr>
      <vt:lpstr>Open Sans</vt:lpstr>
      <vt:lpstr>PLAYFAIR DISPLAY BOLD ROMAN</vt:lpstr>
      <vt:lpstr>Segoe UI</vt:lpstr>
      <vt:lpstr>Segoe UI Emoji</vt:lpstr>
      <vt:lpstr>Symbol</vt:lpstr>
      <vt:lpstr>Wingdings</vt: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 Crips</dc:creator>
  <cp:lastModifiedBy>Stoll-Wewior, Sabine</cp:lastModifiedBy>
  <cp:revision>3</cp:revision>
  <cp:lastPrinted>2024-02-12T10:36:02Z</cp:lastPrinted>
  <dcterms:created xsi:type="dcterms:W3CDTF">2020-12-02T11:23:34Z</dcterms:created>
  <dcterms:modified xsi:type="dcterms:W3CDTF">2025-06-25T12:15:47Z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0x01010035741A8430F2C04BA69CAC3E1A5775560100A0B5569DE73B724B9C1AEA4FCB84DF70</vt:lpwstr>
  </property>
  <property fmtid="{D5CDD505-2E9C-101B-9397-08002B2CF9AE}" pid="3" name="mb_Unternehmensbereich">
    <vt:lpwstr>1;#Medienbildung|d5b6dde1-31fe-4b08-9ef7-48d6e29f3b2e</vt:lpwstr>
  </property>
  <property fmtid="{D5CDD505-2E9C-101B-9397-08002B2CF9AE}" pid="4" name="mb_Kunde">
    <vt:lpwstr>2;#LEA Hessen|e90a16c3-1586-415d-83ee-7dff08651c44</vt:lpwstr>
  </property>
  <property fmtid="{D5CDD505-2E9C-101B-9397-08002B2CF9AE}" pid="5" name="mb_Organisationsbereich">
    <vt:lpwstr/>
  </property>
  <property fmtid="{D5CDD505-2E9C-101B-9397-08002B2CF9AE}" pid="6" name="MediaServiceImageTags">
    <vt:lpwstr/>
  </property>
  <property fmtid="{D5CDD505-2E9C-101B-9397-08002B2CF9AE}" pid="7" name="mb_Informationsart">
    <vt:lpwstr>4;#Dokument|08ea029f-91ac-4794-b57d-a41510e63947</vt:lpwstr>
  </property>
  <property fmtid="{D5CDD505-2E9C-101B-9397-08002B2CF9AE}" pid="8" name="lcf76f155ced4ddcb4097134ff3c332f">
    <vt:lpwstr/>
  </property>
  <property fmtid="{D5CDD505-2E9C-101B-9397-08002B2CF9AE}" pid="9" name="mb_Zielgruppe">
    <vt:lpwstr/>
  </property>
  <property fmtid="{D5CDD505-2E9C-101B-9397-08002B2CF9AE}" pid="10" name="mb_Dokumentenart">
    <vt:lpwstr/>
  </property>
  <property fmtid="{D5CDD505-2E9C-101B-9397-08002B2CF9AE}" pid="11" name="mb_Projekt">
    <vt:lpwstr>3;#energize|2bf63aa6-8fba-40af-996d-9d0b558035f7</vt:lpwstr>
  </property>
  <property fmtid="{D5CDD505-2E9C-101B-9397-08002B2CF9AE}" pid="12" name="mb_Thema">
    <vt:lpwstr/>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xd_Signature">
    <vt:lpwstr/>
  </property>
  <property fmtid="{D5CDD505-2E9C-101B-9397-08002B2CF9AE}" pid="18" name="TriggerFlowInfo">
    <vt:lpwstr/>
  </property>
</Properties>
</file>