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2F_682E4064.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01" r:id="rId2"/>
    <p:sldId id="306" r:id="rId3"/>
    <p:sldId id="305" r:id="rId4"/>
    <p:sldId id="289" r:id="rId5"/>
    <p:sldId id="294" r:id="rId6"/>
    <p:sldId id="295" r:id="rId7"/>
    <p:sldId id="285" r:id="rId8"/>
    <p:sldId id="290" r:id="rId9"/>
    <p:sldId id="259" r:id="rId10"/>
    <p:sldId id="310" r:id="rId11"/>
    <p:sldId id="313" r:id="rId12"/>
    <p:sldId id="276" r:id="rId13"/>
    <p:sldId id="260" r:id="rId14"/>
    <p:sldId id="261" r:id="rId15"/>
    <p:sldId id="266" r:id="rId16"/>
    <p:sldId id="268" r:id="rId17"/>
    <p:sldId id="267" r:id="rId18"/>
    <p:sldId id="269" r:id="rId19"/>
    <p:sldId id="274" r:id="rId20"/>
    <p:sldId id="277" r:id="rId21"/>
    <p:sldId id="275" r:id="rId22"/>
    <p:sldId id="308" r:id="rId23"/>
    <p:sldId id="309" r:id="rId24"/>
    <p:sldId id="256" r:id="rId25"/>
    <p:sldId id="263" r:id="rId26"/>
    <p:sldId id="303" r:id="rId27"/>
    <p:sldId id="312" r:id="rId28"/>
    <p:sldId id="311" r:id="rId29"/>
  </p:sldIdLst>
  <p:sldSz cx="12192000" cy="6858000"/>
  <p:notesSz cx="6858000" cy="9144000"/>
  <p:defaultTextStyle>
    <a:defPPr>
      <a:defRPr lang="de-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AE214-6019-D58B-C1F9-F35B5D820729}" name="Lina Werder" initials="LW" userId="S::lina.werder@office365.hhu.de::d16481d5-fb92-412a-91e6-6bd358aa992e" providerId="AD"/>
  <p188:author id="{C969C473-DC65-D86F-417F-6FEA5E55370D}" name="Scharnhoop, Tanja" initials="TS" userId="S::Tanja.Scharnhoop@lea-hessen.de::5bf1ed94-fa33-4b78-89e3-c61d610ddf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9"/>
    <p:restoredTop sz="87865"/>
  </p:normalViewPr>
  <p:slideViewPr>
    <p:cSldViewPr snapToGrid="0" snapToObjects="1">
      <p:cViewPr varScale="1">
        <p:scale>
          <a:sx n="56" d="100"/>
          <a:sy n="56" d="100"/>
        </p:scale>
        <p:origin x="11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s>
</file>

<file path=ppt/comments/modernComment_12F_682E4064.xml><?xml version="1.0" encoding="utf-8"?>
<p188:cmLst xmlns:a="http://schemas.openxmlformats.org/drawingml/2006/main" xmlns:r="http://schemas.openxmlformats.org/officeDocument/2006/relationships" xmlns:p188="http://schemas.microsoft.com/office/powerpoint/2018/8/main">
  <p188:cm id="{AD48E220-5CAC-4542-89CD-43BA42676E51}" authorId="{C969C473-DC65-D86F-417F-6FEA5E55370D}" status="resolved" created="2024-09-02T07:35:27.969" complete="100000">
    <pc:sldMkLst xmlns:pc="http://schemas.microsoft.com/office/powerpoint/2013/main/command">
      <pc:docMk/>
      <pc:sldMk cId="1747861604" sldId="303"/>
    </pc:sldMkLst>
    <p188:txBody>
      <a:bodyPr/>
      <a:lstStyle/>
      <a:p>
        <a:r>
          <a:rPr lang="de-DE"/>
          <a:t>Bei den Punkt Informelle Kontakte nutzen fehlt ein "t"</a:t>
        </a:r>
      </a:p>
    </p188:txBody>
  </p188:cm>
  <p188:cm id="{DEDFC13F-A040-4DF3-ACDD-973866242F1A}" authorId="{C969C473-DC65-D86F-417F-6FEA5E55370D}" created="2024-09-02T07:38:09.722">
    <pc:sldMkLst xmlns:pc="http://schemas.microsoft.com/office/powerpoint/2013/main/command">
      <pc:docMk/>
      <pc:sldMk cId="1747861604" sldId="303"/>
    </pc:sldMkLst>
    <p188:replyLst/>
    <p188:txBody>
      <a:bodyPr/>
      <a:lstStyle/>
      <a:p>
        <a:r>
          <a:rPr lang="de-DE"/>
          <a:t>Ihr und euch ist hier jeweils kleingeschrieben. In de Rollenbeschreibungen haben wir die Ansprache jeweils groß geschrieben. Schlage vor, das in diesem Dokument auch so fortzusetzen.</a:t>
        </a:r>
      </a:p>
    </p188:txBody>
    <p188:extLst>
      <p:ext xmlns:p="http://schemas.openxmlformats.org/presentationml/2006/main" uri="{57CB4572-C831-44C2-8A1C-0ADB6CCDFE69}">
        <p223:reactions xmlns:p223="http://schemas.microsoft.com/office/powerpoint/2022/03/main">
          <p223:rxn type="👍">
            <p223:instance time="2024-09-03T09:50:20.136" authorId="{A3DAE214-6019-D58B-C1F9-F35B5D820729}"/>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B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BCB57-1DEE-7D41-9565-8BC75A851D89}" type="datetimeFigureOut">
              <a:rPr lang="de-BE" smtClean="0"/>
              <a:t>03/07/2025</a:t>
            </a:fld>
            <a:endParaRPr lang="de-B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B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B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CC1F8-733A-A344-A94B-E5F39E32725C}" type="slidenum">
              <a:rPr lang="de-BE" smtClean="0"/>
              <a:t>‹Nr.›</a:t>
            </a:fld>
            <a:endParaRPr lang="de-BE"/>
          </a:p>
        </p:txBody>
      </p:sp>
    </p:spTree>
    <p:extLst>
      <p:ext uri="{BB962C8B-B14F-4D97-AF65-F5344CB8AC3E}">
        <p14:creationId xmlns:p14="http://schemas.microsoft.com/office/powerpoint/2010/main" val="192727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Hinweis: Ergänzen Sie Datum &amp; Uhrzeit, sowie Ihre(</a:t>
            </a:r>
            <a:r>
              <a:rPr lang="de-DE" i="1" dirty="0" err="1"/>
              <a:t>n</a:t>
            </a:r>
            <a:r>
              <a:rPr lang="de-DE" i="1" dirty="0"/>
              <a:t>) Namen in den dafür vorgesehenen Feldern.</a:t>
            </a:r>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1</a:t>
            </a:fld>
            <a:endParaRPr lang="de-BE"/>
          </a:p>
        </p:txBody>
      </p:sp>
    </p:spTree>
    <p:extLst>
      <p:ext uri="{BB962C8B-B14F-4D97-AF65-F5344CB8AC3E}">
        <p14:creationId xmlns:p14="http://schemas.microsoft.com/office/powerpoint/2010/main" val="375467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1"/>
              <a:t>Hier </a:t>
            </a:r>
            <a:r>
              <a:rPr lang="de-DE" b="1" dirty="0"/>
              <a:t>sehen Sie Beispiele für Windkraftanlagen </a:t>
            </a:r>
            <a:r>
              <a:rPr lang="de-DE" b="1"/>
              <a:t>an Land</a:t>
            </a:r>
            <a:endParaRPr lang="de-DE" b="1" dirty="0"/>
          </a:p>
          <a:p>
            <a:pPr marL="171450" lvl="0" indent="-171450">
              <a:buFont typeface="Arial" panose="020B0604020202020204" pitchFamily="34" charset="0"/>
              <a:buChar char="•"/>
            </a:pPr>
            <a:r>
              <a:rPr lang="de-DE" dirty="0"/>
              <a:t>Am häufigsten: Auf Grünflächen/landwirtschaftlich genutzten Flächen</a:t>
            </a:r>
          </a:p>
          <a:p>
            <a:pPr marL="171450" lvl="0" indent="-171450">
              <a:buFont typeface="Arial" panose="020B0604020202020204" pitchFamily="34" charset="0"/>
              <a:buChar char="•"/>
            </a:pPr>
            <a:r>
              <a:rPr lang="de-DE" dirty="0"/>
              <a:t>Auch im Wald möglich</a:t>
            </a:r>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10</a:t>
            </a:fld>
            <a:endParaRPr lang="de-BE"/>
          </a:p>
        </p:txBody>
      </p:sp>
    </p:spTree>
    <p:extLst>
      <p:ext uri="{BB962C8B-B14F-4D97-AF65-F5344CB8AC3E}">
        <p14:creationId xmlns:p14="http://schemas.microsoft.com/office/powerpoint/2010/main" val="2632000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0" i="0" u="none" strike="noStrike" dirty="0">
                <a:solidFill>
                  <a:srgbClr val="646464"/>
                </a:solidFill>
                <a:effectLst/>
                <a:latin typeface="Arial" panose="020B0604020202020204" pitchFamily="34" charset="0"/>
              </a:rPr>
              <a:t>Hier sehen Sie ein Beispiel für einen </a:t>
            </a:r>
            <a:r>
              <a:rPr lang="de-DE" b="1" i="0" u="none" strike="noStrike" dirty="0">
                <a:solidFill>
                  <a:srgbClr val="646464"/>
                </a:solidFill>
                <a:effectLst/>
                <a:latin typeface="Arial" panose="020B0604020202020204" pitchFamily="34" charset="0"/>
              </a:rPr>
              <a:t>Offshore-Windpark </a:t>
            </a:r>
            <a:r>
              <a:rPr lang="de-DE" b="0" i="0" u="none" strike="noStrike" dirty="0">
                <a:solidFill>
                  <a:srgbClr val="646464"/>
                </a:solidFill>
                <a:effectLst/>
                <a:latin typeface="Arial" panose="020B0604020202020204" pitchFamily="34" charset="0"/>
              </a:rPr>
              <a:t>in der Ostsee vor der dänischen Küste</a:t>
            </a:r>
          </a:p>
          <a:p>
            <a:pPr marL="171450" indent="-171450">
              <a:buFont typeface="Wingdings" pitchFamily="2" charset="2"/>
              <a:buChar char="è"/>
            </a:pPr>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11</a:t>
            </a:fld>
            <a:endParaRPr lang="de-BE"/>
          </a:p>
        </p:txBody>
      </p:sp>
    </p:spTree>
    <p:extLst>
      <p:ext uri="{BB962C8B-B14F-4D97-AF65-F5344CB8AC3E}">
        <p14:creationId xmlns:p14="http://schemas.microsoft.com/office/powerpoint/2010/main" val="937572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itchFamily="2" charset="2"/>
              <a:buNone/>
            </a:pPr>
            <a:r>
              <a:rPr lang="de-DE" i="1" dirty="0"/>
              <a:t>Woran scheitert der Ausbau von Windkraft vor Ort? Was sind Herausforderungen?</a:t>
            </a:r>
          </a:p>
          <a:p>
            <a:pPr marL="171450" indent="-171450">
              <a:buFont typeface="Wingdings" pitchFamily="2" charset="2"/>
              <a:buChar char="è"/>
            </a:pPr>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12</a:t>
            </a:fld>
            <a:endParaRPr lang="de-BE"/>
          </a:p>
        </p:txBody>
      </p:sp>
    </p:spTree>
    <p:extLst>
      <p:ext uri="{BB962C8B-B14F-4D97-AF65-F5344CB8AC3E}">
        <p14:creationId xmlns:p14="http://schemas.microsoft.com/office/powerpoint/2010/main" val="1190697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de-DE" dirty="0"/>
              <a:t>Hier seht Ihr eine Reihe von Schlagzeilen zum Photovoltaik-Ausbau.</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de-DE" dirty="0"/>
              <a:t>Rückkehr zur Frage: </a:t>
            </a:r>
            <a:r>
              <a:rPr lang="de-DE" i="1" dirty="0"/>
              <a:t>Warum ist der Ausbau von Photovoltaik so schwierig? </a:t>
            </a:r>
          </a:p>
          <a:p>
            <a:pPr marL="171450" indent="-171450">
              <a:buFont typeface="Wingdings" pitchFamily="2" charset="2"/>
              <a:buChar char="è"/>
            </a:pPr>
            <a:endParaRPr lang="de-DE" b="1" dirty="0"/>
          </a:p>
          <a:p>
            <a:pPr marL="171450" indent="-171450">
              <a:buFont typeface="Wingdings" pitchFamily="2" charset="2"/>
              <a:buChar char="è"/>
            </a:pPr>
            <a:r>
              <a:rPr lang="de-DE" b="1" dirty="0"/>
              <a:t>Fazit: Das Thema Windkraft ist kontrovers diskutiert – vor allem, wenn es um lokale Ausbauprojekte geht</a:t>
            </a:r>
          </a:p>
          <a:p>
            <a:pPr marL="171450" indent="-171450">
              <a:buFont typeface="Arial" panose="020B0604020202020204" pitchFamily="34" charset="0"/>
              <a:buChar char="•"/>
            </a:pPr>
            <a:r>
              <a:rPr lang="de-DE" dirty="0"/>
              <a:t>verschiedene Sorgen/Ängste bei den Bürgern -&gt; lokale Bürgerinitiativen: wehren sich gegen geplante Projekte</a:t>
            </a:r>
            <a:br>
              <a:rPr lang="de-DE" dirty="0"/>
            </a:br>
            <a:r>
              <a:rPr lang="de-DE" dirty="0"/>
              <a:t>z.B. Lärmbelästigung, verändertes Landschaftsbild, Wertverlust von Grundstücken und Immobilien</a:t>
            </a:r>
          </a:p>
          <a:p>
            <a:pPr marL="171450" indent="-171450">
              <a:buFont typeface="Arial" panose="020B0604020202020204" pitchFamily="34" charset="0"/>
              <a:buChar char="•"/>
            </a:pPr>
            <a:r>
              <a:rPr lang="de-DE" dirty="0"/>
              <a:t>sehr viele verschiedene Interessen treffen aufeinander: Wirtschaft, Klimaschutz, Gesundheitsschutz, Naturschutz, Tierschutz,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Bürokratische Hürden in Deutschland bis zur fertigen Windkraftanalage groß: von Planung bis Bau oft mehrere Jahre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i="1" dirty="0"/>
              <a:t>Was ist dran an den Argumenten der Windkraft-Gegner? </a:t>
            </a:r>
            <a:r>
              <a:rPr lang="de-DE" dirty="0"/>
              <a:t>Diskussion im Planspiel</a:t>
            </a:r>
            <a:br>
              <a:rPr lang="de-DE" dirty="0"/>
            </a:br>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13</a:t>
            </a:fld>
            <a:endParaRPr lang="de-BE"/>
          </a:p>
        </p:txBody>
      </p:sp>
    </p:spTree>
    <p:extLst>
      <p:ext uri="{BB962C8B-B14F-4D97-AF65-F5344CB8AC3E}">
        <p14:creationId xmlns:p14="http://schemas.microsoft.com/office/powerpoint/2010/main" val="26566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1" dirty="0"/>
              <a:t>Zentrale Frage bei Kontroversen: </a:t>
            </a:r>
            <a:r>
              <a:rPr lang="de-DE" b="0" i="1" dirty="0"/>
              <a:t>Auf welchen Flächen werden Windkraftanlagen gebaut?</a:t>
            </a:r>
            <a:br>
              <a:rPr lang="de-DE" b="0" i="1" dirty="0"/>
            </a:br>
            <a:r>
              <a:rPr lang="de-DE" dirty="0"/>
              <a:t>Wie werden diese Flächen normalerweise genutzt?</a:t>
            </a:r>
          </a:p>
        </p:txBody>
      </p:sp>
      <p:sp>
        <p:nvSpPr>
          <p:cNvPr id="4" name="Foliennummernplatzhalter 3"/>
          <p:cNvSpPr>
            <a:spLocks noGrp="1"/>
          </p:cNvSpPr>
          <p:nvPr>
            <p:ph type="sldNum" sz="quarter" idx="5"/>
          </p:nvPr>
        </p:nvSpPr>
        <p:spPr/>
        <p:txBody>
          <a:bodyPr/>
          <a:lstStyle/>
          <a:p>
            <a:fld id="{08FCC1F8-733A-A344-A94B-E5F39E32725C}" type="slidenum">
              <a:rPr lang="de-BE" smtClean="0"/>
              <a:t>14</a:t>
            </a:fld>
            <a:endParaRPr lang="de-BE"/>
          </a:p>
        </p:txBody>
      </p:sp>
    </p:spTree>
    <p:extLst>
      <p:ext uri="{BB962C8B-B14F-4D97-AF65-F5344CB8AC3E}">
        <p14:creationId xmlns:p14="http://schemas.microsoft.com/office/powerpoint/2010/main" val="1841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1" dirty="0"/>
              <a:t>Grundsätzlich auch Wald/Grünflächen möglich</a:t>
            </a:r>
          </a:p>
          <a:p>
            <a:pPr marL="171450" indent="-171450">
              <a:buFont typeface="Wingdings" pitchFamily="2" charset="2"/>
              <a:buChar char="è"/>
            </a:pPr>
            <a:endParaRPr lang="de-DE" b="1" dirty="0"/>
          </a:p>
        </p:txBody>
      </p:sp>
      <p:sp>
        <p:nvSpPr>
          <p:cNvPr id="4" name="Foliennummernplatzhalter 3"/>
          <p:cNvSpPr>
            <a:spLocks noGrp="1"/>
          </p:cNvSpPr>
          <p:nvPr>
            <p:ph type="sldNum" sz="quarter" idx="5"/>
          </p:nvPr>
        </p:nvSpPr>
        <p:spPr/>
        <p:txBody>
          <a:bodyPr/>
          <a:lstStyle/>
          <a:p>
            <a:fld id="{08FCC1F8-733A-A344-A94B-E5F39E32725C}" type="slidenum">
              <a:rPr lang="de-BE" smtClean="0"/>
              <a:t>15</a:t>
            </a:fld>
            <a:endParaRPr lang="de-BE"/>
          </a:p>
        </p:txBody>
      </p:sp>
    </p:spTree>
    <p:extLst>
      <p:ext uri="{BB962C8B-B14F-4D97-AF65-F5344CB8AC3E}">
        <p14:creationId xmlns:p14="http://schemas.microsoft.com/office/powerpoint/2010/main" val="266425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itchFamily="2" charset="2"/>
              <a:buNone/>
            </a:pPr>
            <a:r>
              <a:rPr lang="de-DE" b="0" dirty="0"/>
              <a:t>(Grundsätzlich auch Wald/Grünflächen möglich)</a:t>
            </a:r>
          </a:p>
          <a:p>
            <a:pPr marL="171450" indent="-171450">
              <a:buFont typeface="Wingdings" pitchFamily="2" charset="2"/>
              <a:buChar char="è"/>
            </a:pPr>
            <a:r>
              <a:rPr lang="de-DE" b="1" dirty="0"/>
              <a:t>Naturschutz- oder Artenschutzbedenken werden im Einzelfall geprüft</a:t>
            </a:r>
          </a:p>
          <a:p>
            <a:pPr marL="171450" indent="-171450">
              <a:buFont typeface="Wingdings" pitchFamily="2" charset="2"/>
              <a:buChar char="è"/>
            </a:pPr>
            <a:endParaRPr lang="de-BE" b="1"/>
          </a:p>
          <a:p>
            <a:endParaRPr lang="de-BE" dirty="0"/>
          </a:p>
        </p:txBody>
      </p:sp>
      <p:sp>
        <p:nvSpPr>
          <p:cNvPr id="4" name="Foliennummernplatzhalter 3"/>
          <p:cNvSpPr>
            <a:spLocks noGrp="1"/>
          </p:cNvSpPr>
          <p:nvPr>
            <p:ph type="sldNum" sz="quarter" idx="5"/>
          </p:nvPr>
        </p:nvSpPr>
        <p:spPr/>
        <p:txBody>
          <a:bodyPr/>
          <a:lstStyle/>
          <a:p>
            <a:fld id="{08FCC1F8-733A-A344-A94B-E5F39E32725C}" type="slidenum">
              <a:rPr lang="de-BE" smtClean="0"/>
              <a:t>16</a:t>
            </a:fld>
            <a:endParaRPr lang="de-BE"/>
          </a:p>
        </p:txBody>
      </p:sp>
    </p:spTree>
    <p:extLst>
      <p:ext uri="{BB962C8B-B14F-4D97-AF65-F5344CB8AC3E}">
        <p14:creationId xmlns:p14="http://schemas.microsoft.com/office/powerpoint/2010/main" val="2014265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1" dirty="0"/>
              <a:t>Auch die Größe von Windparks ist variabel</a:t>
            </a:r>
            <a:br>
              <a:rPr lang="de-DE" b="1" dirty="0"/>
            </a:br>
            <a:r>
              <a:rPr lang="de-DE" b="1" dirty="0"/>
              <a:t>(</a:t>
            </a:r>
            <a:r>
              <a:rPr lang="de-DE" dirty="0"/>
              <a:t>Bezug zum Planspiel schaffen auch dort wird über die Größe bzw. die Anzahl der Windräder gesprochen)</a:t>
            </a:r>
            <a:endParaRPr lang="de-BE" dirty="0"/>
          </a:p>
        </p:txBody>
      </p:sp>
      <p:sp>
        <p:nvSpPr>
          <p:cNvPr id="4" name="Foliennummernplatzhalter 3"/>
          <p:cNvSpPr>
            <a:spLocks noGrp="1"/>
          </p:cNvSpPr>
          <p:nvPr>
            <p:ph type="sldNum" sz="quarter" idx="5"/>
          </p:nvPr>
        </p:nvSpPr>
        <p:spPr/>
        <p:txBody>
          <a:bodyPr/>
          <a:lstStyle/>
          <a:p>
            <a:fld id="{08FCC1F8-733A-A344-A94B-E5F39E32725C}" type="slidenum">
              <a:rPr lang="de-BE" smtClean="0"/>
              <a:t>17</a:t>
            </a:fld>
            <a:endParaRPr lang="de-BE"/>
          </a:p>
        </p:txBody>
      </p:sp>
    </p:spTree>
    <p:extLst>
      <p:ext uri="{BB962C8B-B14F-4D97-AF65-F5344CB8AC3E}">
        <p14:creationId xmlns:p14="http://schemas.microsoft.com/office/powerpoint/2010/main" val="249098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1" dirty="0"/>
              <a:t>Auch Aufforstung möglich, um die zerstörten Waldflächen zu kompensieren </a:t>
            </a:r>
            <a:r>
              <a:rPr lang="de-DE" b="0" i="1" dirty="0"/>
              <a:t>(zwei Kacheln rechts) </a:t>
            </a:r>
            <a:endParaRPr lang="de-BE" b="0" i="1" dirty="0"/>
          </a:p>
        </p:txBody>
      </p:sp>
      <p:sp>
        <p:nvSpPr>
          <p:cNvPr id="4" name="Foliennummernplatzhalter 3"/>
          <p:cNvSpPr>
            <a:spLocks noGrp="1"/>
          </p:cNvSpPr>
          <p:nvPr>
            <p:ph type="sldNum" sz="quarter" idx="5"/>
          </p:nvPr>
        </p:nvSpPr>
        <p:spPr/>
        <p:txBody>
          <a:bodyPr/>
          <a:lstStyle/>
          <a:p>
            <a:fld id="{08FCC1F8-733A-A344-A94B-E5F39E32725C}" type="slidenum">
              <a:rPr lang="de-BE" smtClean="0"/>
              <a:t>18</a:t>
            </a:fld>
            <a:endParaRPr lang="de-BE"/>
          </a:p>
        </p:txBody>
      </p:sp>
    </p:spTree>
    <p:extLst>
      <p:ext uri="{BB962C8B-B14F-4D97-AF65-F5344CB8AC3E}">
        <p14:creationId xmlns:p14="http://schemas.microsoft.com/office/powerpoint/2010/main" val="198854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1" i="0" dirty="0"/>
              <a:t>Im Planspiel werden wir weitere Argumente kennenlernen</a:t>
            </a:r>
          </a:p>
          <a:p>
            <a:pPr marL="171450" indent="-171450">
              <a:buFont typeface="Wingdings" pitchFamily="2" charset="2"/>
              <a:buChar char="è"/>
            </a:pPr>
            <a:endParaRPr lang="de-DE" b="1" i="1" dirty="0"/>
          </a:p>
        </p:txBody>
      </p:sp>
      <p:sp>
        <p:nvSpPr>
          <p:cNvPr id="4" name="Foliennummernplatzhalter 3"/>
          <p:cNvSpPr>
            <a:spLocks noGrp="1"/>
          </p:cNvSpPr>
          <p:nvPr>
            <p:ph type="sldNum" sz="quarter" idx="5"/>
          </p:nvPr>
        </p:nvSpPr>
        <p:spPr/>
        <p:txBody>
          <a:bodyPr/>
          <a:lstStyle/>
          <a:p>
            <a:fld id="{08FCC1F8-733A-A344-A94B-E5F39E32725C}" type="slidenum">
              <a:rPr lang="de-BE" smtClean="0"/>
              <a:t>19</a:t>
            </a:fld>
            <a:endParaRPr lang="de-BE"/>
          </a:p>
        </p:txBody>
      </p:sp>
    </p:spTree>
    <p:extLst>
      <p:ext uri="{BB962C8B-B14F-4D97-AF65-F5344CB8AC3E}">
        <p14:creationId xmlns:p14="http://schemas.microsoft.com/office/powerpoint/2010/main" val="52465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Gehen Sie kurz den Ablauf durch, damit die Teilnehmenden wissen, was Sie erwartet.</a:t>
            </a:r>
          </a:p>
          <a:p>
            <a:pPr marL="0" indent="0">
              <a:buFont typeface="Arial" panose="020B0604020202020204" pitchFamily="34" charset="0"/>
              <a:buNone/>
            </a:pPr>
            <a:r>
              <a:rPr lang="de-DE" dirty="0"/>
              <a:t>An dieser Stelle können Sie auch den Umgang mit den Pausenzeiten ansprechen.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Hinweis: Ergänzen Sie die offiziellen Zeiten für den Beginn und das Ende.</a:t>
            </a:r>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2</a:t>
            </a:fld>
            <a:endParaRPr lang="de-BE"/>
          </a:p>
        </p:txBody>
      </p:sp>
    </p:spTree>
    <p:extLst>
      <p:ext uri="{BB962C8B-B14F-4D97-AF65-F5344CB8AC3E}">
        <p14:creationId xmlns:p14="http://schemas.microsoft.com/office/powerpoint/2010/main" val="378356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Überleitung zum Planspiel</a:t>
            </a:r>
          </a:p>
        </p:txBody>
      </p:sp>
      <p:sp>
        <p:nvSpPr>
          <p:cNvPr id="4" name="Foliennummernplatzhalter 3"/>
          <p:cNvSpPr>
            <a:spLocks noGrp="1"/>
          </p:cNvSpPr>
          <p:nvPr>
            <p:ph type="sldNum" sz="quarter" idx="5"/>
          </p:nvPr>
        </p:nvSpPr>
        <p:spPr/>
        <p:txBody>
          <a:bodyPr/>
          <a:lstStyle/>
          <a:p>
            <a:fld id="{08FCC1F8-733A-A344-A94B-E5F39E32725C}" type="slidenum">
              <a:rPr lang="de-BE" smtClean="0"/>
              <a:t>20</a:t>
            </a:fld>
            <a:endParaRPr lang="de-BE"/>
          </a:p>
        </p:txBody>
      </p:sp>
    </p:spTree>
    <p:extLst>
      <p:ext uri="{BB962C8B-B14F-4D97-AF65-F5344CB8AC3E}">
        <p14:creationId xmlns:p14="http://schemas.microsoft.com/office/powerpoint/2010/main" val="320116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Szenario des Planspiels: </a:t>
            </a:r>
          </a:p>
          <a:p>
            <a:r>
              <a:rPr lang="de-DE" dirty="0"/>
              <a:t>Wir begeben uns nach Windigstadt, einer fiktiven hessischen Kreisstadt mit ca. 35.000 Einwohnern</a:t>
            </a:r>
          </a:p>
          <a:p>
            <a:endParaRPr lang="de-DE" dirty="0"/>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21</a:t>
            </a:fld>
            <a:endParaRPr lang="de-BE"/>
          </a:p>
        </p:txBody>
      </p:sp>
    </p:spTree>
    <p:extLst>
      <p:ext uri="{BB962C8B-B14F-4D97-AF65-F5344CB8AC3E}">
        <p14:creationId xmlns:p14="http://schemas.microsoft.com/office/powerpoint/2010/main" val="18213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Szenario des Planspiels: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Stadtverwaltung von Windigstadt möchte gerne einen Windpark bauen</a:t>
            </a:r>
          </a:p>
          <a:p>
            <a:endParaRPr lang="de-DE" dirty="0"/>
          </a:p>
          <a:p>
            <a:r>
              <a:rPr lang="de-DE" b="1" dirty="0"/>
              <a:t>Gründe: </a:t>
            </a:r>
          </a:p>
          <a:p>
            <a:pPr marL="171450" indent="-171450">
              <a:buFont typeface="Arial" panose="020B0604020202020204" pitchFamily="34" charset="0"/>
              <a:buChar char="•"/>
            </a:pPr>
            <a:r>
              <a:rPr lang="de-DE" dirty="0"/>
              <a:t>Beitrag zur Energiewende zu leisten</a:t>
            </a:r>
          </a:p>
          <a:p>
            <a:pPr marL="171450" indent="-171450">
              <a:buFont typeface="Arial" panose="020B0604020202020204" pitchFamily="34" charset="0"/>
              <a:buChar char="•"/>
            </a:pPr>
            <a:r>
              <a:rPr lang="de-DE" dirty="0"/>
              <a:t>Gute PR und evtl. auch Einnahmen für die Stadtkasse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b="1" dirty="0"/>
              <a:t>Viele Fragen sind noch offen</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endParaRPr lang="de-DE" b="1" dirty="0"/>
          </a:p>
        </p:txBody>
      </p:sp>
      <p:sp>
        <p:nvSpPr>
          <p:cNvPr id="4" name="Foliennummernplatzhalter 3"/>
          <p:cNvSpPr>
            <a:spLocks noGrp="1"/>
          </p:cNvSpPr>
          <p:nvPr>
            <p:ph type="sldNum" sz="quarter" idx="5"/>
          </p:nvPr>
        </p:nvSpPr>
        <p:spPr/>
        <p:txBody>
          <a:bodyPr/>
          <a:lstStyle/>
          <a:p>
            <a:fld id="{08FCC1F8-733A-A344-A94B-E5F39E32725C}" type="slidenum">
              <a:rPr lang="de-BE" smtClean="0"/>
              <a:t>22</a:t>
            </a:fld>
            <a:endParaRPr lang="de-BE"/>
          </a:p>
        </p:txBody>
      </p:sp>
    </p:spTree>
    <p:extLst>
      <p:ext uri="{BB962C8B-B14F-4D97-AF65-F5344CB8AC3E}">
        <p14:creationId xmlns:p14="http://schemas.microsoft.com/office/powerpoint/2010/main" val="306653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b="1" dirty="0"/>
              <a:t>Frage: Welche Fläche kommt in Frage?</a:t>
            </a:r>
          </a:p>
          <a:p>
            <a:pPr marL="228600" indent="-228600">
              <a:buAutoNum type="arabicPeriod"/>
            </a:pPr>
            <a:endParaRPr lang="de-DE" b="1" dirty="0"/>
          </a:p>
          <a:p>
            <a:pPr marL="0" indent="0">
              <a:buNone/>
            </a:pPr>
            <a:r>
              <a:rPr lang="de-DE" b="1" dirty="0"/>
              <a:t>Vorhandene Flächen:</a:t>
            </a:r>
          </a:p>
          <a:p>
            <a:pPr marL="171450" indent="-171450">
              <a:buFontTx/>
              <a:buChar char="-"/>
            </a:pPr>
            <a:r>
              <a:rPr lang="de-DE" b="0" dirty="0"/>
              <a:t>Wohngebiete = orange/rot</a:t>
            </a:r>
          </a:p>
          <a:p>
            <a:pPr marL="171450" indent="-171450">
              <a:buFontTx/>
              <a:buChar char="-"/>
            </a:pPr>
            <a:r>
              <a:rPr lang="de-DE" b="0" dirty="0" err="1"/>
              <a:t>Gewergebiete</a:t>
            </a:r>
            <a:r>
              <a:rPr lang="de-DE" b="0" dirty="0"/>
              <a:t> (bzw. Industrie) = gelb</a:t>
            </a:r>
          </a:p>
          <a:p>
            <a:pPr marL="171450" indent="-171450">
              <a:buFontTx/>
              <a:buChar char="-"/>
            </a:pPr>
            <a:r>
              <a:rPr lang="de-DE" b="0" dirty="0"/>
              <a:t>Landwirtschaftlich genutzte Flächen = gelb</a:t>
            </a:r>
          </a:p>
          <a:p>
            <a:pPr marL="171450" indent="-171450">
              <a:buFontTx/>
              <a:buChar char="-"/>
            </a:pPr>
            <a:r>
              <a:rPr lang="de-DE" b="0" dirty="0"/>
              <a:t>Waldflächen = grün</a:t>
            </a:r>
          </a:p>
          <a:p>
            <a:pPr marL="171450" indent="-171450">
              <a:buFontTx/>
              <a:buChar char="-"/>
            </a:pPr>
            <a:r>
              <a:rPr lang="de-DE" b="0" dirty="0"/>
              <a:t>Grünflächen (kein Wald, sondern Wiesen oder Erholungsgebiete) = grün</a:t>
            </a:r>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23</a:t>
            </a:fld>
            <a:endParaRPr lang="de-BE"/>
          </a:p>
        </p:txBody>
      </p:sp>
    </p:spTree>
    <p:extLst>
      <p:ext uri="{BB962C8B-B14F-4D97-AF65-F5344CB8AC3E}">
        <p14:creationId xmlns:p14="http://schemas.microsoft.com/office/powerpoint/2010/main" val="2562173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2. Frage: Unter welchen Auflagen kann ein Windpark gebaut werden?</a:t>
            </a:r>
          </a:p>
          <a:p>
            <a:endParaRPr lang="de-DE" b="1"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b="1" dirty="0"/>
              <a:t>Das Ergebnis des Planspiels ist offen und hängt von Euch/Ihnen ab!</a:t>
            </a:r>
          </a:p>
          <a:p>
            <a:endParaRPr lang="de-DE" dirty="0"/>
          </a:p>
          <a:p>
            <a:r>
              <a:rPr lang="de-DE" i="1" dirty="0"/>
              <a:t>Hinweis zu Materialien:</a:t>
            </a:r>
          </a:p>
          <a:p>
            <a:r>
              <a:rPr lang="de-DE" dirty="0"/>
              <a:t>Zur Unterstützung werdet ihr noch einige technische Informationen, sowie ein Glossar und ein Factsheet zum Thema Photovoltaik einsehen können.</a:t>
            </a:r>
          </a:p>
          <a:p>
            <a:endParaRPr lang="de-DE" b="1" dirty="0"/>
          </a:p>
        </p:txBody>
      </p:sp>
      <p:sp>
        <p:nvSpPr>
          <p:cNvPr id="4" name="Foliennummernplatzhalter 3"/>
          <p:cNvSpPr>
            <a:spLocks noGrp="1"/>
          </p:cNvSpPr>
          <p:nvPr>
            <p:ph type="sldNum" sz="quarter" idx="5"/>
          </p:nvPr>
        </p:nvSpPr>
        <p:spPr/>
        <p:txBody>
          <a:bodyPr/>
          <a:lstStyle/>
          <a:p>
            <a:fld id="{08FCC1F8-733A-A344-A94B-E5F39E32725C}" type="slidenum">
              <a:rPr lang="de-BE" smtClean="0"/>
              <a:t>24</a:t>
            </a:fld>
            <a:endParaRPr lang="de-BE"/>
          </a:p>
        </p:txBody>
      </p:sp>
    </p:spTree>
    <p:extLst>
      <p:ext uri="{BB962C8B-B14F-4D97-AF65-F5344CB8AC3E}">
        <p14:creationId xmlns:p14="http://schemas.microsoft.com/office/powerpoint/2010/main" val="4114438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Die Entscheidung zum Bau eines Windparks in Windigstadt wird von der </a:t>
            </a:r>
            <a:r>
              <a:rPr lang="de-DE" b="1" dirty="0"/>
              <a:t>Stadtverordnetenversammlung</a:t>
            </a:r>
            <a:r>
              <a:rPr lang="de-DE" dirty="0"/>
              <a:t> getroffen.</a:t>
            </a:r>
          </a:p>
          <a:p>
            <a:pPr marL="0" indent="0">
              <a:buFontTx/>
              <a:buNone/>
            </a:pPr>
            <a:endParaRPr lang="de-DE" dirty="0"/>
          </a:p>
          <a:p>
            <a:pPr marL="0" indent="0">
              <a:buFontTx/>
              <a:buNone/>
            </a:pPr>
            <a:r>
              <a:rPr lang="de-DE" dirty="0"/>
              <a:t>In der Stadtverordnetenversammlung sind </a:t>
            </a:r>
            <a:r>
              <a:rPr lang="de-DE" b="1" dirty="0"/>
              <a:t>folgende Parteien </a:t>
            </a:r>
            <a:r>
              <a:rPr lang="de-DE" dirty="0"/>
              <a:t>vertreten (</a:t>
            </a:r>
            <a:r>
              <a:rPr lang="de-DE" i="1" dirty="0"/>
              <a:t>Weiterklicken zum Erscheinen</a:t>
            </a:r>
            <a:r>
              <a:rPr lang="de-DE" dirty="0"/>
              <a:t>):</a:t>
            </a:r>
          </a:p>
          <a:p>
            <a:pPr marL="171450" indent="-171450">
              <a:buFontTx/>
              <a:buChar char="-"/>
            </a:pPr>
            <a:r>
              <a:rPr lang="de-DE" dirty="0"/>
              <a:t>Grünes Windigstadt</a:t>
            </a:r>
          </a:p>
          <a:p>
            <a:pPr marL="171450" indent="-171450">
              <a:buFontTx/>
              <a:buChar char="-"/>
            </a:pPr>
            <a:r>
              <a:rPr lang="de-DE" dirty="0"/>
              <a:t>Die Sozialen</a:t>
            </a:r>
          </a:p>
          <a:p>
            <a:pPr marL="171450" indent="-171450">
              <a:buFontTx/>
              <a:buChar char="-"/>
            </a:pPr>
            <a:r>
              <a:rPr lang="de-DE" dirty="0"/>
              <a:t>Liberales Windigstadt</a:t>
            </a:r>
          </a:p>
          <a:p>
            <a:pPr marL="171450" indent="-171450">
              <a:buFontTx/>
              <a:buChar char="-"/>
            </a:pPr>
            <a:r>
              <a:rPr lang="de-DE" dirty="0"/>
              <a:t>Bürger von Windigstadt</a:t>
            </a:r>
          </a:p>
          <a:p>
            <a:pPr marL="171450" indent="-171450">
              <a:buFontTx/>
              <a:buChar char="-"/>
            </a:pPr>
            <a:r>
              <a:rPr lang="de-DE" dirty="0"/>
              <a:t>Unsere Heimat</a:t>
            </a:r>
          </a:p>
          <a:p>
            <a:pPr marL="0" indent="0">
              <a:buFontTx/>
              <a:buNone/>
            </a:pPr>
            <a:endParaRPr lang="de-DE" dirty="0"/>
          </a:p>
          <a:p>
            <a:pPr marL="0" indent="0">
              <a:buFontTx/>
              <a:buNone/>
            </a:pPr>
            <a:r>
              <a:rPr lang="de-DE" dirty="0"/>
              <a:t>Vertreterinnen und Vertreter verschiedene </a:t>
            </a:r>
            <a:r>
              <a:rPr lang="de-DE" b="1" dirty="0"/>
              <a:t>Interessensgruppen</a:t>
            </a:r>
            <a:r>
              <a:rPr lang="de-DE" dirty="0"/>
              <a:t> sind zu einer öffentlichen Anhörung eingeladen, um vor der finalen Entscheidung in der Stadtversammlung ein Kompromiss zu finden. Diese dürfen bei der finalen Entscheidung nicht mit abstimmen.</a:t>
            </a:r>
          </a:p>
          <a:p>
            <a:pPr marL="171450" indent="-171450">
              <a:buFontTx/>
              <a:buChar char="-"/>
            </a:pPr>
            <a:r>
              <a:rPr lang="de-DE" dirty="0"/>
              <a:t>Wir wider Wind (Bürgerinitiative)</a:t>
            </a:r>
          </a:p>
          <a:p>
            <a:pPr marL="171450" indent="-171450">
              <a:buFontTx/>
              <a:buChar char="-"/>
            </a:pPr>
            <a:r>
              <a:rPr lang="de-DE" dirty="0"/>
              <a:t>Institut für nachhaltige Energie (INE, </a:t>
            </a:r>
            <a:r>
              <a:rPr lang="de-DE" dirty="0" err="1"/>
              <a:t>Forschunsinstitut</a:t>
            </a:r>
            <a:r>
              <a:rPr lang="de-DE" dirty="0"/>
              <a:t> -&gt; Windkraft-Experten)</a:t>
            </a:r>
          </a:p>
          <a:p>
            <a:pPr marL="171450" indent="-171450">
              <a:buFontTx/>
              <a:buChar char="-"/>
            </a:pPr>
            <a:r>
              <a:rPr lang="de-DE" dirty="0"/>
              <a:t>Blümchen &amp; Bienen (Naturschutzverein)</a:t>
            </a:r>
          </a:p>
          <a:p>
            <a:pPr marL="171450" indent="-171450">
              <a:buFontTx/>
              <a:buChar char="-"/>
            </a:pPr>
            <a:r>
              <a:rPr lang="de-DE" dirty="0"/>
              <a:t>Handelsverband WIS</a:t>
            </a:r>
          </a:p>
          <a:p>
            <a:pPr marL="171450" indent="-171450">
              <a:buFontTx/>
              <a:buChar char="-"/>
            </a:pPr>
            <a:r>
              <a:rPr lang="de-DE" dirty="0"/>
              <a:t>Die perfekte Brise (Tourismusverband)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b="0"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b="1" dirty="0"/>
              <a:t>Alle von Euch /Ihnen bekommen eine der hier dargestellten Rollen zugeteilt.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endParaRPr lang="de-DE" b="1"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25</a:t>
            </a:fld>
            <a:endParaRPr lang="de-BE"/>
          </a:p>
        </p:txBody>
      </p:sp>
    </p:spTree>
    <p:extLst>
      <p:ext uri="{BB962C8B-B14F-4D97-AF65-F5344CB8AC3E}">
        <p14:creationId xmlns:p14="http://schemas.microsoft.com/office/powerpoint/2010/main" val="236734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das Planspiel sich gut entwickeln kann, gibt es einige Grundregeln zu beachten: </a:t>
            </a:r>
            <a:r>
              <a:rPr lang="de-DE" i="1" dirty="0"/>
              <a:t>Weiterklicken zum Erscheinen</a:t>
            </a:r>
          </a:p>
          <a:p>
            <a:endParaRPr lang="de-DE" dirty="0"/>
          </a:p>
          <a:p>
            <a:pPr marL="171450" indent="-171450">
              <a:buFont typeface="Wingdings" pitchFamily="2" charset="2"/>
              <a:buChar char="§"/>
            </a:pPr>
            <a:r>
              <a:rPr lang="de-DE" b="1" dirty="0"/>
              <a:t>Namen ausdenken: </a:t>
            </a:r>
            <a:r>
              <a:rPr lang="de-DE" dirty="0"/>
              <a:t>Ihr spielt nicht mit Eurem eigenen Namen, sondern denkt Euch einen neuen Namen für Eure Rolle aus. Keine Promis oder Politiker!</a:t>
            </a:r>
          </a:p>
          <a:p>
            <a:pPr marL="171450" indent="-171450">
              <a:buFont typeface="Wingdings" pitchFamily="2" charset="2"/>
              <a:buChar char="§"/>
            </a:pPr>
            <a:r>
              <a:rPr lang="de-DE" b="1" dirty="0"/>
              <a:t>Interessen vertreten: </a:t>
            </a:r>
            <a:r>
              <a:rPr lang="de-DE" dirty="0"/>
              <a:t>Versucht die Position Eurer Rolle zu verstehen und diese in die Diskussion einzubringen. Das Rollenprofil legt den Rahmen fest, Ihr müsst diesen ausfüllen.</a:t>
            </a:r>
          </a:p>
          <a:p>
            <a:pPr marL="171450" indent="-171450">
              <a:buFont typeface="Wingdings" pitchFamily="2" charset="2"/>
              <a:buChar char="§"/>
            </a:pPr>
            <a:r>
              <a:rPr lang="de-DE" b="1" dirty="0"/>
              <a:t>Verbündete suchen: </a:t>
            </a:r>
            <a:r>
              <a:rPr lang="de-DE" dirty="0"/>
              <a:t>Demokratische Mehrheiten zu finden ist nur möglich, wenn Ihr euch mit anderen zusammentut.</a:t>
            </a:r>
          </a:p>
          <a:p>
            <a:pPr marL="171450" indent="-171450">
              <a:buFont typeface="Wingdings" pitchFamily="2" charset="2"/>
              <a:buChar char="§"/>
            </a:pPr>
            <a:r>
              <a:rPr lang="de-DE" b="1" dirty="0"/>
              <a:t>Auf die Zeit achten: </a:t>
            </a:r>
            <a:r>
              <a:rPr lang="de-DE" dirty="0"/>
              <a:t>Versucht Euch an Zeitvorgaben zu halten.</a:t>
            </a:r>
          </a:p>
          <a:p>
            <a:pPr marL="171450" indent="-171450">
              <a:buFont typeface="Wingdings" pitchFamily="2" charset="2"/>
              <a:buChar char="§"/>
            </a:pPr>
            <a:r>
              <a:rPr lang="de-DE" b="1" dirty="0"/>
              <a:t>Informelle Kontakte nutzen: </a:t>
            </a:r>
            <a:r>
              <a:rPr lang="de-DE" dirty="0">
                <a:highlight>
                  <a:srgbClr val="FFFF00"/>
                </a:highlight>
              </a:rPr>
              <a:t>Nutz d</a:t>
            </a:r>
            <a:r>
              <a:rPr lang="de-DE" dirty="0"/>
              <a:t>ie Chance, Euch in den Pausen weiterhin über das Planspiel auszutauschen.</a:t>
            </a:r>
          </a:p>
          <a:p>
            <a:pPr marL="171450" indent="-171450">
              <a:buFont typeface="Wingdings" pitchFamily="2" charset="2"/>
              <a:buChar char="§"/>
            </a:pPr>
            <a:r>
              <a:rPr lang="de-DE" b="1" dirty="0"/>
              <a:t>Realistische Kompromisse aushandeln: </a:t>
            </a:r>
            <a:r>
              <a:rPr lang="de-DE" dirty="0"/>
              <a:t>Es ist erlaubt für einen Kompromiss von der Position der eigenen Rolle abzurücken, wenn Ihr dies gut begründen könnt.</a:t>
            </a:r>
          </a:p>
          <a:p>
            <a:pPr marL="171450" indent="-171450">
              <a:buFont typeface="Wingdings" pitchFamily="2" charset="2"/>
              <a:buChar char="§"/>
            </a:pPr>
            <a:r>
              <a:rPr lang="de-DE" b="1" dirty="0"/>
              <a:t>Solidarisch denken: </a:t>
            </a:r>
            <a:r>
              <a:rPr lang="de-DE" dirty="0"/>
              <a:t>Behaltet die Gemeinsamkeiten im Blick und geht in der Diskussion aufeinander zu.</a:t>
            </a:r>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26</a:t>
            </a:fld>
            <a:endParaRPr lang="de-BE"/>
          </a:p>
        </p:txBody>
      </p:sp>
    </p:spTree>
    <p:extLst>
      <p:ext uri="{BB962C8B-B14F-4D97-AF65-F5344CB8AC3E}">
        <p14:creationId xmlns:p14="http://schemas.microsoft.com/office/powerpoint/2010/main" val="1788225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itchFamily="2" charset="2"/>
              <a:buChar char="è"/>
            </a:pPr>
            <a:r>
              <a:rPr lang="de-DE" b="1" dirty="0"/>
              <a:t>Dann geht es jetzt los: Viel Spaß beim Planspiel!</a:t>
            </a:r>
          </a:p>
          <a:p>
            <a:pPr marL="171450" indent="-171450">
              <a:buFont typeface="Wingdings" pitchFamily="2" charset="2"/>
              <a:buChar char="è"/>
            </a:pPr>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27</a:t>
            </a:fld>
            <a:endParaRPr lang="de-BE"/>
          </a:p>
        </p:txBody>
      </p:sp>
    </p:spTree>
    <p:extLst>
      <p:ext uri="{BB962C8B-B14F-4D97-AF65-F5344CB8AC3E}">
        <p14:creationId xmlns:p14="http://schemas.microsoft.com/office/powerpoint/2010/main" val="1024151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(Rechtliche Hinweise)</a:t>
            </a:r>
          </a:p>
        </p:txBody>
      </p:sp>
      <p:sp>
        <p:nvSpPr>
          <p:cNvPr id="4" name="Foliennummernplatzhalter 3"/>
          <p:cNvSpPr>
            <a:spLocks noGrp="1"/>
          </p:cNvSpPr>
          <p:nvPr>
            <p:ph type="sldNum" sz="quarter" idx="5"/>
          </p:nvPr>
        </p:nvSpPr>
        <p:spPr/>
        <p:txBody>
          <a:bodyPr/>
          <a:lstStyle/>
          <a:p>
            <a:fld id="{08FCC1F8-733A-A344-A94B-E5F39E32725C}" type="slidenum">
              <a:rPr lang="de-BE" smtClean="0"/>
              <a:t>28</a:t>
            </a:fld>
            <a:endParaRPr lang="de-BE"/>
          </a:p>
        </p:txBody>
      </p:sp>
    </p:spTree>
    <p:extLst>
      <p:ext uri="{BB962C8B-B14F-4D97-AF65-F5344CB8AC3E}">
        <p14:creationId xmlns:p14="http://schemas.microsoft.com/office/powerpoint/2010/main" val="422131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Inhaltlicher Einstieg:</a:t>
            </a:r>
          </a:p>
          <a:p>
            <a:r>
              <a:rPr lang="de-DE" dirty="0"/>
              <a:t>Lassen Sie die Teilnehmenden zu Wort kommen.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Definition</a:t>
            </a:r>
            <a:r>
              <a:rPr lang="de-DE" b="1" dirty="0">
                <a:sym typeface="Wingdings" pitchFamily="2" charset="2"/>
              </a:rPr>
              <a:t>:</a:t>
            </a:r>
            <a:r>
              <a:rPr lang="de-DE" b="1" dirty="0"/>
              <a:t> </a:t>
            </a:r>
            <a:r>
              <a:rPr lang="de-DE" dirty="0"/>
              <a:t>Windkraft ist die Nutzung des Windes als erneuerbare Energiequelle. Die Bewegungsenergie des Windes wird mithilfe von Windkraftanlagen (Windräder) in Strom umgewandelt.</a:t>
            </a:r>
          </a:p>
          <a:p>
            <a:r>
              <a:rPr lang="de-DE" dirty="0"/>
              <a:t>Anderer Begriff: Windenergie</a:t>
            </a:r>
          </a:p>
          <a:p>
            <a:endParaRPr lang="de-DE"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b="1" dirty="0"/>
              <a:t>Energiegewinnung auf klimafreundlichere Weise?</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endParaRPr lang="de-DE" b="1" dirty="0"/>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3</a:t>
            </a:fld>
            <a:endParaRPr lang="de-BE"/>
          </a:p>
        </p:txBody>
      </p:sp>
    </p:spTree>
    <p:extLst>
      <p:ext uri="{BB962C8B-B14F-4D97-AF65-F5344CB8AC3E}">
        <p14:creationId xmlns:p14="http://schemas.microsoft.com/office/powerpoint/2010/main" val="29832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Tx/>
              <a:buAutoNum type="arabicPeriod"/>
            </a:pPr>
            <a:r>
              <a:rPr lang="de-DE" b="1" dirty="0"/>
              <a:t>Grafik</a:t>
            </a:r>
            <a:r>
              <a:rPr lang="de-DE" dirty="0"/>
              <a:t>: </a:t>
            </a:r>
            <a:r>
              <a:rPr lang="de-DE" b="1" dirty="0"/>
              <a:t>Vergleich verschiedener Energiequellen zur Stromerzeugung nach der verursachten Menge an CO</a:t>
            </a:r>
            <a:r>
              <a:rPr lang="de-DE" b="1" baseline="-25000" dirty="0"/>
              <a:t>2</a:t>
            </a:r>
            <a:r>
              <a:rPr lang="de-DE" b="1" dirty="0"/>
              <a:t>-Emissionen</a:t>
            </a:r>
          </a:p>
          <a:p>
            <a:pPr marL="0" indent="0">
              <a:buFontTx/>
              <a:buNone/>
            </a:pPr>
            <a:r>
              <a:rPr lang="de-DE" dirty="0"/>
              <a:t>(Einheit: CO</a:t>
            </a:r>
            <a:r>
              <a:rPr lang="de-DE" baseline="-25000" dirty="0"/>
              <a:t>2</a:t>
            </a:r>
            <a:r>
              <a:rPr lang="de-DE" dirty="0"/>
              <a:t>-Äquivalent in Gramm pro kWh über den gesamten Lebenszyklus)</a:t>
            </a:r>
          </a:p>
          <a:p>
            <a:pPr marL="171450" indent="-171450">
              <a:buFont typeface="Arial" panose="020B0604020202020204" pitchFamily="34" charset="0"/>
              <a:buChar char="•"/>
            </a:pPr>
            <a:r>
              <a:rPr lang="de-DE" dirty="0"/>
              <a:t>Wichtig: Keine der Energiequellen ist ganz CO</a:t>
            </a:r>
            <a:r>
              <a:rPr lang="de-DE" baseline="-25000" dirty="0"/>
              <a:t>2</a:t>
            </a:r>
            <a:r>
              <a:rPr lang="de-DE" dirty="0"/>
              <a:t> frei aufgrund der Materialgewinnung und des Herstellungsprozesses</a:t>
            </a:r>
          </a:p>
          <a:p>
            <a:pPr marL="171450" indent="-171450">
              <a:buFont typeface="Arial" panose="020B0604020202020204" pitchFamily="34" charset="0"/>
              <a:buChar char="•"/>
            </a:pPr>
            <a:r>
              <a:rPr lang="de-DE" b="1" dirty="0"/>
              <a:t>Fossile Energieträger </a:t>
            </a:r>
            <a:r>
              <a:rPr lang="de-DE" dirty="0"/>
              <a:t>besonders klimaschädlich: Braunkohle, Steinkohle, Erdgas (Erdöl taucht hier nicht auf, da es um die Stromerzeugung geht)</a:t>
            </a:r>
          </a:p>
          <a:p>
            <a:pPr marL="171450" indent="-171450">
              <a:buFont typeface="Arial" panose="020B0604020202020204" pitchFamily="34" charset="0"/>
              <a:buChar char="•"/>
            </a:pPr>
            <a:r>
              <a:rPr lang="de-DE" b="1" dirty="0"/>
              <a:t>Erneuerbare Energien </a:t>
            </a:r>
            <a:r>
              <a:rPr lang="de-DE" dirty="0"/>
              <a:t>(Photovoltaik, Windkraft und Wasserkraft) schneiden im Vergleich deutlich besser ab</a:t>
            </a:r>
          </a:p>
          <a:p>
            <a:pPr marL="628650" lvl="1" indent="-171450">
              <a:buFont typeface="Symbol" pitchFamily="2" charset="2"/>
              <a:buChar char="-"/>
            </a:pPr>
            <a:r>
              <a:rPr lang="de-DE" b="1" dirty="0"/>
              <a:t>Windkraft</a:t>
            </a:r>
            <a:r>
              <a:rPr lang="de-DE" dirty="0"/>
              <a:t> sogar dreimal besser als Photovoltaik</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Offshore (auf dem Meer) besser als </a:t>
            </a:r>
            <a:r>
              <a:rPr lang="de-DE" dirty="0" err="1"/>
              <a:t>Onshore</a:t>
            </a:r>
            <a:r>
              <a:rPr lang="de-DE" dirty="0"/>
              <a:t> (an Land): auf dem Meer häufig größere Anlagen und mehr Wind</a:t>
            </a:r>
          </a:p>
          <a:p>
            <a:pPr marL="171450" indent="-171450">
              <a:buFont typeface="Arial" panose="020B0604020202020204" pitchFamily="34" charset="0"/>
              <a:buChar char="•"/>
            </a:pPr>
            <a:r>
              <a:rPr lang="de-DE" dirty="0"/>
              <a:t>Entwicklung: Weitere technologische Fortschritte bei Herstellung und Recycling erwartbar</a:t>
            </a:r>
          </a:p>
          <a:p>
            <a:pPr marL="171450" lvl="0" indent="-171450">
              <a:buFontTx/>
              <a:buChar char="-"/>
            </a:pPr>
            <a:endParaRPr lang="de-DE" dirty="0"/>
          </a:p>
          <a:p>
            <a:pPr marL="0" lvl="0" indent="0">
              <a:buFontTx/>
              <a:buNone/>
            </a:pPr>
            <a:r>
              <a:rPr lang="de-DE" b="1" dirty="0"/>
              <a:t>2. Zahlen zur Energiebilanz von Windkraft (an Land):</a:t>
            </a:r>
            <a:r>
              <a:rPr lang="de-DE" b="0" i="1" dirty="0"/>
              <a:t> (Klicken zum Erscheinen)</a:t>
            </a:r>
          </a:p>
          <a:p>
            <a:pPr marL="285750" indent="-285750">
              <a:buFont typeface="Arial" panose="020B0604020202020204" pitchFamily="34" charset="0"/>
              <a:buChar char="•"/>
            </a:pPr>
            <a:r>
              <a:rPr lang="de-DE" dirty="0">
                <a:solidFill>
                  <a:schemeClr val="tx1">
                    <a:lumMod val="50000"/>
                    <a:lumOff val="50000"/>
                  </a:schemeClr>
                </a:solidFill>
                <a:latin typeface="Silom" pitchFamily="2" charset="-34"/>
                <a:ea typeface="Silom" pitchFamily="2" charset="-34"/>
                <a:cs typeface="Silom" pitchFamily="2" charset="-34"/>
              </a:rPr>
              <a:t>nach </a:t>
            </a:r>
            <a:r>
              <a:rPr lang="de-DE" dirty="0">
                <a:solidFill>
                  <a:schemeClr val="accent1"/>
                </a:solidFill>
                <a:latin typeface="Silom" pitchFamily="2" charset="-34"/>
                <a:ea typeface="Silom" pitchFamily="2" charset="-34"/>
                <a:cs typeface="Silom" pitchFamily="2" charset="-34"/>
              </a:rPr>
              <a:t>3-5 Monaten  </a:t>
            </a:r>
            <a:r>
              <a:rPr lang="de-DE" sz="1800" dirty="0">
                <a:solidFill>
                  <a:schemeClr val="accent2"/>
                </a:solidFill>
                <a:latin typeface="Silom" pitchFamily="2" charset="-34"/>
                <a:ea typeface="Silom" pitchFamily="2" charset="-34"/>
                <a:cs typeface="Silom" pitchFamily="2" charset="-34"/>
              </a:rPr>
              <a:t>=</a:t>
            </a:r>
            <a:r>
              <a:rPr lang="de-DE" dirty="0">
                <a:solidFill>
                  <a:schemeClr val="tx1">
                    <a:lumMod val="50000"/>
                    <a:lumOff val="50000"/>
                  </a:schemeClr>
                </a:solidFill>
                <a:latin typeface="Silom" pitchFamily="2" charset="-34"/>
                <a:ea typeface="Silom" pitchFamily="2" charset="-34"/>
                <a:cs typeface="Silom" pitchFamily="2" charset="-34"/>
              </a:rPr>
              <a:t>  Menge an Energie, die für Herstellung, Betrieb und Entsorgung benötigt wird</a:t>
            </a:r>
            <a:endParaRPr lang="de-DE" i="0" dirty="0">
              <a:solidFill>
                <a:schemeClr val="tx1">
                  <a:lumMod val="50000"/>
                  <a:lumOff val="50000"/>
                </a:schemeClr>
              </a:solidFill>
              <a:effectLst/>
              <a:latin typeface="Silom" pitchFamily="2" charset="-34"/>
              <a:ea typeface="Silom" pitchFamily="2" charset="-34"/>
              <a:cs typeface="Silom" pitchFamily="2" charset="-34"/>
            </a:endParaRPr>
          </a:p>
          <a:p>
            <a:pPr marL="285750" indent="-285750">
              <a:buFont typeface="Arial" panose="020B0604020202020204" pitchFamily="34" charset="0"/>
              <a:buChar char="•"/>
            </a:pPr>
            <a:r>
              <a:rPr lang="de-DE" i="0" dirty="0">
                <a:solidFill>
                  <a:schemeClr val="tx1">
                    <a:lumMod val="50000"/>
                    <a:lumOff val="50000"/>
                  </a:schemeClr>
                </a:solidFill>
                <a:effectLst/>
                <a:latin typeface="Silom" pitchFamily="2" charset="-34"/>
                <a:ea typeface="Silom" pitchFamily="2" charset="-34"/>
                <a:cs typeface="Silom" pitchFamily="2" charset="-34"/>
              </a:rPr>
              <a:t>nach </a:t>
            </a:r>
            <a:r>
              <a:rPr lang="de-DE" i="0" dirty="0">
                <a:solidFill>
                  <a:schemeClr val="accent1"/>
                </a:solidFill>
                <a:effectLst/>
                <a:latin typeface="Silom" pitchFamily="2" charset="-34"/>
                <a:ea typeface="Silom" pitchFamily="2" charset="-34"/>
                <a:cs typeface="Silom" pitchFamily="2" charset="-34"/>
              </a:rPr>
              <a:t>25 Jahre </a:t>
            </a:r>
            <a:r>
              <a:rPr lang="de-DE" i="0" dirty="0">
                <a:solidFill>
                  <a:schemeClr val="tx1">
                    <a:lumMod val="50000"/>
                    <a:lumOff val="50000"/>
                  </a:schemeClr>
                </a:solidFill>
                <a:effectLst/>
                <a:latin typeface="Silom" pitchFamily="2" charset="-34"/>
                <a:ea typeface="Silom" pitchFamily="2" charset="-34"/>
                <a:cs typeface="Silom" pitchFamily="2" charset="-34"/>
              </a:rPr>
              <a:t>(ungefähre Lebensdauer) </a:t>
            </a:r>
            <a:r>
              <a:rPr lang="de-DE" sz="1800" i="0" dirty="0">
                <a:solidFill>
                  <a:schemeClr val="accent2"/>
                </a:solidFill>
                <a:effectLst/>
                <a:latin typeface="Silom" pitchFamily="2" charset="-34"/>
                <a:ea typeface="Silom" pitchFamily="2" charset="-34"/>
                <a:cs typeface="Silom" pitchFamily="2" charset="-34"/>
              </a:rPr>
              <a:t>=</a:t>
            </a:r>
            <a:r>
              <a:rPr lang="de-DE" dirty="0">
                <a:solidFill>
                  <a:schemeClr val="tx1">
                    <a:lumMod val="50000"/>
                    <a:lumOff val="50000"/>
                  </a:schemeClr>
                </a:solidFill>
                <a:latin typeface="Silom" pitchFamily="2" charset="-34"/>
                <a:ea typeface="Silom" pitchFamily="2" charset="-34"/>
                <a:cs typeface="Silom" pitchFamily="2" charset="-34"/>
              </a:rPr>
              <a:t> </a:t>
            </a:r>
            <a:r>
              <a:rPr lang="de-DE" i="0" dirty="0">
                <a:solidFill>
                  <a:schemeClr val="accent2"/>
                </a:solidFill>
                <a:effectLst/>
                <a:latin typeface="Silom" pitchFamily="2" charset="-34"/>
                <a:ea typeface="Silom" pitchFamily="2" charset="-34"/>
                <a:cs typeface="Silom" pitchFamily="2" charset="-34"/>
              </a:rPr>
              <a:t>40x</a:t>
            </a:r>
            <a:r>
              <a:rPr lang="de-DE" i="0" dirty="0">
                <a:solidFill>
                  <a:schemeClr val="tx1">
                    <a:lumMod val="50000"/>
                    <a:lumOff val="50000"/>
                  </a:schemeClr>
                </a:solidFill>
                <a:effectLst/>
                <a:latin typeface="Silom" pitchFamily="2" charset="-34"/>
                <a:ea typeface="Silom" pitchFamily="2" charset="-34"/>
                <a:cs typeface="Silom" pitchFamily="2" charset="-34"/>
              </a:rPr>
              <a:t> mehr Energie als für Herstellung, </a:t>
            </a:r>
            <a:r>
              <a:rPr lang="de-DE" dirty="0">
                <a:solidFill>
                  <a:schemeClr val="tx1">
                    <a:lumMod val="50000"/>
                    <a:lumOff val="50000"/>
                  </a:schemeClr>
                </a:solidFill>
                <a:latin typeface="Silom" pitchFamily="2" charset="-34"/>
                <a:ea typeface="Silom" pitchFamily="2" charset="-34"/>
                <a:cs typeface="Silom" pitchFamily="2" charset="-34"/>
              </a:rPr>
              <a:t>Betrieb und Entsorgung</a:t>
            </a:r>
            <a:endParaRPr lang="de-DE" b="0" dirty="0">
              <a:solidFill>
                <a:schemeClr val="tx1">
                  <a:lumMod val="50000"/>
                  <a:lumOff val="50000"/>
                </a:schemeClr>
              </a:solidFill>
              <a:latin typeface="Silom" pitchFamily="2" charset="-34"/>
              <a:ea typeface="Silom" pitchFamily="2" charset="-34"/>
              <a:cs typeface="Silom" pitchFamily="2" charset="-34"/>
            </a:endParaRPr>
          </a:p>
          <a:p>
            <a:pPr marL="285750" indent="-285750">
              <a:buFont typeface="Arial" panose="020B0604020202020204" pitchFamily="34" charset="0"/>
              <a:buChar char="•"/>
            </a:pPr>
            <a:r>
              <a:rPr lang="de-DE" b="0" i="1" dirty="0"/>
              <a:t>Zusatz</a:t>
            </a:r>
            <a:r>
              <a:rPr lang="de-DE" b="0" dirty="0"/>
              <a:t>: 1 Anlage kann pro Jahr etwa 3.000 durchschnittliche Haushalte mit Strom versorgen</a:t>
            </a:r>
          </a:p>
          <a:p>
            <a:pPr marL="171450" lvl="0" indent="-171450">
              <a:buFontTx/>
              <a:buChar char="-"/>
            </a:pPr>
            <a:endParaRPr lang="de-DE" b="0" dirty="0"/>
          </a:p>
          <a:p>
            <a:pPr marL="171450" indent="-171450">
              <a:buFont typeface="Wingdings" pitchFamily="2" charset="2"/>
              <a:buChar char="è"/>
            </a:pPr>
            <a:r>
              <a:rPr lang="de-DE" b="1" dirty="0"/>
              <a:t>Um die globalen Klimaziele zu erreichen, muss unser Strom möglichst komplett aus erneuerbaren Energien kommen.</a:t>
            </a:r>
            <a:br>
              <a:rPr lang="de-DE" dirty="0"/>
            </a:br>
            <a:r>
              <a:rPr lang="de-DE" dirty="0"/>
              <a:t>Windkraft spielt dabei neben Photovoltaik eine wichtige Rolle.</a:t>
            </a:r>
          </a:p>
          <a:p>
            <a:pPr marL="171450" lvl="0" indent="-171450">
              <a:buFontTx/>
              <a:buChar char="-"/>
            </a:pPr>
            <a:endParaRPr lang="de-DE" b="0" dirty="0"/>
          </a:p>
          <a:p>
            <a:pPr marL="171450" lvl="0" indent="-171450">
              <a:buFont typeface="Symbol" pitchFamily="2" charset="2"/>
              <a:buChar char="-"/>
            </a:pPr>
            <a:endParaRPr lang="de-DE" b="1" dirty="0"/>
          </a:p>
        </p:txBody>
      </p:sp>
      <p:sp>
        <p:nvSpPr>
          <p:cNvPr id="4" name="Foliennummernplatzhalter 3"/>
          <p:cNvSpPr>
            <a:spLocks noGrp="1"/>
          </p:cNvSpPr>
          <p:nvPr>
            <p:ph type="sldNum" sz="quarter" idx="5"/>
          </p:nvPr>
        </p:nvSpPr>
        <p:spPr/>
        <p:txBody>
          <a:bodyPr/>
          <a:lstStyle/>
          <a:p>
            <a:fld id="{08FCC1F8-733A-A344-A94B-E5F39E32725C}" type="slidenum">
              <a:rPr lang="de-BE" smtClean="0"/>
              <a:t>4</a:t>
            </a:fld>
            <a:endParaRPr lang="de-BE"/>
          </a:p>
        </p:txBody>
      </p:sp>
    </p:spTree>
    <p:extLst>
      <p:ext uri="{BB962C8B-B14F-4D97-AF65-F5344CB8AC3E}">
        <p14:creationId xmlns:p14="http://schemas.microsoft.com/office/powerpoint/2010/main" val="153450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Bundesregierung hat sich im </a:t>
            </a:r>
            <a:r>
              <a:rPr lang="de-DE" b="1" dirty="0"/>
              <a:t>Erneuerbare-Energien-Gesetz (EEG) Ausbauziele für Windkraft </a:t>
            </a:r>
            <a:r>
              <a:rPr lang="de-DE" dirty="0"/>
              <a:t>festgeschrieben.</a:t>
            </a:r>
          </a:p>
          <a:p>
            <a:pPr marL="171450" indent="-171450">
              <a:buFont typeface="Arial" panose="020B0604020202020204" pitchFamily="34" charset="0"/>
              <a:buChar char="•"/>
            </a:pPr>
            <a:r>
              <a:rPr lang="de-DE" dirty="0"/>
              <a:t>Diese werden in in Gigawatt Peak angegeben, der maximal erwartbaren Höchstleistung der gebauten Windkraftanlagen.</a:t>
            </a:r>
          </a:p>
          <a:p>
            <a:endParaRPr lang="de-DE" dirty="0"/>
          </a:p>
          <a:p>
            <a:r>
              <a:rPr lang="de-DE" b="1" dirty="0"/>
              <a:t>Windkraft an Land: </a:t>
            </a:r>
            <a:r>
              <a:rPr lang="de-DE" b="0" i="1" u="none" dirty="0"/>
              <a:t>(Weiterklicken zum Erscheinen)</a:t>
            </a:r>
          </a:p>
          <a:p>
            <a:pPr marL="171450" indent="-171450">
              <a:buFont typeface="Symbol" pitchFamily="2" charset="2"/>
              <a:buChar char="-"/>
            </a:pPr>
            <a:r>
              <a:rPr lang="de-DE" b="1" dirty="0"/>
              <a:t>Bisher: </a:t>
            </a:r>
            <a:r>
              <a:rPr lang="de-DE" dirty="0"/>
              <a:t>Ende Juni 2022 lag diese </a:t>
            </a:r>
            <a:r>
              <a:rPr lang="de-DE" dirty="0" err="1"/>
              <a:t>Peakleistung</a:t>
            </a:r>
            <a:r>
              <a:rPr lang="de-DE" dirty="0"/>
              <a:t> bei 58 Gigawatt. Davon werden voraussichtlich noch 17 GW an alten Anlagen zurückgebaut.</a:t>
            </a:r>
          </a:p>
          <a:p>
            <a:pPr marL="171450" indent="-171450">
              <a:buFont typeface="Symbol" pitchFamily="2" charset="2"/>
              <a:buChar char="-"/>
            </a:pPr>
            <a:r>
              <a:rPr lang="de-DE" b="1" dirty="0"/>
              <a:t>2030: </a:t>
            </a:r>
            <a:r>
              <a:rPr lang="de-DE" dirty="0"/>
              <a:t>soll diese </a:t>
            </a:r>
            <a:r>
              <a:rPr lang="de-DE" dirty="0" err="1"/>
              <a:t>Peakleistung</a:t>
            </a:r>
            <a:r>
              <a:rPr lang="de-DE" dirty="0"/>
              <a:t> bei 115 Gigawatt liegen und damit ungefähr verdoppeln.</a:t>
            </a:r>
          </a:p>
          <a:p>
            <a:pPr marL="171450" indent="-171450">
              <a:buFont typeface="Symbol" pitchFamily="2" charset="2"/>
              <a:buChar char="-"/>
            </a:pPr>
            <a:r>
              <a:rPr lang="de-DE" b="1" dirty="0"/>
              <a:t>2035: </a:t>
            </a:r>
            <a:r>
              <a:rPr lang="de-DE" dirty="0"/>
              <a:t>In weiteren 5 Jahren sollen es 157 Gigawatt sein</a:t>
            </a:r>
          </a:p>
          <a:p>
            <a:pPr marL="171450" indent="-171450">
              <a:buFont typeface="Symbol" pitchFamily="2" charset="2"/>
              <a:buChar char="-"/>
            </a:pPr>
            <a:r>
              <a:rPr lang="de-DE" b="1" dirty="0"/>
              <a:t>2040</a:t>
            </a:r>
            <a:r>
              <a:rPr lang="de-DE" dirty="0"/>
              <a:t>: Maximale Leistung von 160 Gigawatt. (nur geringer Zubau, da Fläche begrenzt und alte Anlagen rückgebaut oder </a:t>
            </a:r>
            <a:r>
              <a:rPr lang="de-DE" dirty="0" err="1"/>
              <a:t>repowered</a:t>
            </a:r>
            <a:r>
              <a:rPr lang="de-DE" dirty="0"/>
              <a:t> werden müssen)</a:t>
            </a:r>
          </a:p>
          <a:p>
            <a:pPr marL="171450" indent="-171450">
              <a:buFont typeface="Symbol" pitchFamily="2" charset="2"/>
              <a:buChar char="-"/>
            </a:pPr>
            <a:endParaRPr lang="de-DE" dirty="0"/>
          </a:p>
          <a:p>
            <a:pPr marL="0" indent="0">
              <a:buFont typeface="Symbol" pitchFamily="2" charset="2"/>
              <a:buNone/>
            </a:pPr>
            <a:r>
              <a:rPr lang="de-DE" dirty="0"/>
              <a:t>(Windkraft auf See: verbunden mit höheren technischen Herausforderungen)</a:t>
            </a:r>
          </a:p>
          <a:p>
            <a:pPr marL="0" indent="0">
              <a:buFont typeface="Symbol" pitchFamily="2" charset="2"/>
              <a:buNone/>
            </a:pPr>
            <a:r>
              <a:rPr lang="de-DE" dirty="0"/>
              <a:t>2030: 30 GW und 2045: 70 GW</a:t>
            </a:r>
          </a:p>
          <a:p>
            <a:endParaRPr lang="de-DE" dirty="0"/>
          </a:p>
          <a:p>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5</a:t>
            </a:fld>
            <a:endParaRPr lang="de-BE"/>
          </a:p>
        </p:txBody>
      </p:sp>
    </p:spTree>
    <p:extLst>
      <p:ext uri="{BB962C8B-B14F-4D97-AF65-F5344CB8AC3E}">
        <p14:creationId xmlns:p14="http://schemas.microsoft.com/office/powerpoint/2010/main" val="200521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de-DE" b="1" dirty="0"/>
              <a:t>1. Ausbau von Windkraft muss in den nächsten Jahren rasant ansteigen</a:t>
            </a:r>
            <a:br>
              <a:rPr lang="de-DE" b="1" dirty="0"/>
            </a:br>
            <a:r>
              <a:rPr lang="de-DE" b="0" dirty="0"/>
              <a:t>langfristiges Ausbauziel 2040 = 160 Gigawatt Peak -&gt; + 119 Gigawatt  </a:t>
            </a:r>
            <a:r>
              <a:rPr lang="de-DE" b="0" i="1" u="none" dirty="0"/>
              <a:t>(Klicken zum Erscheinen)</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de-DE" b="0" dirty="0"/>
          </a:p>
          <a:p>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i="0" dirty="0"/>
              <a:t>2. Zu wenig Fläche </a:t>
            </a:r>
            <a:r>
              <a:rPr lang="de-DE" i="0" dirty="0"/>
              <a:t>(laut Umweltbundesamt)</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800" b="0" dirty="0">
                <a:effectLst/>
                <a:latin typeface="Cambria" panose="02040503050406030204" pitchFamily="18" charset="0"/>
              </a:rPr>
              <a:t>nur 0,47 % </a:t>
            </a:r>
            <a:r>
              <a:rPr lang="de-DE" sz="1800" b="0" dirty="0" err="1">
                <a:effectLst/>
                <a:latin typeface="Cambria" panose="02040503050406030204" pitchFamily="18" charset="0"/>
              </a:rPr>
              <a:t>e</a:t>
            </a:r>
            <a:r>
              <a:rPr lang="de-DE" sz="1800" b="0" dirty="0">
                <a:effectLst/>
                <a:latin typeface="Cambria" panose="02040503050406030204" pitchFamily="18" charset="0"/>
              </a:rPr>
              <a:t> rechtskräftig für Windkraft ausgewiesen</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800" b="0" dirty="0">
                <a:effectLst/>
                <a:latin typeface="Cambria" panose="02040503050406030204" pitchFamily="18" charset="0"/>
              </a:rPr>
              <a:t>1,8 % der Bundesfläche als zukünftiger Bedarf für Ziel 2040 (160GW)</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sz="1800" b="1" dirty="0">
                <a:effectLst/>
                <a:latin typeface="Cambria" panose="02040503050406030204" pitchFamily="18" charset="0"/>
              </a:rPr>
              <a:t>Vervierfachung der Fläche nötig</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è"/>
              <a:tabLst/>
              <a:defRPr/>
            </a:pPr>
            <a:endParaRPr lang="de-DE" sz="1800" b="1" i="1" u="none"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de-DE" sz="1800" b="0" i="1" u="none" dirty="0"/>
              <a:t>(Weiterklicken zum Erscheinen)</a:t>
            </a:r>
            <a:endParaRPr lang="de-DE" sz="1800" b="1" dirty="0">
              <a:effectLst/>
              <a:latin typeface="Cambria" panose="02040503050406030204" pitchFamily="18" charset="0"/>
            </a:endParaRPr>
          </a:p>
          <a:p>
            <a:r>
              <a:rPr lang="de-DE" sz="1800" i="1" dirty="0"/>
              <a:t>Wie soll das gehen?</a:t>
            </a:r>
          </a:p>
          <a:p>
            <a:r>
              <a:rPr lang="de-DE" sz="1800" i="1" dirty="0"/>
              <a:t>Wo sollen die Windkraftanlagen gebaut werden?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è"/>
              <a:tabLst/>
              <a:defRPr/>
            </a:pPr>
            <a:endParaRPr lang="de-DE" sz="1800" b="1" dirty="0">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i="1" dirty="0"/>
          </a:p>
        </p:txBody>
      </p:sp>
      <p:sp>
        <p:nvSpPr>
          <p:cNvPr id="4" name="Foliennummernplatzhalter 3"/>
          <p:cNvSpPr>
            <a:spLocks noGrp="1"/>
          </p:cNvSpPr>
          <p:nvPr>
            <p:ph type="sldNum" sz="quarter" idx="5"/>
          </p:nvPr>
        </p:nvSpPr>
        <p:spPr/>
        <p:txBody>
          <a:bodyPr/>
          <a:lstStyle/>
          <a:p>
            <a:fld id="{08FCC1F8-733A-A344-A94B-E5F39E32725C}" type="slidenum">
              <a:rPr lang="de-BE" smtClean="0"/>
              <a:t>6</a:t>
            </a:fld>
            <a:endParaRPr lang="de-BE"/>
          </a:p>
        </p:txBody>
      </p:sp>
    </p:spTree>
    <p:extLst>
      <p:ext uri="{BB962C8B-B14F-4D97-AF65-F5344CB8AC3E}">
        <p14:creationId xmlns:p14="http://schemas.microsoft.com/office/powerpoint/2010/main" val="420621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1. Karte: Vergleich der Bundesländer nach installierter Gesamtleistung (Stand Dez 2023)</a:t>
            </a:r>
          </a:p>
          <a:p>
            <a:pPr marL="171450" lvl="0" indent="-171450">
              <a:buFont typeface="Arial" panose="020B0604020202020204" pitchFamily="34" charset="0"/>
              <a:buChar char="•"/>
            </a:pPr>
            <a:r>
              <a:rPr lang="de-DE" dirty="0"/>
              <a:t>Starke regionale Unterschiede: Norden deutlich besser ausgebaut als Süden </a:t>
            </a:r>
          </a:p>
          <a:p>
            <a:pPr marL="171450" lvl="0" indent="-171450">
              <a:buFont typeface="Arial" panose="020B0604020202020204" pitchFamily="34" charset="0"/>
              <a:buChar char="•"/>
            </a:pPr>
            <a:r>
              <a:rPr lang="de-DE" dirty="0"/>
              <a:t>Niedersachen als Vorreiter, gefolgt von Brandenburg, Schleswig-Holstein und NRW</a:t>
            </a:r>
          </a:p>
          <a:p>
            <a:pPr marL="171450" lvl="0" indent="-171450">
              <a:buFontTx/>
              <a:buChar char="-"/>
            </a:pPr>
            <a:endParaRPr lang="de-DE" sz="1200" b="1" dirty="0">
              <a:solidFill>
                <a:schemeClr val="tx1">
                  <a:lumMod val="50000"/>
                  <a:lumOff val="50000"/>
                </a:schemeClr>
              </a:solidFill>
              <a:latin typeface="Silom" pitchFamily="2" charset="-34"/>
              <a:ea typeface="Silom" pitchFamily="2" charset="-34"/>
              <a:cs typeface="Silom" pitchFamily="2" charset="-34"/>
            </a:endParaRPr>
          </a:p>
          <a:p>
            <a:pPr marL="0" lvl="0" indent="0">
              <a:buFontTx/>
              <a:buNone/>
            </a:pPr>
            <a:r>
              <a:rPr lang="de-DE" sz="1200" b="1" dirty="0">
                <a:solidFill>
                  <a:schemeClr val="tx1">
                    <a:lumMod val="50000"/>
                    <a:lumOff val="50000"/>
                  </a:schemeClr>
                </a:solidFill>
                <a:latin typeface="Silom" pitchFamily="2" charset="-34"/>
                <a:ea typeface="Silom" pitchFamily="2" charset="-34"/>
                <a:cs typeface="Silom" pitchFamily="2" charset="-34"/>
              </a:rPr>
              <a:t>2. </a:t>
            </a:r>
            <a:r>
              <a:rPr lang="de-DE" b="1" dirty="0"/>
              <a:t>Gesetzliche Flächenziele: </a:t>
            </a:r>
            <a:r>
              <a:rPr lang="de-DE" b="0" i="0" u="none" strike="noStrike" dirty="0">
                <a:solidFill>
                  <a:srgbClr val="111314"/>
                </a:solidFill>
                <a:effectLst/>
                <a:latin typeface="BundesSansWeb-Regular"/>
              </a:rPr>
              <a:t>Bund gibt Ziel für die Ausweisung von Flächen für Windkraft vor „</a:t>
            </a:r>
            <a:r>
              <a:rPr lang="de-DE" b="1" i="0" u="none" strike="noStrike" dirty="0">
                <a:solidFill>
                  <a:srgbClr val="111314"/>
                </a:solidFill>
                <a:effectLst/>
                <a:latin typeface="BundesSansWeb-Regular"/>
              </a:rPr>
              <a:t>Windenergie-an-Land-Gesetz</a:t>
            </a:r>
            <a:r>
              <a:rPr lang="de-DE" b="0" i="0" u="none" strike="noStrike" dirty="0">
                <a:solidFill>
                  <a:srgbClr val="111314"/>
                </a:solidFill>
                <a:effectLst/>
                <a:latin typeface="BundesSansWeb-Regular"/>
              </a:rPr>
              <a:t>“ (1. Februar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Maßnahmen: Ausweisung von Flächen für den Bau von </a:t>
            </a:r>
            <a:r>
              <a:rPr lang="de-DE" dirty="0"/>
              <a:t>Windkraftanlagen als </a:t>
            </a:r>
            <a:r>
              <a:rPr lang="de-DE" b="1" dirty="0"/>
              <a:t>Windvorranggebiete</a:t>
            </a:r>
            <a:endParaRPr lang="de-DE" b="0" i="0" u="none" strike="noStrike" dirty="0">
              <a:solidFill>
                <a:srgbClr val="111314"/>
              </a:solidFill>
              <a:effectLst/>
              <a:latin typeface="BundesSansWeb-Regular"/>
            </a:endParaRPr>
          </a:p>
          <a:p>
            <a:pPr marL="171450" lvl="0" indent="-171450">
              <a:buFont typeface="Symbol" pitchFamily="2" charset="2"/>
              <a:buChar char="-"/>
            </a:pPr>
            <a:r>
              <a:rPr lang="de-DE" b="0" i="0" u="none" strike="noStrike" dirty="0">
                <a:solidFill>
                  <a:srgbClr val="111314"/>
                </a:solidFill>
                <a:effectLst/>
                <a:latin typeface="BundesSansWeb-Regular"/>
              </a:rPr>
              <a:t>Bis 2027: 1,4 % der Bundesfläche</a:t>
            </a:r>
          </a:p>
          <a:p>
            <a:pPr marL="171450" lvl="0" indent="-171450">
              <a:buFont typeface="Symbol" pitchFamily="2" charset="2"/>
              <a:buChar char="-"/>
            </a:pPr>
            <a:r>
              <a:rPr lang="de-DE" b="0" i="0" u="none" strike="noStrike" dirty="0">
                <a:solidFill>
                  <a:srgbClr val="111314"/>
                </a:solidFill>
                <a:effectLst/>
                <a:latin typeface="BundesSansWeb-Regular"/>
              </a:rPr>
              <a:t>Ende 2032: 2 % der Bundesfläche</a:t>
            </a:r>
          </a:p>
          <a:p>
            <a:pPr marL="0" lvl="0" indent="0">
              <a:buFont typeface="Symbol" pitchFamily="2" charset="2"/>
              <a:buNone/>
            </a:pPr>
            <a:endParaRPr lang="de-DE" b="1"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b="1" i="0" u="none" strike="noStrike" dirty="0">
                <a:solidFill>
                  <a:srgbClr val="111314"/>
                </a:solidFill>
                <a:effectLst/>
                <a:latin typeface="BundesSansWeb-Regular"/>
              </a:rPr>
              <a:t>Ableitung spezifischer Flächenziele für jedes Bundesland </a:t>
            </a:r>
            <a:r>
              <a:rPr lang="de-DE" b="0" i="0" u="none" strike="noStrike" dirty="0">
                <a:solidFill>
                  <a:srgbClr val="111314"/>
                </a:solidFill>
                <a:effectLst/>
                <a:latin typeface="BundesSansWeb-Regular"/>
              </a:rPr>
              <a:t>(zwischen 1,8% – 2,2% für die Flächenländer)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Bsp. Hessen: Ziel 2027: 1,8% bereits erreicht (1,9%), Ziel 2032: 2,2% noch 0,3 % erforderlich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Andere Bundesländer liegen deutlich weiter zurück: besonders Thüringen, Sachsen, Sachsen-Anhalt, Brandenburg</a:t>
            </a:r>
          </a:p>
          <a:p>
            <a:pPr marL="0" lvl="0" indent="0">
              <a:buFont typeface="Arial" panose="020B0604020202020204" pitchFamily="34" charset="0"/>
              <a:buNone/>
            </a:pPr>
            <a:endParaRPr lang="de-DE" b="0" i="0" u="none" strike="noStrike" dirty="0">
              <a:solidFill>
                <a:srgbClr val="111314"/>
              </a:solidFill>
              <a:effectLst/>
              <a:latin typeface="BundesSansWeb-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3. Abstandsregeln:</a:t>
            </a:r>
            <a:r>
              <a:rPr lang="de-DE" b="0" dirty="0"/>
              <a:t> </a:t>
            </a:r>
            <a:r>
              <a:rPr lang="de-DE" b="1" dirty="0"/>
              <a:t>Je geringer der Abstand, desto mehr Fläche steht zur Verfügung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Je nach Bundesland verschieden, teilweise keine Empfehlung und nur Einzelfallentscheidung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Hamburg und Bremen besonders gering: ca. 400 m zu Wohngebäuden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Hessen 1.000m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Bayern am größten -&gt; 10H-Regelung Abstand zu Wohngebäude zehnmal so groß wie das Windrad hoch (bei 200m Windrad = 2.000m)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b="0" i="0" u="none" strike="noStrike" dirty="0">
                <a:solidFill>
                  <a:srgbClr val="111314"/>
                </a:solidFill>
                <a:effectLst/>
                <a:latin typeface="BundesSansWeb-Regular"/>
              </a:rPr>
              <a:t> </a:t>
            </a:r>
            <a:r>
              <a:rPr lang="de-DE" b="1" i="0" u="none" strike="noStrike" dirty="0">
                <a:solidFill>
                  <a:srgbClr val="111314"/>
                </a:solidFill>
                <a:effectLst/>
                <a:latin typeface="BundesSansWeb-Regular"/>
              </a:rPr>
              <a:t>länderspezifische Regeln bleiben bestehen wenn Gesamtflächenziel erreicht wird (sonst außer Kraft)</a:t>
            </a:r>
            <a:br>
              <a:rPr lang="de-DE" dirty="0"/>
            </a:br>
            <a:r>
              <a:rPr lang="de-DE" dirty="0"/>
              <a:t>ABER: rechtliche Regelungen zum Schutz bestimmter Gebiete bleiben bestehen: Lärmschutz für Kurorte, Naturschutzgebiete, etc.</a:t>
            </a:r>
          </a:p>
          <a:p>
            <a:pPr marL="628650" lvl="1" indent="-171450">
              <a:buFontTx/>
              <a:buChar char="-"/>
            </a:pPr>
            <a:endParaRPr lang="de-DE" sz="1200" dirty="0">
              <a:solidFill>
                <a:schemeClr val="tx1">
                  <a:lumMod val="50000"/>
                  <a:lumOff val="50000"/>
                </a:schemeClr>
              </a:solidFill>
              <a:latin typeface="Silom" pitchFamily="2" charset="-34"/>
              <a:ea typeface="Silom" pitchFamily="2" charset="-34"/>
              <a:cs typeface="Silom" pitchFamily="2" charset="-34"/>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dirty="0">
              <a:solidFill>
                <a:schemeClr val="tx1">
                  <a:lumMod val="50000"/>
                  <a:lumOff val="50000"/>
                </a:schemeClr>
              </a:solidFill>
              <a:latin typeface="Silom" pitchFamily="2" charset="-34"/>
              <a:ea typeface="Silom" pitchFamily="2" charset="-34"/>
              <a:cs typeface="Silom" pitchFamily="2" charset="-34"/>
            </a:endParaRPr>
          </a:p>
          <a:p>
            <a:pPr marL="171450" lvl="0" indent="-171450">
              <a:buFontTx/>
              <a:buChar char="-"/>
            </a:pPr>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7</a:t>
            </a:fld>
            <a:endParaRPr lang="de-BE"/>
          </a:p>
        </p:txBody>
      </p:sp>
    </p:spTree>
    <p:extLst>
      <p:ext uri="{BB962C8B-B14F-4D97-AF65-F5344CB8AC3E}">
        <p14:creationId xmlns:p14="http://schemas.microsoft.com/office/powerpoint/2010/main" val="118387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Gegenüberstellung der Vorteile und Nachteile von Windkraft</a:t>
            </a:r>
          </a:p>
          <a:p>
            <a:endParaRPr lang="de-DE" dirty="0"/>
          </a:p>
          <a:p>
            <a:r>
              <a:rPr lang="de-DE" dirty="0"/>
              <a:t>+ </a:t>
            </a:r>
            <a:r>
              <a:rPr lang="de-DE" i="1" dirty="0"/>
              <a:t>Wind ist kostenlos vorhanden und erneuerbar</a:t>
            </a:r>
            <a:r>
              <a:rPr lang="de-DE" dirty="0"/>
              <a:t>: -&gt; Gegensatz zu Rohstoffen wie Öl, Kohle oder Gas</a:t>
            </a:r>
          </a:p>
          <a:p>
            <a:r>
              <a:rPr lang="de-DE" dirty="0"/>
              <a:t>+ </a:t>
            </a:r>
            <a:r>
              <a:rPr lang="de-DE" i="1" dirty="0"/>
              <a:t>Kann in Deutschland produziert werden</a:t>
            </a:r>
            <a:r>
              <a:rPr lang="de-DE" dirty="0"/>
              <a:t>: muss nicht aus dem Ausland importiert werden</a:t>
            </a:r>
          </a:p>
          <a:p>
            <a:r>
              <a:rPr lang="de-DE" dirty="0"/>
              <a:t>+ </a:t>
            </a:r>
            <a:r>
              <a:rPr lang="de-DE" i="1" dirty="0"/>
              <a:t>Schadstoffarm</a:t>
            </a:r>
            <a:r>
              <a:rPr lang="de-DE" dirty="0"/>
              <a:t>: wenig CO</a:t>
            </a:r>
            <a:r>
              <a:rPr lang="de-DE" baseline="-25000" dirty="0"/>
              <a:t>2</a:t>
            </a:r>
            <a:r>
              <a:rPr lang="de-DE" dirty="0"/>
              <a:t>-Emissionen und andere Schadstoffe im Vergleich mit der Verbrennung von fossilen Rohstoffen (siehe Klimabilanz)</a:t>
            </a:r>
          </a:p>
          <a:p>
            <a:endParaRPr lang="de-DE" dirty="0"/>
          </a:p>
          <a:p>
            <a:pPr marL="171450" indent="-171450">
              <a:buFontTx/>
              <a:buChar char="-"/>
            </a:pPr>
            <a:r>
              <a:rPr lang="de-DE" i="1" dirty="0"/>
              <a:t>Windstärke kann stark schwanken</a:t>
            </a:r>
            <a:r>
              <a:rPr lang="de-DE" dirty="0"/>
              <a:t>: mal starke Winde mal Flaute, je nach Tages- oder Jahreszeit</a:t>
            </a:r>
          </a:p>
          <a:p>
            <a:pPr marL="171450" indent="-171450">
              <a:buFontTx/>
              <a:buChar char="-"/>
            </a:pPr>
            <a:r>
              <a:rPr lang="de-DE" i="1" dirty="0"/>
              <a:t>Strom lässt sich schwer speichern</a:t>
            </a:r>
            <a:r>
              <a:rPr lang="de-DE" dirty="0"/>
              <a:t>: erzeugter Strom muss verbraucht werden, damit Netze stabil bleiben; Zwischenspeicher für windarme Zeiten noch rar</a:t>
            </a:r>
          </a:p>
          <a:p>
            <a:pPr marL="171450" indent="-171450">
              <a:buFontTx/>
              <a:buChar char="-"/>
            </a:pPr>
            <a:r>
              <a:rPr lang="de-DE" i="1" dirty="0"/>
              <a:t>Negative Auswirkungen auf die Umwelt und Tierwelt</a:t>
            </a:r>
            <a:r>
              <a:rPr lang="de-DE" dirty="0"/>
              <a:t>: z.B. Verletzung oder Vertreibung von Tieren, Eingriffe in Ökosysteme, Lärmbelastung von Wohngebieten</a:t>
            </a:r>
          </a:p>
        </p:txBody>
      </p:sp>
      <p:sp>
        <p:nvSpPr>
          <p:cNvPr id="4" name="Foliennummernplatzhalter 3"/>
          <p:cNvSpPr>
            <a:spLocks noGrp="1"/>
          </p:cNvSpPr>
          <p:nvPr>
            <p:ph type="sldNum" sz="quarter" idx="5"/>
          </p:nvPr>
        </p:nvSpPr>
        <p:spPr/>
        <p:txBody>
          <a:bodyPr/>
          <a:lstStyle/>
          <a:p>
            <a:fld id="{08FCC1F8-733A-A344-A94B-E5F39E32725C}" type="slidenum">
              <a:rPr lang="de-BE" smtClean="0"/>
              <a:t>8</a:t>
            </a:fld>
            <a:endParaRPr lang="de-BE"/>
          </a:p>
        </p:txBody>
      </p:sp>
    </p:spTree>
    <p:extLst>
      <p:ext uri="{BB962C8B-B14F-4D97-AF65-F5344CB8AC3E}">
        <p14:creationId xmlns:p14="http://schemas.microsoft.com/office/powerpoint/2010/main" val="13295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Unterschiedliche Möglichkeiten:</a:t>
            </a:r>
          </a:p>
          <a:p>
            <a:pPr marL="171450" indent="-171450">
              <a:buFont typeface="Arial" panose="020B0604020202020204" pitchFamily="34" charset="0"/>
              <a:buChar char="•"/>
            </a:pPr>
            <a:r>
              <a:rPr lang="de-DE" b="1" dirty="0" err="1"/>
              <a:t>Onshore</a:t>
            </a:r>
            <a:r>
              <a:rPr lang="de-DE" dirty="0"/>
              <a:t>: an Land -&gt; hier sind Abstände zu Wohngebieten, Naturschutzbieten etc. relevant</a:t>
            </a:r>
            <a:br>
              <a:rPr lang="de-DE" dirty="0"/>
            </a:br>
            <a:r>
              <a:rPr lang="de-DE" dirty="0"/>
              <a:t>(</a:t>
            </a:r>
            <a:r>
              <a:rPr lang="de-DE" i="1" dirty="0"/>
              <a:t>Beispiele auf nächster Folie)</a:t>
            </a:r>
          </a:p>
          <a:p>
            <a:pPr marL="628650" lvl="1" indent="-171450">
              <a:buFont typeface="Arial" panose="020B0604020202020204" pitchFamily="34" charset="0"/>
              <a:buChar char="•"/>
            </a:pPr>
            <a:r>
              <a:rPr lang="de-DE" dirty="0"/>
              <a:t>Am häufigsten: Auf Grünflächen/landwirtschaftlich genutzten Flächen</a:t>
            </a:r>
          </a:p>
          <a:p>
            <a:pPr marL="628650" lvl="1" indent="-171450">
              <a:buFont typeface="Arial" panose="020B0604020202020204" pitchFamily="34" charset="0"/>
              <a:buChar char="•"/>
            </a:pPr>
            <a:r>
              <a:rPr lang="de-DE" dirty="0"/>
              <a:t>Auch im Wald möglich</a:t>
            </a:r>
          </a:p>
          <a:p>
            <a:pPr marL="171450" indent="-171450">
              <a:buFont typeface="Arial" panose="020B0604020202020204" pitchFamily="34" charset="0"/>
              <a:buChar char="•"/>
            </a:pPr>
            <a:r>
              <a:rPr lang="de-DE" b="1" dirty="0"/>
              <a:t>Offshore</a:t>
            </a:r>
            <a:r>
              <a:rPr lang="de-DE" dirty="0"/>
              <a:t>: auf dem offenen Meer bzw. in Küstenregionen</a:t>
            </a:r>
          </a:p>
          <a:p>
            <a:pPr marL="171450" indent="-171450">
              <a:buFontTx/>
              <a:buChar char="-"/>
            </a:pPr>
            <a:endParaRPr lang="de-DE" dirty="0"/>
          </a:p>
          <a:p>
            <a:pPr marL="171450" indent="-171450">
              <a:buFont typeface="Wingdings" pitchFamily="2" charset="2"/>
              <a:buChar char="è"/>
            </a:pPr>
            <a:r>
              <a:rPr lang="de-DE" dirty="0"/>
              <a:t>Ggf. Vor- und Nachteile der einzelnen Formen von Windkraft sammeln </a:t>
            </a:r>
          </a:p>
          <a:p>
            <a:pPr marL="171450" indent="-171450">
              <a:buFont typeface="Wingdings" pitchFamily="2" charset="2"/>
              <a:buChar char="è"/>
            </a:pPr>
            <a:endParaRPr lang="de-DE" dirty="0"/>
          </a:p>
        </p:txBody>
      </p:sp>
      <p:sp>
        <p:nvSpPr>
          <p:cNvPr id="4" name="Foliennummernplatzhalter 3"/>
          <p:cNvSpPr>
            <a:spLocks noGrp="1"/>
          </p:cNvSpPr>
          <p:nvPr>
            <p:ph type="sldNum" sz="quarter" idx="5"/>
          </p:nvPr>
        </p:nvSpPr>
        <p:spPr/>
        <p:txBody>
          <a:bodyPr/>
          <a:lstStyle/>
          <a:p>
            <a:fld id="{08FCC1F8-733A-A344-A94B-E5F39E32725C}" type="slidenum">
              <a:rPr lang="de-BE" smtClean="0"/>
              <a:t>9</a:t>
            </a:fld>
            <a:endParaRPr lang="de-BE"/>
          </a:p>
        </p:txBody>
      </p:sp>
    </p:spTree>
    <p:extLst>
      <p:ext uri="{BB962C8B-B14F-4D97-AF65-F5344CB8AC3E}">
        <p14:creationId xmlns:p14="http://schemas.microsoft.com/office/powerpoint/2010/main" val="206079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E9453-A986-404F-A5CA-28AD93FB2FD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BE"/>
          </a:p>
        </p:txBody>
      </p:sp>
      <p:sp>
        <p:nvSpPr>
          <p:cNvPr id="3" name="Untertitel 2">
            <a:extLst>
              <a:ext uri="{FF2B5EF4-FFF2-40B4-BE49-F238E27FC236}">
                <a16:creationId xmlns:a16="http://schemas.microsoft.com/office/drawing/2014/main" id="{1F4C72B1-9220-104C-A9FE-632527C69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BE"/>
          </a:p>
        </p:txBody>
      </p:sp>
      <p:sp>
        <p:nvSpPr>
          <p:cNvPr id="4" name="Datumsplatzhalter 3">
            <a:extLst>
              <a:ext uri="{FF2B5EF4-FFF2-40B4-BE49-F238E27FC236}">
                <a16:creationId xmlns:a16="http://schemas.microsoft.com/office/drawing/2014/main" id="{2745FE06-32F3-064D-8091-2882FC5CF00E}"/>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5" name="Fußzeilenplatzhalter 4">
            <a:extLst>
              <a:ext uri="{FF2B5EF4-FFF2-40B4-BE49-F238E27FC236}">
                <a16:creationId xmlns:a16="http://schemas.microsoft.com/office/drawing/2014/main" id="{38246652-50A8-6445-AF9A-3C55F3A6F7F6}"/>
              </a:ext>
            </a:extLst>
          </p:cNvPr>
          <p:cNvSpPr>
            <a:spLocks noGrp="1"/>
          </p:cNvSpPr>
          <p:nvPr>
            <p:ph type="ftr" sz="quarter" idx="11"/>
          </p:nvPr>
        </p:nvSpPr>
        <p:spPr/>
        <p:txBody>
          <a:bodyPr/>
          <a:lstStyle/>
          <a:p>
            <a:endParaRPr lang="de-BE"/>
          </a:p>
        </p:txBody>
      </p:sp>
      <p:sp>
        <p:nvSpPr>
          <p:cNvPr id="6" name="Foliennummernplatzhalter 5">
            <a:extLst>
              <a:ext uri="{FF2B5EF4-FFF2-40B4-BE49-F238E27FC236}">
                <a16:creationId xmlns:a16="http://schemas.microsoft.com/office/drawing/2014/main" id="{BAC9C237-36C4-1846-B489-73C08A89AF45}"/>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144421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42DC7-E852-584D-9677-3B39CC230D86}"/>
              </a:ext>
            </a:extLst>
          </p:cNvPr>
          <p:cNvSpPr>
            <a:spLocks noGrp="1"/>
          </p:cNvSpPr>
          <p:nvPr>
            <p:ph type="title"/>
          </p:nvPr>
        </p:nvSpPr>
        <p:spPr/>
        <p:txBody>
          <a:bodyPr/>
          <a:lstStyle/>
          <a:p>
            <a:r>
              <a:rPr lang="de-DE"/>
              <a:t>Mastertitelformat bearbeiten</a:t>
            </a:r>
            <a:endParaRPr lang="de-BE"/>
          </a:p>
        </p:txBody>
      </p:sp>
      <p:sp>
        <p:nvSpPr>
          <p:cNvPr id="3" name="Vertikaler Textplatzhalter 2">
            <a:extLst>
              <a:ext uri="{FF2B5EF4-FFF2-40B4-BE49-F238E27FC236}">
                <a16:creationId xmlns:a16="http://schemas.microsoft.com/office/drawing/2014/main" id="{738B2977-4452-2E4C-8D6D-0656A10070B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4" name="Datumsplatzhalter 3">
            <a:extLst>
              <a:ext uri="{FF2B5EF4-FFF2-40B4-BE49-F238E27FC236}">
                <a16:creationId xmlns:a16="http://schemas.microsoft.com/office/drawing/2014/main" id="{C147212C-71FE-FC40-84E2-E2DC180B48C3}"/>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5" name="Fußzeilenplatzhalter 4">
            <a:extLst>
              <a:ext uri="{FF2B5EF4-FFF2-40B4-BE49-F238E27FC236}">
                <a16:creationId xmlns:a16="http://schemas.microsoft.com/office/drawing/2014/main" id="{9FF7637B-4589-1C43-9650-57BCDA0F45CB}"/>
              </a:ext>
            </a:extLst>
          </p:cNvPr>
          <p:cNvSpPr>
            <a:spLocks noGrp="1"/>
          </p:cNvSpPr>
          <p:nvPr>
            <p:ph type="ftr" sz="quarter" idx="11"/>
          </p:nvPr>
        </p:nvSpPr>
        <p:spPr/>
        <p:txBody>
          <a:bodyPr/>
          <a:lstStyle/>
          <a:p>
            <a:endParaRPr lang="de-BE"/>
          </a:p>
        </p:txBody>
      </p:sp>
      <p:sp>
        <p:nvSpPr>
          <p:cNvPr id="6" name="Foliennummernplatzhalter 5">
            <a:extLst>
              <a:ext uri="{FF2B5EF4-FFF2-40B4-BE49-F238E27FC236}">
                <a16:creationId xmlns:a16="http://schemas.microsoft.com/office/drawing/2014/main" id="{BDD3EDE3-560C-F649-ADFC-AFA99E9E5D30}"/>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35560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6BC68CB-8BAE-2344-B945-5786B585FEE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BE"/>
          </a:p>
        </p:txBody>
      </p:sp>
      <p:sp>
        <p:nvSpPr>
          <p:cNvPr id="3" name="Vertikaler Textplatzhalter 2">
            <a:extLst>
              <a:ext uri="{FF2B5EF4-FFF2-40B4-BE49-F238E27FC236}">
                <a16:creationId xmlns:a16="http://schemas.microsoft.com/office/drawing/2014/main" id="{F6C0CB6A-02AA-9245-A59B-0451F86659D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4" name="Datumsplatzhalter 3">
            <a:extLst>
              <a:ext uri="{FF2B5EF4-FFF2-40B4-BE49-F238E27FC236}">
                <a16:creationId xmlns:a16="http://schemas.microsoft.com/office/drawing/2014/main" id="{46893051-E6B8-F64C-BF28-80E8BE04D396}"/>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5" name="Fußzeilenplatzhalter 4">
            <a:extLst>
              <a:ext uri="{FF2B5EF4-FFF2-40B4-BE49-F238E27FC236}">
                <a16:creationId xmlns:a16="http://schemas.microsoft.com/office/drawing/2014/main" id="{7625575B-A40E-8D4E-AC53-55EBA6CDF054}"/>
              </a:ext>
            </a:extLst>
          </p:cNvPr>
          <p:cNvSpPr>
            <a:spLocks noGrp="1"/>
          </p:cNvSpPr>
          <p:nvPr>
            <p:ph type="ftr" sz="quarter" idx="11"/>
          </p:nvPr>
        </p:nvSpPr>
        <p:spPr/>
        <p:txBody>
          <a:bodyPr/>
          <a:lstStyle/>
          <a:p>
            <a:endParaRPr lang="de-BE"/>
          </a:p>
        </p:txBody>
      </p:sp>
      <p:sp>
        <p:nvSpPr>
          <p:cNvPr id="6" name="Foliennummernplatzhalter 5">
            <a:extLst>
              <a:ext uri="{FF2B5EF4-FFF2-40B4-BE49-F238E27FC236}">
                <a16:creationId xmlns:a16="http://schemas.microsoft.com/office/drawing/2014/main" id="{769B44DE-112D-794B-90BF-642169FFFF77}"/>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352473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65C3F-E8BC-0A48-A0A2-80DC5F058DB4}"/>
              </a:ext>
            </a:extLst>
          </p:cNvPr>
          <p:cNvSpPr>
            <a:spLocks noGrp="1"/>
          </p:cNvSpPr>
          <p:nvPr>
            <p:ph type="title"/>
          </p:nvPr>
        </p:nvSpPr>
        <p:spPr/>
        <p:txBody>
          <a:bodyPr/>
          <a:lstStyle/>
          <a:p>
            <a:r>
              <a:rPr lang="de-DE"/>
              <a:t>Mastertitelformat bearbeiten</a:t>
            </a:r>
            <a:endParaRPr lang="de-BE"/>
          </a:p>
        </p:txBody>
      </p:sp>
      <p:sp>
        <p:nvSpPr>
          <p:cNvPr id="3" name="Inhaltsplatzhalter 2">
            <a:extLst>
              <a:ext uri="{FF2B5EF4-FFF2-40B4-BE49-F238E27FC236}">
                <a16:creationId xmlns:a16="http://schemas.microsoft.com/office/drawing/2014/main" id="{E66BF08E-FC66-E540-89D9-CC04FC12516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4" name="Datumsplatzhalter 3">
            <a:extLst>
              <a:ext uri="{FF2B5EF4-FFF2-40B4-BE49-F238E27FC236}">
                <a16:creationId xmlns:a16="http://schemas.microsoft.com/office/drawing/2014/main" id="{A3A30CCF-F195-D04D-BBFD-757855A250B5}"/>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5" name="Fußzeilenplatzhalter 4">
            <a:extLst>
              <a:ext uri="{FF2B5EF4-FFF2-40B4-BE49-F238E27FC236}">
                <a16:creationId xmlns:a16="http://schemas.microsoft.com/office/drawing/2014/main" id="{BE619462-A80F-FE43-95F6-336618661939}"/>
              </a:ext>
            </a:extLst>
          </p:cNvPr>
          <p:cNvSpPr>
            <a:spLocks noGrp="1"/>
          </p:cNvSpPr>
          <p:nvPr>
            <p:ph type="ftr" sz="quarter" idx="11"/>
          </p:nvPr>
        </p:nvSpPr>
        <p:spPr/>
        <p:txBody>
          <a:bodyPr/>
          <a:lstStyle/>
          <a:p>
            <a:endParaRPr lang="de-BE"/>
          </a:p>
        </p:txBody>
      </p:sp>
      <p:sp>
        <p:nvSpPr>
          <p:cNvPr id="6" name="Foliennummernplatzhalter 5">
            <a:extLst>
              <a:ext uri="{FF2B5EF4-FFF2-40B4-BE49-F238E27FC236}">
                <a16:creationId xmlns:a16="http://schemas.microsoft.com/office/drawing/2014/main" id="{65ECB272-65E5-0C40-85CC-ABB7D22B6E26}"/>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32287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4B9A3-1398-FD48-8801-19C9B1688BD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BE"/>
          </a:p>
        </p:txBody>
      </p:sp>
      <p:sp>
        <p:nvSpPr>
          <p:cNvPr id="3" name="Textplatzhalter 2">
            <a:extLst>
              <a:ext uri="{FF2B5EF4-FFF2-40B4-BE49-F238E27FC236}">
                <a16:creationId xmlns:a16="http://schemas.microsoft.com/office/drawing/2014/main" id="{BD94FB2F-EE16-6E49-9EB4-DD596598A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C23A09D-B5EE-B844-B0A3-D6F44342536C}"/>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5" name="Fußzeilenplatzhalter 4">
            <a:extLst>
              <a:ext uri="{FF2B5EF4-FFF2-40B4-BE49-F238E27FC236}">
                <a16:creationId xmlns:a16="http://schemas.microsoft.com/office/drawing/2014/main" id="{727DAA56-D5C3-4E40-A2D4-E692CB33A7BA}"/>
              </a:ext>
            </a:extLst>
          </p:cNvPr>
          <p:cNvSpPr>
            <a:spLocks noGrp="1"/>
          </p:cNvSpPr>
          <p:nvPr>
            <p:ph type="ftr" sz="quarter" idx="11"/>
          </p:nvPr>
        </p:nvSpPr>
        <p:spPr/>
        <p:txBody>
          <a:bodyPr/>
          <a:lstStyle/>
          <a:p>
            <a:endParaRPr lang="de-BE"/>
          </a:p>
        </p:txBody>
      </p:sp>
      <p:sp>
        <p:nvSpPr>
          <p:cNvPr id="6" name="Foliennummernplatzhalter 5">
            <a:extLst>
              <a:ext uri="{FF2B5EF4-FFF2-40B4-BE49-F238E27FC236}">
                <a16:creationId xmlns:a16="http://schemas.microsoft.com/office/drawing/2014/main" id="{BFBACD19-7F5D-D348-86F9-DA3D257DDC15}"/>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116230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7C4CB-4D47-F443-B0C9-FB97247E35F0}"/>
              </a:ext>
            </a:extLst>
          </p:cNvPr>
          <p:cNvSpPr>
            <a:spLocks noGrp="1"/>
          </p:cNvSpPr>
          <p:nvPr>
            <p:ph type="title"/>
          </p:nvPr>
        </p:nvSpPr>
        <p:spPr/>
        <p:txBody>
          <a:bodyPr/>
          <a:lstStyle/>
          <a:p>
            <a:r>
              <a:rPr lang="de-DE"/>
              <a:t>Mastertitelformat bearbeiten</a:t>
            </a:r>
            <a:endParaRPr lang="de-BE"/>
          </a:p>
        </p:txBody>
      </p:sp>
      <p:sp>
        <p:nvSpPr>
          <p:cNvPr id="3" name="Inhaltsplatzhalter 2">
            <a:extLst>
              <a:ext uri="{FF2B5EF4-FFF2-40B4-BE49-F238E27FC236}">
                <a16:creationId xmlns:a16="http://schemas.microsoft.com/office/drawing/2014/main" id="{97C641D4-FB60-DF4D-A9C4-373FD06F601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4" name="Inhaltsplatzhalter 3">
            <a:extLst>
              <a:ext uri="{FF2B5EF4-FFF2-40B4-BE49-F238E27FC236}">
                <a16:creationId xmlns:a16="http://schemas.microsoft.com/office/drawing/2014/main" id="{243AA8D9-1195-F240-A95A-DE3FDCCA05A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5" name="Datumsplatzhalter 4">
            <a:extLst>
              <a:ext uri="{FF2B5EF4-FFF2-40B4-BE49-F238E27FC236}">
                <a16:creationId xmlns:a16="http://schemas.microsoft.com/office/drawing/2014/main" id="{3FE2DE81-64EF-AA46-A44B-F8D389835905}"/>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6" name="Fußzeilenplatzhalter 5">
            <a:extLst>
              <a:ext uri="{FF2B5EF4-FFF2-40B4-BE49-F238E27FC236}">
                <a16:creationId xmlns:a16="http://schemas.microsoft.com/office/drawing/2014/main" id="{CEC78591-94F2-4841-9918-FD4CD8CB99F0}"/>
              </a:ext>
            </a:extLst>
          </p:cNvPr>
          <p:cNvSpPr>
            <a:spLocks noGrp="1"/>
          </p:cNvSpPr>
          <p:nvPr>
            <p:ph type="ftr" sz="quarter" idx="11"/>
          </p:nvPr>
        </p:nvSpPr>
        <p:spPr/>
        <p:txBody>
          <a:bodyPr/>
          <a:lstStyle/>
          <a:p>
            <a:endParaRPr lang="de-BE"/>
          </a:p>
        </p:txBody>
      </p:sp>
      <p:sp>
        <p:nvSpPr>
          <p:cNvPr id="7" name="Foliennummernplatzhalter 6">
            <a:extLst>
              <a:ext uri="{FF2B5EF4-FFF2-40B4-BE49-F238E27FC236}">
                <a16:creationId xmlns:a16="http://schemas.microsoft.com/office/drawing/2014/main" id="{C7C44A21-4964-D04A-A49D-97C759B43BE7}"/>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16517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3445B-A1E8-4442-8BE6-715389D0F77D}"/>
              </a:ext>
            </a:extLst>
          </p:cNvPr>
          <p:cNvSpPr>
            <a:spLocks noGrp="1"/>
          </p:cNvSpPr>
          <p:nvPr>
            <p:ph type="title"/>
          </p:nvPr>
        </p:nvSpPr>
        <p:spPr>
          <a:xfrm>
            <a:off x="839788" y="365125"/>
            <a:ext cx="10515600" cy="1325563"/>
          </a:xfrm>
        </p:spPr>
        <p:txBody>
          <a:bodyPr/>
          <a:lstStyle/>
          <a:p>
            <a:r>
              <a:rPr lang="de-DE"/>
              <a:t>Mastertitelformat bearbeiten</a:t>
            </a:r>
            <a:endParaRPr lang="de-BE"/>
          </a:p>
        </p:txBody>
      </p:sp>
      <p:sp>
        <p:nvSpPr>
          <p:cNvPr id="3" name="Textplatzhalter 2">
            <a:extLst>
              <a:ext uri="{FF2B5EF4-FFF2-40B4-BE49-F238E27FC236}">
                <a16:creationId xmlns:a16="http://schemas.microsoft.com/office/drawing/2014/main" id="{B3053D5C-1AEA-784D-9122-F23B71A13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07CE98B-55E5-DF44-ABCB-649C85BDFE0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5" name="Textplatzhalter 4">
            <a:extLst>
              <a:ext uri="{FF2B5EF4-FFF2-40B4-BE49-F238E27FC236}">
                <a16:creationId xmlns:a16="http://schemas.microsoft.com/office/drawing/2014/main" id="{195314B4-0B51-1D43-A68E-2B53C740E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0B2377A-1499-D643-B555-C387211CC4C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7" name="Datumsplatzhalter 6">
            <a:extLst>
              <a:ext uri="{FF2B5EF4-FFF2-40B4-BE49-F238E27FC236}">
                <a16:creationId xmlns:a16="http://schemas.microsoft.com/office/drawing/2014/main" id="{E5F4A328-E70B-C745-A528-45B865CF9251}"/>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8" name="Fußzeilenplatzhalter 7">
            <a:extLst>
              <a:ext uri="{FF2B5EF4-FFF2-40B4-BE49-F238E27FC236}">
                <a16:creationId xmlns:a16="http://schemas.microsoft.com/office/drawing/2014/main" id="{5E1D8951-DD49-4B4A-8CEF-BEC65BA7F40A}"/>
              </a:ext>
            </a:extLst>
          </p:cNvPr>
          <p:cNvSpPr>
            <a:spLocks noGrp="1"/>
          </p:cNvSpPr>
          <p:nvPr>
            <p:ph type="ftr" sz="quarter" idx="11"/>
          </p:nvPr>
        </p:nvSpPr>
        <p:spPr/>
        <p:txBody>
          <a:bodyPr/>
          <a:lstStyle/>
          <a:p>
            <a:endParaRPr lang="de-BE"/>
          </a:p>
        </p:txBody>
      </p:sp>
      <p:sp>
        <p:nvSpPr>
          <p:cNvPr id="9" name="Foliennummernplatzhalter 8">
            <a:extLst>
              <a:ext uri="{FF2B5EF4-FFF2-40B4-BE49-F238E27FC236}">
                <a16:creationId xmlns:a16="http://schemas.microsoft.com/office/drawing/2014/main" id="{A5AD83BF-AC9D-9646-A0FB-9734E1BFE898}"/>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288680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8787C-793D-B446-974F-B28C35FF25E7}"/>
              </a:ext>
            </a:extLst>
          </p:cNvPr>
          <p:cNvSpPr>
            <a:spLocks noGrp="1"/>
          </p:cNvSpPr>
          <p:nvPr>
            <p:ph type="title"/>
          </p:nvPr>
        </p:nvSpPr>
        <p:spPr/>
        <p:txBody>
          <a:bodyPr/>
          <a:lstStyle/>
          <a:p>
            <a:r>
              <a:rPr lang="de-DE"/>
              <a:t>Mastertitelformat bearbeiten</a:t>
            </a:r>
            <a:endParaRPr lang="de-BE"/>
          </a:p>
        </p:txBody>
      </p:sp>
      <p:sp>
        <p:nvSpPr>
          <p:cNvPr id="3" name="Datumsplatzhalter 2">
            <a:extLst>
              <a:ext uri="{FF2B5EF4-FFF2-40B4-BE49-F238E27FC236}">
                <a16:creationId xmlns:a16="http://schemas.microsoft.com/office/drawing/2014/main" id="{A2DB0F5E-1DDA-2B47-AD4B-FB1D882ED0DB}"/>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4" name="Fußzeilenplatzhalter 3">
            <a:extLst>
              <a:ext uri="{FF2B5EF4-FFF2-40B4-BE49-F238E27FC236}">
                <a16:creationId xmlns:a16="http://schemas.microsoft.com/office/drawing/2014/main" id="{B264407A-EFCC-994B-B3F8-F6A368886547}"/>
              </a:ext>
            </a:extLst>
          </p:cNvPr>
          <p:cNvSpPr>
            <a:spLocks noGrp="1"/>
          </p:cNvSpPr>
          <p:nvPr>
            <p:ph type="ftr" sz="quarter" idx="11"/>
          </p:nvPr>
        </p:nvSpPr>
        <p:spPr/>
        <p:txBody>
          <a:bodyPr/>
          <a:lstStyle/>
          <a:p>
            <a:endParaRPr lang="de-BE"/>
          </a:p>
        </p:txBody>
      </p:sp>
      <p:sp>
        <p:nvSpPr>
          <p:cNvPr id="5" name="Foliennummernplatzhalter 4">
            <a:extLst>
              <a:ext uri="{FF2B5EF4-FFF2-40B4-BE49-F238E27FC236}">
                <a16:creationId xmlns:a16="http://schemas.microsoft.com/office/drawing/2014/main" id="{75B9A6FF-5809-E44D-8124-F1C509D8F880}"/>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417982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1D9AF2C-9334-4E42-8DDB-B5E9F6884C35}"/>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3" name="Fußzeilenplatzhalter 2">
            <a:extLst>
              <a:ext uri="{FF2B5EF4-FFF2-40B4-BE49-F238E27FC236}">
                <a16:creationId xmlns:a16="http://schemas.microsoft.com/office/drawing/2014/main" id="{98522893-8A1C-164D-9FAD-697E73AFAB10}"/>
              </a:ext>
            </a:extLst>
          </p:cNvPr>
          <p:cNvSpPr>
            <a:spLocks noGrp="1"/>
          </p:cNvSpPr>
          <p:nvPr>
            <p:ph type="ftr" sz="quarter" idx="11"/>
          </p:nvPr>
        </p:nvSpPr>
        <p:spPr/>
        <p:txBody>
          <a:bodyPr/>
          <a:lstStyle/>
          <a:p>
            <a:endParaRPr lang="de-BE"/>
          </a:p>
        </p:txBody>
      </p:sp>
      <p:sp>
        <p:nvSpPr>
          <p:cNvPr id="4" name="Foliennummernplatzhalter 3">
            <a:extLst>
              <a:ext uri="{FF2B5EF4-FFF2-40B4-BE49-F238E27FC236}">
                <a16:creationId xmlns:a16="http://schemas.microsoft.com/office/drawing/2014/main" id="{4112640C-177B-DB4D-AE40-B80F479B1ED3}"/>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113282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12F5F-58B3-764F-9EF6-EC8CE5AE0DE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BE"/>
          </a:p>
        </p:txBody>
      </p:sp>
      <p:sp>
        <p:nvSpPr>
          <p:cNvPr id="3" name="Inhaltsplatzhalter 2">
            <a:extLst>
              <a:ext uri="{FF2B5EF4-FFF2-40B4-BE49-F238E27FC236}">
                <a16:creationId xmlns:a16="http://schemas.microsoft.com/office/drawing/2014/main" id="{6B145FF6-0D6E-2347-9D96-C8F948CC9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4" name="Textplatzhalter 3">
            <a:extLst>
              <a:ext uri="{FF2B5EF4-FFF2-40B4-BE49-F238E27FC236}">
                <a16:creationId xmlns:a16="http://schemas.microsoft.com/office/drawing/2014/main" id="{90B803DE-91A7-CD40-9F88-1B560C1C8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A47755F-185C-2B4C-99F6-1CBE8DCCFCEA}"/>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6" name="Fußzeilenplatzhalter 5">
            <a:extLst>
              <a:ext uri="{FF2B5EF4-FFF2-40B4-BE49-F238E27FC236}">
                <a16:creationId xmlns:a16="http://schemas.microsoft.com/office/drawing/2014/main" id="{B030A144-608A-B54C-8AD0-BCEDFCBFA44E}"/>
              </a:ext>
            </a:extLst>
          </p:cNvPr>
          <p:cNvSpPr>
            <a:spLocks noGrp="1"/>
          </p:cNvSpPr>
          <p:nvPr>
            <p:ph type="ftr" sz="quarter" idx="11"/>
          </p:nvPr>
        </p:nvSpPr>
        <p:spPr/>
        <p:txBody>
          <a:bodyPr/>
          <a:lstStyle/>
          <a:p>
            <a:endParaRPr lang="de-BE"/>
          </a:p>
        </p:txBody>
      </p:sp>
      <p:sp>
        <p:nvSpPr>
          <p:cNvPr id="7" name="Foliennummernplatzhalter 6">
            <a:extLst>
              <a:ext uri="{FF2B5EF4-FFF2-40B4-BE49-F238E27FC236}">
                <a16:creationId xmlns:a16="http://schemas.microsoft.com/office/drawing/2014/main" id="{FF2E321D-4FF1-F946-9403-AFFA44BE2660}"/>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305269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32A46-312D-A142-AC0E-EC8F8E76BF0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BE"/>
          </a:p>
        </p:txBody>
      </p:sp>
      <p:sp>
        <p:nvSpPr>
          <p:cNvPr id="3" name="Bildplatzhalter 2">
            <a:extLst>
              <a:ext uri="{FF2B5EF4-FFF2-40B4-BE49-F238E27FC236}">
                <a16:creationId xmlns:a16="http://schemas.microsoft.com/office/drawing/2014/main" id="{52921128-A6D6-0F40-8878-46C62E8E6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BE"/>
          </a:p>
        </p:txBody>
      </p:sp>
      <p:sp>
        <p:nvSpPr>
          <p:cNvPr id="4" name="Textplatzhalter 3">
            <a:extLst>
              <a:ext uri="{FF2B5EF4-FFF2-40B4-BE49-F238E27FC236}">
                <a16:creationId xmlns:a16="http://schemas.microsoft.com/office/drawing/2014/main" id="{A0E9B752-79E2-5C42-B3B8-06906ABD2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1A73D9A-9E1F-084E-8E3F-ACA46442EB28}"/>
              </a:ext>
            </a:extLst>
          </p:cNvPr>
          <p:cNvSpPr>
            <a:spLocks noGrp="1"/>
          </p:cNvSpPr>
          <p:nvPr>
            <p:ph type="dt" sz="half" idx="10"/>
          </p:nvPr>
        </p:nvSpPr>
        <p:spPr/>
        <p:txBody>
          <a:bodyPr/>
          <a:lstStyle/>
          <a:p>
            <a:fld id="{2CC99F60-E432-1442-9DDE-7FD806DA3280}" type="datetimeFigureOut">
              <a:rPr lang="de-BE" smtClean="0"/>
              <a:t>03/07/2025</a:t>
            </a:fld>
            <a:endParaRPr lang="de-BE"/>
          </a:p>
        </p:txBody>
      </p:sp>
      <p:sp>
        <p:nvSpPr>
          <p:cNvPr id="6" name="Fußzeilenplatzhalter 5">
            <a:extLst>
              <a:ext uri="{FF2B5EF4-FFF2-40B4-BE49-F238E27FC236}">
                <a16:creationId xmlns:a16="http://schemas.microsoft.com/office/drawing/2014/main" id="{E72954B7-F856-8F41-8440-B2896AFE589C}"/>
              </a:ext>
            </a:extLst>
          </p:cNvPr>
          <p:cNvSpPr>
            <a:spLocks noGrp="1"/>
          </p:cNvSpPr>
          <p:nvPr>
            <p:ph type="ftr" sz="quarter" idx="11"/>
          </p:nvPr>
        </p:nvSpPr>
        <p:spPr/>
        <p:txBody>
          <a:bodyPr/>
          <a:lstStyle/>
          <a:p>
            <a:endParaRPr lang="de-BE"/>
          </a:p>
        </p:txBody>
      </p:sp>
      <p:sp>
        <p:nvSpPr>
          <p:cNvPr id="7" name="Foliennummernplatzhalter 6">
            <a:extLst>
              <a:ext uri="{FF2B5EF4-FFF2-40B4-BE49-F238E27FC236}">
                <a16:creationId xmlns:a16="http://schemas.microsoft.com/office/drawing/2014/main" id="{9B655B05-7CBD-6D44-A6B4-36BCDC81014A}"/>
              </a:ext>
            </a:extLst>
          </p:cNvPr>
          <p:cNvSpPr>
            <a:spLocks noGrp="1"/>
          </p:cNvSpPr>
          <p:nvPr>
            <p:ph type="sldNum" sz="quarter" idx="12"/>
          </p:nvPr>
        </p:nvSpPr>
        <p:spPr/>
        <p:txBody>
          <a:bodyPr/>
          <a:lstStyle/>
          <a:p>
            <a:fld id="{82F647CE-F616-2B44-A588-C8895124E62F}" type="slidenum">
              <a:rPr lang="de-BE" smtClean="0"/>
              <a:t>‹Nr.›</a:t>
            </a:fld>
            <a:endParaRPr lang="de-BE"/>
          </a:p>
        </p:txBody>
      </p:sp>
    </p:spTree>
    <p:extLst>
      <p:ext uri="{BB962C8B-B14F-4D97-AF65-F5344CB8AC3E}">
        <p14:creationId xmlns:p14="http://schemas.microsoft.com/office/powerpoint/2010/main" val="181774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C4C40E-CF98-FA47-B626-C96997494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BE"/>
          </a:p>
        </p:txBody>
      </p:sp>
      <p:sp>
        <p:nvSpPr>
          <p:cNvPr id="3" name="Textplatzhalter 2">
            <a:extLst>
              <a:ext uri="{FF2B5EF4-FFF2-40B4-BE49-F238E27FC236}">
                <a16:creationId xmlns:a16="http://schemas.microsoft.com/office/drawing/2014/main" id="{AD81E375-BDA7-C34C-87FD-AC6532451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BE"/>
          </a:p>
        </p:txBody>
      </p:sp>
      <p:sp>
        <p:nvSpPr>
          <p:cNvPr id="4" name="Datumsplatzhalter 3">
            <a:extLst>
              <a:ext uri="{FF2B5EF4-FFF2-40B4-BE49-F238E27FC236}">
                <a16:creationId xmlns:a16="http://schemas.microsoft.com/office/drawing/2014/main" id="{27916721-D2A0-9140-98A8-AE0C55BF0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99F60-E432-1442-9DDE-7FD806DA3280}" type="datetimeFigureOut">
              <a:rPr lang="de-BE" smtClean="0"/>
              <a:t>03/07/2025</a:t>
            </a:fld>
            <a:endParaRPr lang="de-BE"/>
          </a:p>
        </p:txBody>
      </p:sp>
      <p:sp>
        <p:nvSpPr>
          <p:cNvPr id="5" name="Fußzeilenplatzhalter 4">
            <a:extLst>
              <a:ext uri="{FF2B5EF4-FFF2-40B4-BE49-F238E27FC236}">
                <a16:creationId xmlns:a16="http://schemas.microsoft.com/office/drawing/2014/main" id="{87F0926C-120B-A848-B022-ADB507A21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BE"/>
          </a:p>
        </p:txBody>
      </p:sp>
      <p:sp>
        <p:nvSpPr>
          <p:cNvPr id="6" name="Foliennummernplatzhalter 5">
            <a:extLst>
              <a:ext uri="{FF2B5EF4-FFF2-40B4-BE49-F238E27FC236}">
                <a16:creationId xmlns:a16="http://schemas.microsoft.com/office/drawing/2014/main" id="{5F413000-1EF9-0745-A999-F26F6FC2F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647CE-F616-2B44-A588-C8895124E62F}" type="slidenum">
              <a:rPr lang="de-BE" smtClean="0"/>
              <a:t>‹Nr.›</a:t>
            </a:fld>
            <a:endParaRPr lang="de-BE"/>
          </a:p>
        </p:txBody>
      </p:sp>
    </p:spTree>
    <p:extLst>
      <p:ext uri="{BB962C8B-B14F-4D97-AF65-F5344CB8AC3E}">
        <p14:creationId xmlns:p14="http://schemas.microsoft.com/office/powerpoint/2010/main" val="974751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6.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52.png"/><Relationship Id="rId5" Type="http://schemas.openxmlformats.org/officeDocument/2006/relationships/image" Target="../media/image24.png"/><Relationship Id="rId10" Type="http://schemas.openxmlformats.org/officeDocument/2006/relationships/image" Target="../media/image51.svg"/><Relationship Id="rId4" Type="http://schemas.openxmlformats.org/officeDocument/2006/relationships/image" Target="../media/image47.svg"/><Relationship Id="rId9" Type="http://schemas.openxmlformats.org/officeDocument/2006/relationships/image" Target="../media/image50.png"/><Relationship Id="rId1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5.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52.png"/><Relationship Id="rId5" Type="http://schemas.openxmlformats.org/officeDocument/2006/relationships/image" Target="../media/image24.png"/><Relationship Id="rId15" Type="http://schemas.openxmlformats.org/officeDocument/2006/relationships/image" Target="../media/image26.png"/><Relationship Id="rId10" Type="http://schemas.openxmlformats.org/officeDocument/2006/relationships/image" Target="../media/image51.svg"/><Relationship Id="rId4" Type="http://schemas.openxmlformats.org/officeDocument/2006/relationships/image" Target="../media/image47.svg"/><Relationship Id="rId9" Type="http://schemas.openxmlformats.org/officeDocument/2006/relationships/image" Target="../media/image50.png"/><Relationship Id="rId14" Type="http://schemas.openxmlformats.org/officeDocument/2006/relationships/image" Target="../media/image2.svg"/></Relationships>
</file>

<file path=ppt/slides/_rels/slide16.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1.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6.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52.png"/><Relationship Id="rId5" Type="http://schemas.openxmlformats.org/officeDocument/2006/relationships/image" Target="../media/image24.png"/><Relationship Id="rId15" Type="http://schemas.openxmlformats.org/officeDocument/2006/relationships/image" Target="../media/image26.png"/><Relationship Id="rId10" Type="http://schemas.openxmlformats.org/officeDocument/2006/relationships/image" Target="../media/image51.svg"/><Relationship Id="rId4" Type="http://schemas.openxmlformats.org/officeDocument/2006/relationships/image" Target="../media/image47.svg"/><Relationship Id="rId9" Type="http://schemas.openxmlformats.org/officeDocument/2006/relationships/image" Target="../media/image50.png"/><Relationship Id="rId1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2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2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2.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7.jpeg"/><Relationship Id="rId7" Type="http://schemas.openxmlformats.org/officeDocument/2006/relationships/image" Target="../media/image61.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5.svg"/><Relationship Id="rId3" Type="http://schemas.openxmlformats.org/officeDocument/2006/relationships/image" Target="../media/image62.jpeg"/><Relationship Id="rId7" Type="http://schemas.openxmlformats.org/officeDocument/2006/relationships/image" Target="../media/image23.svg"/><Relationship Id="rId12" Type="http://schemas.openxmlformats.org/officeDocument/2006/relationships/image" Target="../media/image24.png"/><Relationship Id="rId17" Type="http://schemas.openxmlformats.org/officeDocument/2006/relationships/image" Target="../media/image27.svg"/><Relationship Id="rId2" Type="http://schemas.openxmlformats.org/officeDocument/2006/relationships/notesSlide" Target="../notesSlides/notesSlide23.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47.svg"/><Relationship Id="rId5" Type="http://schemas.openxmlformats.org/officeDocument/2006/relationships/image" Target="../media/image2.svg"/><Relationship Id="rId15" Type="http://schemas.openxmlformats.org/officeDocument/2006/relationships/image" Target="../media/image49.svg"/><Relationship Id="rId10" Type="http://schemas.openxmlformats.org/officeDocument/2006/relationships/image" Target="../media/image46.png"/><Relationship Id="rId4" Type="http://schemas.openxmlformats.org/officeDocument/2006/relationships/image" Target="../media/image1.png"/><Relationship Id="rId9" Type="http://schemas.openxmlformats.org/officeDocument/2006/relationships/image" Target="../media/image53.svg"/><Relationship Id="rId1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2F_682E4064.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hyperlink" Target="http://www.lea-hessen.de/" TargetMode="External"/><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umweltbundesamt.de/themen/klima-energie/erneuerbare-energien/windenergie-an-land#flaeche" TargetMode="External"/><Relationship Id="rId5" Type="http://schemas.openxmlformats.org/officeDocument/2006/relationships/hyperlink" Target="https://www.dw.com/de/wie-nachhaltig-ist-windkraft-klimabilanz-recycling-artenschutz-erderhitzung/a-60170247" TargetMode="Externa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umweltbundesamt.de/themen/klima-energie/erneuerbare-energien/windenergie-an-land#flaeche" TargetMode="External"/><Relationship Id="rId4" Type="http://schemas.openxmlformats.org/officeDocument/2006/relationships/image" Target="../media/image9.sv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hyperlink" Target="https://www.umweltbundesamt.de/themen/klima-energie/erneuerbare-energien/windenergie-an-land#flaeche"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hyperlink" Target="https://www.umweltbundesamt.de/sites/default/files/medien/11850/publikationen/32_2023_cc_flaechenverfuegbarkeit_und_flaechenbedarfe_fuer_den_ausbau_der_windenergie_an_land_0.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strom-report.com/windenergie/#windenergie-leistung-deutschland-karte" TargetMode="External"/><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fachagentur-windenergie.de/veroeffentlichungen/interaktive-karten/flaechenbeitragswerte-in-den-bundeslaendern/" TargetMode="External"/><Relationship Id="rId4" Type="http://schemas.openxmlformats.org/officeDocument/2006/relationships/hyperlink" Target="https://www.bundesregierung.de/breg-de/schwerpunkte/klimaschutz/wind-an-land-gesetz-205276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9.xml"/><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20.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3CA9D99-B8B5-35A7-3D96-C851984AED6C}"/>
              </a:ext>
            </a:extLst>
          </p:cNvPr>
          <p:cNvGrpSpPr>
            <a:grpSpLocks noGrp="1" noUngrp="1" noRot="1" noMove="1" noResize="1"/>
          </p:cNvGrpSpPr>
          <p:nvPr/>
        </p:nvGrpSpPr>
        <p:grpSpPr>
          <a:xfrm>
            <a:off x="-2149838" y="-1199839"/>
            <a:ext cx="16508703" cy="9310108"/>
            <a:chOff x="-2149838" y="-1199839"/>
            <a:chExt cx="16508703" cy="9310108"/>
          </a:xfrm>
        </p:grpSpPr>
        <p:sp>
          <p:nvSpPr>
            <p:cNvPr id="8" name="Sechseck 7">
              <a:extLst>
                <a:ext uri="{FF2B5EF4-FFF2-40B4-BE49-F238E27FC236}">
                  <a16:creationId xmlns:a16="http://schemas.microsoft.com/office/drawing/2014/main" id="{7E394426-3672-6C2E-D406-E235C94851D3}"/>
                </a:ext>
              </a:extLst>
            </p:cNvPr>
            <p:cNvSpPr>
              <a:spLocks noGrp="1" noRot="1" noMove="1" noResize="1" noEditPoints="1" noAdjustHandles="1" noChangeArrowheads="1" noChangeShapeType="1"/>
            </p:cNvSpPr>
            <p:nvPr/>
          </p:nvSpPr>
          <p:spPr>
            <a:xfrm>
              <a:off x="-1970228" y="-1199839"/>
              <a:ext cx="4498227" cy="4560517"/>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0" name="Sechseck 9">
              <a:extLst>
                <a:ext uri="{FF2B5EF4-FFF2-40B4-BE49-F238E27FC236}">
                  <a16:creationId xmlns:a16="http://schemas.microsoft.com/office/drawing/2014/main" id="{9FAB9B2A-4629-3959-9FF3-72FB7F25721B}"/>
                </a:ext>
              </a:extLst>
            </p:cNvPr>
            <p:cNvSpPr>
              <a:spLocks noGrp="1" noRot="1" noMove="1" noResize="1" noEditPoints="1" noAdjustHandles="1" noChangeArrowheads="1" noChangeShapeType="1"/>
            </p:cNvSpPr>
            <p:nvPr/>
          </p:nvSpPr>
          <p:spPr>
            <a:xfrm>
              <a:off x="6759612" y="-1085392"/>
              <a:ext cx="4631359" cy="4390708"/>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2" name="Sechseck 11">
              <a:extLst>
                <a:ext uri="{FF2B5EF4-FFF2-40B4-BE49-F238E27FC236}">
                  <a16:creationId xmlns:a16="http://schemas.microsoft.com/office/drawing/2014/main" id="{2FEAC284-4B6E-DB2D-7287-739DF9E0A3D0}"/>
                </a:ext>
              </a:extLst>
            </p:cNvPr>
            <p:cNvSpPr>
              <a:spLocks noGrp="1" noRot="1" noMove="1" noResize="1" noEditPoints="1" noAdjustHandles="1" noChangeArrowheads="1" noChangeShapeType="1"/>
            </p:cNvSpPr>
            <p:nvPr/>
          </p:nvSpPr>
          <p:spPr>
            <a:xfrm>
              <a:off x="10456220" y="1270297"/>
              <a:ext cx="3902645" cy="4382744"/>
            </a:xfrm>
            <a:prstGeom prst="hexagon">
              <a:avLst>
                <a:gd name="adj" fmla="val 27603"/>
                <a:gd name="vf" fmla="val 11547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3" name="Sechseck 12">
              <a:extLst>
                <a:ext uri="{FF2B5EF4-FFF2-40B4-BE49-F238E27FC236}">
                  <a16:creationId xmlns:a16="http://schemas.microsoft.com/office/drawing/2014/main" id="{F2918717-EC10-513A-5B76-8CD8597AB932}"/>
                </a:ext>
              </a:extLst>
            </p:cNvPr>
            <p:cNvSpPr>
              <a:spLocks noGrp="1" noRot="1" noMove="1" noResize="1" noEditPoints="1" noAdjustHandles="1" noChangeArrowheads="1" noChangeShapeType="1"/>
            </p:cNvSpPr>
            <p:nvPr/>
          </p:nvSpPr>
          <p:spPr>
            <a:xfrm>
              <a:off x="-2149838" y="3549752"/>
              <a:ext cx="4718780" cy="4560517"/>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1" name="Sechseck 10">
              <a:extLst>
                <a:ext uri="{FF2B5EF4-FFF2-40B4-BE49-F238E27FC236}">
                  <a16:creationId xmlns:a16="http://schemas.microsoft.com/office/drawing/2014/main" id="{B1928EDD-28C5-B550-6A9E-1EFC86BE05F4}"/>
                </a:ext>
              </a:extLst>
            </p:cNvPr>
            <p:cNvSpPr>
              <a:spLocks noGrp="1" noRot="1" noMove="1" noResize="1" noEditPoints="1" noAdjustHandles="1" noChangeArrowheads="1" noChangeShapeType="1"/>
            </p:cNvSpPr>
            <p:nvPr/>
          </p:nvSpPr>
          <p:spPr>
            <a:xfrm>
              <a:off x="6807083" y="3540812"/>
              <a:ext cx="4536415" cy="4382744"/>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Sechseck 8">
              <a:extLst>
                <a:ext uri="{FF2B5EF4-FFF2-40B4-BE49-F238E27FC236}">
                  <a16:creationId xmlns:a16="http://schemas.microsoft.com/office/drawing/2014/main" id="{35413495-CC5F-CDAF-BBA6-0785DC608DEA}"/>
                </a:ext>
              </a:extLst>
            </p:cNvPr>
            <p:cNvSpPr>
              <a:spLocks noGrp="1" noRot="1" noMove="1" noResize="1" noEditPoints="1" noAdjustHandles="1" noChangeArrowheads="1" noChangeShapeType="1"/>
            </p:cNvSpPr>
            <p:nvPr/>
          </p:nvSpPr>
          <p:spPr>
            <a:xfrm>
              <a:off x="1567543" y="1148741"/>
              <a:ext cx="6172694" cy="4560517"/>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solidFill>
                    <a:schemeClr val="bg1"/>
                  </a:solidFill>
                  <a:latin typeface="Silom" pitchFamily="2" charset="-34"/>
                  <a:ea typeface="Silom" pitchFamily="2" charset="-34"/>
                  <a:cs typeface="Silom" pitchFamily="2" charset="-34"/>
                </a:rPr>
                <a:t>Wi</a:t>
              </a:r>
              <a:r>
                <a:rPr lang="de-DE" sz="4800" dirty="0">
                  <a:solidFill>
                    <a:schemeClr val="bg1"/>
                  </a:solidFill>
                  <a:latin typeface="Silom" pitchFamily="2" charset="-34"/>
                  <a:ea typeface="Silom" pitchFamily="2" charset="-34"/>
                  <a:cs typeface="Silom" pitchFamily="2" charset="-34"/>
                </a:rPr>
                <a:t>(</a:t>
              </a:r>
              <a:r>
                <a:rPr lang="de-DE" sz="4800" dirty="0" err="1">
                  <a:solidFill>
                    <a:schemeClr val="bg1"/>
                  </a:solidFill>
                  <a:latin typeface="Silom" pitchFamily="2" charset="-34"/>
                  <a:ea typeface="Silom" pitchFamily="2" charset="-34"/>
                  <a:cs typeface="Silom" pitchFamily="2" charset="-34"/>
                </a:rPr>
                <a:t>e</a:t>
              </a:r>
              <a:r>
                <a:rPr lang="de-DE" sz="4800" dirty="0">
                  <a:solidFill>
                    <a:schemeClr val="bg1"/>
                  </a:solidFill>
                  <a:latin typeface="Silom" pitchFamily="2" charset="-34"/>
                  <a:ea typeface="Silom" pitchFamily="2" charset="-34"/>
                  <a:cs typeface="Silom" pitchFamily="2" charset="-34"/>
                </a:rPr>
                <a:t>) </a:t>
              </a:r>
            </a:p>
            <a:p>
              <a:pPr algn="ctr"/>
              <a:r>
                <a:rPr lang="de-DE" sz="4800" dirty="0">
                  <a:solidFill>
                    <a:schemeClr val="bg1"/>
                  </a:solidFill>
                  <a:latin typeface="Silom" pitchFamily="2" charset="-34"/>
                  <a:ea typeface="Silom" pitchFamily="2" charset="-34"/>
                  <a:cs typeface="Silom" pitchFamily="2" charset="-34"/>
                </a:rPr>
                <a:t>der Wind</a:t>
              </a:r>
            </a:p>
            <a:p>
              <a:pPr algn="ctr"/>
              <a:r>
                <a:rPr lang="de-DE" sz="3600" dirty="0">
                  <a:solidFill>
                    <a:schemeClr val="bg1"/>
                  </a:solidFill>
                  <a:latin typeface="Silom" pitchFamily="2" charset="-34"/>
                  <a:ea typeface="Silom" pitchFamily="2" charset="-34"/>
                  <a:cs typeface="Silom" pitchFamily="2" charset="-34"/>
                </a:rPr>
                <a:t>- </a:t>
              </a:r>
              <a:r>
                <a:rPr lang="de-DE" sz="3200" dirty="0">
                  <a:solidFill>
                    <a:schemeClr val="bg1"/>
                  </a:solidFill>
                  <a:latin typeface="Silom" pitchFamily="2" charset="-34"/>
                  <a:ea typeface="Silom" pitchFamily="2" charset="-34"/>
                  <a:cs typeface="Silom" pitchFamily="2" charset="-34"/>
                </a:rPr>
                <a:t>Planspiel zur Energiewende</a:t>
              </a:r>
              <a:endParaRPr lang="de-BE" sz="3600" dirty="0">
                <a:solidFill>
                  <a:schemeClr val="bg1"/>
                </a:solidFill>
                <a:latin typeface="Silom" pitchFamily="2" charset="-34"/>
                <a:ea typeface="Silom" pitchFamily="2" charset="-34"/>
                <a:cs typeface="Silom" pitchFamily="2" charset="-34"/>
              </a:endParaRPr>
            </a:p>
          </p:txBody>
        </p:sp>
        <p:pic>
          <p:nvPicPr>
            <p:cNvPr id="3" name="Grafik 2" descr="Windkraftanlagen mit einfarbiger Füllung">
              <a:extLst>
                <a:ext uri="{FF2B5EF4-FFF2-40B4-BE49-F238E27FC236}">
                  <a16:creationId xmlns:a16="http://schemas.microsoft.com/office/drawing/2014/main" id="{941EDCAB-771D-12D0-0CF4-BDDA197C382A}"/>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0381" y="510582"/>
              <a:ext cx="2219373" cy="2219373"/>
            </a:xfrm>
            <a:prstGeom prst="rect">
              <a:avLst/>
            </a:prstGeom>
          </p:spPr>
        </p:pic>
        <p:pic>
          <p:nvPicPr>
            <p:cNvPr id="6" name="Grafik 5" descr="Windkraftanlagen mit einfarbiger Füllung">
              <a:extLst>
                <a:ext uri="{FF2B5EF4-FFF2-40B4-BE49-F238E27FC236}">
                  <a16:creationId xmlns:a16="http://schemas.microsoft.com/office/drawing/2014/main" id="{8FAF6593-A24B-D962-BAE0-59FA75AC847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7749720" y="104023"/>
              <a:ext cx="2219373" cy="2219373"/>
            </a:xfrm>
            <a:prstGeom prst="rect">
              <a:avLst/>
            </a:prstGeom>
          </p:spPr>
        </p:pic>
      </p:grpSp>
      <p:sp>
        <p:nvSpPr>
          <p:cNvPr id="4" name="Textfeld 3">
            <a:extLst>
              <a:ext uri="{FF2B5EF4-FFF2-40B4-BE49-F238E27FC236}">
                <a16:creationId xmlns:a16="http://schemas.microsoft.com/office/drawing/2014/main" id="{1309FCF1-8ED7-A547-1664-C0B08CC79E6B}"/>
              </a:ext>
            </a:extLst>
          </p:cNvPr>
          <p:cNvSpPr txBox="1"/>
          <p:nvPr/>
        </p:nvSpPr>
        <p:spPr>
          <a:xfrm>
            <a:off x="7614138" y="2019005"/>
            <a:ext cx="2842082" cy="984885"/>
          </a:xfrm>
          <a:prstGeom prst="rect">
            <a:avLst/>
          </a:prstGeom>
          <a:noFill/>
        </p:spPr>
        <p:txBody>
          <a:bodyPr wrap="square" rtlCol="0">
            <a:spAutoFit/>
          </a:bodyPr>
          <a:lstStyle/>
          <a:p>
            <a:pPr algn="ctr"/>
            <a:endParaRPr lang="de-DE" dirty="0"/>
          </a:p>
          <a:p>
            <a:pPr algn="ctr"/>
            <a:endParaRPr lang="de-DE" dirty="0"/>
          </a:p>
          <a:p>
            <a:pPr algn="ctr"/>
            <a:r>
              <a:rPr lang="de-DE" sz="2200" dirty="0">
                <a:solidFill>
                  <a:schemeClr val="tx1">
                    <a:lumMod val="65000"/>
                    <a:lumOff val="35000"/>
                  </a:schemeClr>
                </a:solidFill>
                <a:latin typeface="Silom" pitchFamily="2" charset="-34"/>
                <a:ea typeface="Silom" pitchFamily="2" charset="-34"/>
                <a:cs typeface="Silom" pitchFamily="2" charset="-34"/>
              </a:rPr>
              <a:t>[Seminarleitung]</a:t>
            </a:r>
          </a:p>
        </p:txBody>
      </p:sp>
      <p:sp>
        <p:nvSpPr>
          <p:cNvPr id="14" name="Textfeld 13">
            <a:extLst>
              <a:ext uri="{FF2B5EF4-FFF2-40B4-BE49-F238E27FC236}">
                <a16:creationId xmlns:a16="http://schemas.microsoft.com/office/drawing/2014/main" id="{1B989E56-11CA-55DE-0A5D-197271A39351}"/>
              </a:ext>
            </a:extLst>
          </p:cNvPr>
          <p:cNvSpPr txBox="1"/>
          <p:nvPr/>
        </p:nvSpPr>
        <p:spPr>
          <a:xfrm>
            <a:off x="7875129" y="4639671"/>
            <a:ext cx="2394454" cy="1138773"/>
          </a:xfrm>
          <a:prstGeom prst="rect">
            <a:avLst/>
          </a:prstGeom>
          <a:noFill/>
        </p:spPr>
        <p:txBody>
          <a:bodyPr wrap="square" rtlCol="0">
            <a:spAutoFit/>
          </a:bodyPr>
          <a:lstStyle/>
          <a:p>
            <a:pPr algn="ctr"/>
            <a:r>
              <a:rPr lang="de-DE" sz="2800" dirty="0">
                <a:solidFill>
                  <a:schemeClr val="bg1"/>
                </a:solidFill>
                <a:latin typeface="Silom" pitchFamily="2" charset="-34"/>
                <a:ea typeface="Silom" pitchFamily="2" charset="-34"/>
                <a:cs typeface="Silom" pitchFamily="2" charset="-34"/>
              </a:rPr>
              <a:t>Einführung</a:t>
            </a:r>
          </a:p>
          <a:p>
            <a:pPr algn="ctr"/>
            <a:endParaRPr lang="de-DE" sz="2000" dirty="0">
              <a:solidFill>
                <a:schemeClr val="bg1"/>
              </a:solidFill>
            </a:endParaRPr>
          </a:p>
          <a:p>
            <a:pPr algn="ctr"/>
            <a:endParaRPr lang="de-DE" sz="2000" dirty="0">
              <a:solidFill>
                <a:schemeClr val="bg1"/>
              </a:solidFill>
            </a:endParaRPr>
          </a:p>
        </p:txBody>
      </p:sp>
      <p:sp>
        <p:nvSpPr>
          <p:cNvPr id="15" name="Textfeld 14">
            <a:extLst>
              <a:ext uri="{FF2B5EF4-FFF2-40B4-BE49-F238E27FC236}">
                <a16:creationId xmlns:a16="http://schemas.microsoft.com/office/drawing/2014/main" id="{FE60EB34-9A40-F7A8-9F41-13231A851B6D}"/>
              </a:ext>
            </a:extLst>
          </p:cNvPr>
          <p:cNvSpPr txBox="1"/>
          <p:nvPr/>
        </p:nvSpPr>
        <p:spPr>
          <a:xfrm>
            <a:off x="600372" y="5013931"/>
            <a:ext cx="1561068" cy="769441"/>
          </a:xfrm>
          <a:prstGeom prst="rect">
            <a:avLst/>
          </a:prstGeom>
          <a:noFill/>
        </p:spPr>
        <p:txBody>
          <a:bodyPr wrap="square" rtlCol="0">
            <a:spAutoFit/>
          </a:bodyPr>
          <a:lstStyle/>
          <a:p>
            <a:r>
              <a:rPr lang="de-DE" sz="2200" dirty="0">
                <a:solidFill>
                  <a:schemeClr val="tx1">
                    <a:lumMod val="65000"/>
                    <a:lumOff val="35000"/>
                  </a:schemeClr>
                </a:solidFill>
                <a:latin typeface="Silom" pitchFamily="2" charset="-34"/>
                <a:ea typeface="Silom" pitchFamily="2" charset="-34"/>
                <a:cs typeface="Silom" pitchFamily="2" charset="-34"/>
              </a:rPr>
              <a:t>[Datum]</a:t>
            </a:r>
          </a:p>
          <a:p>
            <a:r>
              <a:rPr lang="de-DE" sz="2200" dirty="0">
                <a:solidFill>
                  <a:schemeClr val="tx1">
                    <a:lumMod val="65000"/>
                    <a:lumOff val="35000"/>
                  </a:schemeClr>
                </a:solidFill>
                <a:latin typeface="Silom" pitchFamily="2" charset="-34"/>
                <a:ea typeface="Silom" pitchFamily="2" charset="-34"/>
                <a:cs typeface="Silom" pitchFamily="2" charset="-34"/>
              </a:rPr>
              <a:t>[Uhrzeit]</a:t>
            </a:r>
          </a:p>
        </p:txBody>
      </p:sp>
    </p:spTree>
    <p:extLst>
      <p:ext uri="{BB962C8B-B14F-4D97-AF65-F5344CB8AC3E}">
        <p14:creationId xmlns:p14="http://schemas.microsoft.com/office/powerpoint/2010/main" val="150863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draußen, Himmel, Gras, Windmühle enthält.&#10;&#10;Automatisch generierte Beschreibung">
            <a:extLst>
              <a:ext uri="{FF2B5EF4-FFF2-40B4-BE49-F238E27FC236}">
                <a16:creationId xmlns:a16="http://schemas.microsoft.com/office/drawing/2014/main" id="{2EA1D8B6-F01D-8A3D-1D07-28FED7CF9551}"/>
              </a:ext>
            </a:extLst>
          </p:cNvPr>
          <p:cNvPicPr>
            <a:picLocks noGrp="1" noChangeAspect="1"/>
          </p:cNvPicPr>
          <p:nvPr>
            <p:ph idx="1"/>
          </p:nvPr>
        </p:nvPicPr>
        <p:blipFill>
          <a:blip r:embed="rId3"/>
          <a:stretch>
            <a:fillRect/>
          </a:stretch>
        </p:blipFill>
        <p:spPr>
          <a:xfrm>
            <a:off x="4236781" y="608144"/>
            <a:ext cx="3718437" cy="5580000"/>
          </a:xfrm>
        </p:spPr>
      </p:pic>
      <p:pic>
        <p:nvPicPr>
          <p:cNvPr id="9" name="Grafik 8" descr="Ein Bild, das draußen, Windmühle, Himmel, Generator enthält.&#10;&#10;Automatisch generierte Beschreibung">
            <a:extLst>
              <a:ext uri="{FF2B5EF4-FFF2-40B4-BE49-F238E27FC236}">
                <a16:creationId xmlns:a16="http://schemas.microsoft.com/office/drawing/2014/main" id="{C65EF6E0-4372-31C3-634B-ED324C793E9C}"/>
              </a:ext>
            </a:extLst>
          </p:cNvPr>
          <p:cNvPicPr>
            <a:picLocks noChangeAspect="1"/>
          </p:cNvPicPr>
          <p:nvPr/>
        </p:nvPicPr>
        <p:blipFill>
          <a:blip r:embed="rId4"/>
          <a:stretch>
            <a:fillRect/>
          </a:stretch>
        </p:blipFill>
        <p:spPr>
          <a:xfrm>
            <a:off x="269757" y="608144"/>
            <a:ext cx="3718437" cy="5580000"/>
          </a:xfrm>
          <a:prstGeom prst="rect">
            <a:avLst/>
          </a:prstGeom>
        </p:spPr>
      </p:pic>
      <p:pic>
        <p:nvPicPr>
          <p:cNvPr id="11" name="Grafik 10" descr="Ein Bild, das draußen, Windmühle, Gras, Himmel enthält.&#10;&#10;Automatisch generierte Beschreibung">
            <a:extLst>
              <a:ext uri="{FF2B5EF4-FFF2-40B4-BE49-F238E27FC236}">
                <a16:creationId xmlns:a16="http://schemas.microsoft.com/office/drawing/2014/main" id="{87F6AD83-CA70-505D-277C-4ACC782AE233}"/>
              </a:ext>
            </a:extLst>
          </p:cNvPr>
          <p:cNvPicPr>
            <a:picLocks noChangeAspect="1"/>
          </p:cNvPicPr>
          <p:nvPr/>
        </p:nvPicPr>
        <p:blipFill>
          <a:blip r:embed="rId5"/>
          <a:stretch>
            <a:fillRect/>
          </a:stretch>
        </p:blipFill>
        <p:spPr>
          <a:xfrm>
            <a:off x="8203806" y="608144"/>
            <a:ext cx="3718437" cy="5580000"/>
          </a:xfrm>
          <a:prstGeom prst="rect">
            <a:avLst/>
          </a:prstGeom>
        </p:spPr>
      </p:pic>
      <p:sp>
        <p:nvSpPr>
          <p:cNvPr id="12" name="Textfeld 11">
            <a:extLst>
              <a:ext uri="{FF2B5EF4-FFF2-40B4-BE49-F238E27FC236}">
                <a16:creationId xmlns:a16="http://schemas.microsoft.com/office/drawing/2014/main" id="{468B195C-C6C8-9A23-5320-0A90A6A781DB}"/>
              </a:ext>
            </a:extLst>
          </p:cNvPr>
          <p:cNvSpPr txBox="1"/>
          <p:nvPr/>
        </p:nvSpPr>
        <p:spPr>
          <a:xfrm>
            <a:off x="10755086" y="6249856"/>
            <a:ext cx="1167157" cy="369332"/>
          </a:xfrm>
          <a:prstGeom prst="rect">
            <a:avLst/>
          </a:prstGeom>
          <a:noFill/>
        </p:spPr>
        <p:txBody>
          <a:bodyPr wrap="square" rtlCol="0">
            <a:spAutoFit/>
          </a:bodyPr>
          <a:lstStyle/>
          <a:p>
            <a:r>
              <a:rPr lang="de-DE" b="0" i="0" u="none" strike="noStrike" dirty="0">
                <a:solidFill>
                  <a:srgbClr val="4D5156"/>
                </a:solidFill>
                <a:effectLst/>
                <a:latin typeface="Arial" panose="020B0604020202020204" pitchFamily="34" charset="0"/>
              </a:rPr>
              <a:t>© HMLU</a:t>
            </a:r>
            <a:endParaRPr lang="de-DE" dirty="0"/>
          </a:p>
        </p:txBody>
      </p:sp>
    </p:spTree>
    <p:extLst>
      <p:ext uri="{BB962C8B-B14F-4D97-AF65-F5344CB8AC3E}">
        <p14:creationId xmlns:p14="http://schemas.microsoft.com/office/powerpoint/2010/main" val="212183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Windmühle, Generator, Himmel, Gerät enthält.&#10;&#10;Automatisch generierte Beschreibung">
            <a:extLst>
              <a:ext uri="{FF2B5EF4-FFF2-40B4-BE49-F238E27FC236}">
                <a16:creationId xmlns:a16="http://schemas.microsoft.com/office/drawing/2014/main" id="{819DEFC8-D453-EA1F-21F5-0144607DD1E5}"/>
              </a:ext>
            </a:extLst>
          </p:cNvPr>
          <p:cNvPicPr>
            <a:picLocks noGrp="1" noChangeAspect="1"/>
          </p:cNvPicPr>
          <p:nvPr>
            <p:ph idx="1"/>
          </p:nvPr>
        </p:nvPicPr>
        <p:blipFill>
          <a:blip r:embed="rId3"/>
          <a:stretch>
            <a:fillRect/>
          </a:stretch>
        </p:blipFill>
        <p:spPr>
          <a:xfrm>
            <a:off x="1746431" y="533227"/>
            <a:ext cx="8699137" cy="5791545"/>
          </a:xfrm>
        </p:spPr>
      </p:pic>
      <p:sp>
        <p:nvSpPr>
          <p:cNvPr id="6" name="Textfeld 5">
            <a:extLst>
              <a:ext uri="{FF2B5EF4-FFF2-40B4-BE49-F238E27FC236}">
                <a16:creationId xmlns:a16="http://schemas.microsoft.com/office/drawing/2014/main" id="{E00AAA37-4D96-2515-E45F-D52881A95B1C}"/>
              </a:ext>
            </a:extLst>
          </p:cNvPr>
          <p:cNvSpPr txBox="1"/>
          <p:nvPr/>
        </p:nvSpPr>
        <p:spPr>
          <a:xfrm>
            <a:off x="2638697" y="6324772"/>
            <a:ext cx="7806872" cy="369332"/>
          </a:xfrm>
          <a:prstGeom prst="rect">
            <a:avLst/>
          </a:prstGeom>
          <a:noFill/>
        </p:spPr>
        <p:txBody>
          <a:bodyPr wrap="square" rtlCol="0">
            <a:spAutoFit/>
          </a:bodyPr>
          <a:lstStyle/>
          <a:p>
            <a:r>
              <a:rPr lang="de-DE" b="0" i="0" u="none" strike="noStrike" dirty="0">
                <a:solidFill>
                  <a:srgbClr val="646464"/>
                </a:solidFill>
                <a:effectLst/>
                <a:latin typeface="Arial" panose="020B0604020202020204" pitchFamily="34" charset="0"/>
              </a:rPr>
              <a:t>Windpark in der Ostsee vor der dänischen Küste </a:t>
            </a:r>
            <a:r>
              <a:rPr lang="de-DE" b="0" i="0" u="none" strike="noStrike" dirty="0">
                <a:solidFill>
                  <a:srgbClr val="4D5156"/>
                </a:solidFill>
                <a:effectLst/>
                <a:latin typeface="Arial" panose="020B0604020202020204" pitchFamily="34" charset="0"/>
              </a:rPr>
              <a:t>© </a:t>
            </a:r>
            <a:r>
              <a:rPr lang="de-DE" b="0" i="0" u="none" strike="noStrike" dirty="0">
                <a:solidFill>
                  <a:srgbClr val="646464"/>
                </a:solidFill>
                <a:effectLst/>
                <a:latin typeface="Arial" panose="020B0604020202020204" pitchFamily="34" charset="0"/>
              </a:rPr>
              <a:t>BWE / Christian Hinsch</a:t>
            </a:r>
            <a:endParaRPr lang="de-DE" dirty="0"/>
          </a:p>
        </p:txBody>
      </p:sp>
    </p:spTree>
    <p:extLst>
      <p:ext uri="{BB962C8B-B14F-4D97-AF65-F5344CB8AC3E}">
        <p14:creationId xmlns:p14="http://schemas.microsoft.com/office/powerpoint/2010/main" val="345765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chseck 10">
            <a:extLst>
              <a:ext uri="{FF2B5EF4-FFF2-40B4-BE49-F238E27FC236}">
                <a16:creationId xmlns:a16="http://schemas.microsoft.com/office/drawing/2014/main" id="{B1928EDD-28C5-B550-6A9E-1EFC86BE05F4}"/>
              </a:ext>
            </a:extLst>
          </p:cNvPr>
          <p:cNvSpPr/>
          <p:nvPr/>
        </p:nvSpPr>
        <p:spPr>
          <a:xfrm>
            <a:off x="6323631" y="3407597"/>
            <a:ext cx="4214813" cy="36334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Sechseck 8">
            <a:extLst>
              <a:ext uri="{FF2B5EF4-FFF2-40B4-BE49-F238E27FC236}">
                <a16:creationId xmlns:a16="http://schemas.microsoft.com/office/drawing/2014/main" id="{35413495-CC5F-CDAF-BBA6-0785DC608DEA}"/>
              </a:ext>
            </a:extLst>
          </p:cNvPr>
          <p:cNvSpPr/>
          <p:nvPr/>
        </p:nvSpPr>
        <p:spPr>
          <a:xfrm>
            <a:off x="2774156" y="1486689"/>
            <a:ext cx="4214813" cy="36334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dirty="0">
                <a:solidFill>
                  <a:schemeClr val="bg1"/>
                </a:solidFill>
                <a:latin typeface="Silom" pitchFamily="2" charset="-34"/>
                <a:ea typeface="Silom" pitchFamily="2" charset="-34"/>
                <a:cs typeface="Silom" pitchFamily="2" charset="-34"/>
              </a:rPr>
              <a:t>Warum</a:t>
            </a:r>
            <a:endParaRPr lang="de-BE" sz="5000" dirty="0">
              <a:solidFill>
                <a:schemeClr val="bg1"/>
              </a:solidFill>
              <a:latin typeface="Silom" pitchFamily="2" charset="-34"/>
              <a:ea typeface="Silom" pitchFamily="2" charset="-34"/>
              <a:cs typeface="Silom" pitchFamily="2" charset="-34"/>
            </a:endParaRPr>
          </a:p>
        </p:txBody>
      </p:sp>
      <p:sp>
        <p:nvSpPr>
          <p:cNvPr id="8" name="Sechseck 7">
            <a:extLst>
              <a:ext uri="{FF2B5EF4-FFF2-40B4-BE49-F238E27FC236}">
                <a16:creationId xmlns:a16="http://schemas.microsoft.com/office/drawing/2014/main" id="{7E394426-3672-6C2E-D406-E235C94851D3}"/>
              </a:ext>
            </a:extLst>
          </p:cNvPr>
          <p:cNvSpPr/>
          <p:nvPr/>
        </p:nvSpPr>
        <p:spPr>
          <a:xfrm>
            <a:off x="-814393" y="-44768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Textfeld 6">
            <a:extLst>
              <a:ext uri="{FF2B5EF4-FFF2-40B4-BE49-F238E27FC236}">
                <a16:creationId xmlns:a16="http://schemas.microsoft.com/office/drawing/2014/main" id="{37B2CC5B-ACE9-0D97-5C5E-20EB599871E6}"/>
              </a:ext>
            </a:extLst>
          </p:cNvPr>
          <p:cNvSpPr txBox="1"/>
          <p:nvPr/>
        </p:nvSpPr>
        <p:spPr>
          <a:xfrm>
            <a:off x="7184549" y="4716494"/>
            <a:ext cx="2492990" cy="1015663"/>
          </a:xfrm>
          <a:prstGeom prst="rect">
            <a:avLst/>
          </a:prstGeom>
          <a:noFill/>
        </p:spPr>
        <p:txBody>
          <a:bodyPr wrap="none" rtlCol="0">
            <a:spAutoFit/>
          </a:bodyPr>
          <a:lstStyle/>
          <a:p>
            <a:pPr algn="ctr"/>
            <a:r>
              <a:rPr lang="de-DE" sz="3000" dirty="0">
                <a:solidFill>
                  <a:schemeClr val="bg1"/>
                </a:solidFill>
                <a:latin typeface="Silom" pitchFamily="2" charset="-34"/>
                <a:ea typeface="Silom" pitchFamily="2" charset="-34"/>
                <a:cs typeface="Silom" pitchFamily="2" charset="-34"/>
              </a:rPr>
              <a:t>… ist es so</a:t>
            </a:r>
          </a:p>
          <a:p>
            <a:pPr algn="ctr"/>
            <a:r>
              <a:rPr lang="de-DE" sz="3000" dirty="0">
                <a:solidFill>
                  <a:schemeClr val="bg1"/>
                </a:solidFill>
                <a:latin typeface="Silom" pitchFamily="2" charset="-34"/>
                <a:ea typeface="Silom" pitchFamily="2" charset="-34"/>
                <a:cs typeface="Silom" pitchFamily="2" charset="-34"/>
              </a:rPr>
              <a:t>schwierig?</a:t>
            </a:r>
            <a:endParaRPr lang="de-BE" sz="3000" dirty="0">
              <a:solidFill>
                <a:schemeClr val="bg1"/>
              </a:solidFill>
              <a:latin typeface="Silom" pitchFamily="2" charset="-34"/>
              <a:ea typeface="Silom" pitchFamily="2" charset="-34"/>
              <a:cs typeface="Silom" pitchFamily="2" charset="-34"/>
            </a:endParaRPr>
          </a:p>
        </p:txBody>
      </p:sp>
      <p:sp>
        <p:nvSpPr>
          <p:cNvPr id="10" name="Sechseck 9">
            <a:extLst>
              <a:ext uri="{FF2B5EF4-FFF2-40B4-BE49-F238E27FC236}">
                <a16:creationId xmlns:a16="http://schemas.microsoft.com/office/drawing/2014/main" id="{9FAB9B2A-4629-3959-9FF3-72FB7F25721B}"/>
              </a:ext>
            </a:extLst>
          </p:cNvPr>
          <p:cNvSpPr/>
          <p:nvPr/>
        </p:nvSpPr>
        <p:spPr>
          <a:xfrm>
            <a:off x="6323632" y="-51470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2" name="Sechseck 11">
            <a:extLst>
              <a:ext uri="{FF2B5EF4-FFF2-40B4-BE49-F238E27FC236}">
                <a16:creationId xmlns:a16="http://schemas.microsoft.com/office/drawing/2014/main" id="{2FEAC284-4B6E-DB2D-7287-739DF9E0A3D0}"/>
              </a:ext>
            </a:extLst>
          </p:cNvPr>
          <p:cNvSpPr/>
          <p:nvPr/>
        </p:nvSpPr>
        <p:spPr>
          <a:xfrm>
            <a:off x="9873105" y="140620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3" name="Sechseck 12">
            <a:extLst>
              <a:ext uri="{FF2B5EF4-FFF2-40B4-BE49-F238E27FC236}">
                <a16:creationId xmlns:a16="http://schemas.microsoft.com/office/drawing/2014/main" id="{F2918717-EC10-513A-5B76-8CD8597AB932}"/>
              </a:ext>
            </a:extLst>
          </p:cNvPr>
          <p:cNvSpPr/>
          <p:nvPr/>
        </p:nvSpPr>
        <p:spPr>
          <a:xfrm>
            <a:off x="-816361" y="345757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 name="Textfeld 1">
            <a:extLst>
              <a:ext uri="{FF2B5EF4-FFF2-40B4-BE49-F238E27FC236}">
                <a16:creationId xmlns:a16="http://schemas.microsoft.com/office/drawing/2014/main" id="{748DA16F-03CD-FAC2-1A13-38E2C18A2D25}"/>
              </a:ext>
            </a:extLst>
          </p:cNvPr>
          <p:cNvSpPr txBox="1"/>
          <p:nvPr/>
        </p:nvSpPr>
        <p:spPr>
          <a:xfrm>
            <a:off x="7072331" y="1129203"/>
            <a:ext cx="3005951" cy="553998"/>
          </a:xfrm>
          <a:prstGeom prst="rect">
            <a:avLst/>
          </a:prstGeom>
          <a:noFill/>
        </p:spPr>
        <p:txBody>
          <a:bodyPr wrap="none" rtlCol="0">
            <a:spAutoFit/>
          </a:bodyPr>
          <a:lstStyle/>
          <a:p>
            <a:r>
              <a:rPr lang="de-BE" sz="3000">
                <a:solidFill>
                  <a:schemeClr val="tx1">
                    <a:lumMod val="65000"/>
                    <a:lumOff val="35000"/>
                  </a:schemeClr>
                </a:solidFill>
                <a:latin typeface="Silom" pitchFamily="2" charset="-34"/>
                <a:ea typeface="Silom" pitchFamily="2" charset="-34"/>
                <a:cs typeface="Silom" pitchFamily="2" charset="-34"/>
              </a:rPr>
              <a:t>Kurz gefragt</a:t>
            </a:r>
            <a:r>
              <a:rPr lang="de-DE" sz="3000" dirty="0">
                <a:solidFill>
                  <a:schemeClr val="tx1">
                    <a:lumMod val="65000"/>
                    <a:lumOff val="35000"/>
                  </a:schemeClr>
                </a:solidFill>
                <a:latin typeface="Silom" pitchFamily="2" charset="-34"/>
                <a:ea typeface="Silom" pitchFamily="2" charset="-34"/>
                <a:cs typeface="Silom" pitchFamily="2" charset="-34"/>
              </a:rPr>
              <a:t>:</a:t>
            </a:r>
            <a:endParaRPr lang="de-BE" sz="3000" dirty="0">
              <a:solidFill>
                <a:schemeClr val="tx1">
                  <a:lumMod val="65000"/>
                  <a:lumOff val="35000"/>
                </a:schemeClr>
              </a:solidFill>
              <a:latin typeface="Silom" pitchFamily="2" charset="-34"/>
              <a:ea typeface="Silom" pitchFamily="2" charset="-34"/>
              <a:cs typeface="Silom" pitchFamily="2" charset="-34"/>
            </a:endParaRPr>
          </a:p>
        </p:txBody>
      </p:sp>
      <p:pic>
        <p:nvPicPr>
          <p:cNvPr id="3" name="Grafik 2" descr="Windkraftanlagen mit einfarbiger Füllung">
            <a:extLst>
              <a:ext uri="{FF2B5EF4-FFF2-40B4-BE49-F238E27FC236}">
                <a16:creationId xmlns:a16="http://schemas.microsoft.com/office/drawing/2014/main" id="{C99A7C9C-4178-EA0A-5757-D55F2F221B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42" y="296515"/>
            <a:ext cx="2219373" cy="2219373"/>
          </a:xfrm>
          <a:prstGeom prst="rect">
            <a:avLst/>
          </a:prstGeom>
        </p:spPr>
      </p:pic>
    </p:spTree>
    <p:extLst>
      <p:ext uri="{BB962C8B-B14F-4D97-AF65-F5344CB8AC3E}">
        <p14:creationId xmlns:p14="http://schemas.microsoft.com/office/powerpoint/2010/main" val="287929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Text, Schrift, weiß, Algebra enthält.&#10;&#10;Automatisch generierte Beschreibung">
            <a:extLst>
              <a:ext uri="{FF2B5EF4-FFF2-40B4-BE49-F238E27FC236}">
                <a16:creationId xmlns:a16="http://schemas.microsoft.com/office/drawing/2014/main" id="{4E80A278-56B8-44EC-B8B2-26E3316193A0}"/>
              </a:ext>
            </a:extLst>
          </p:cNvPr>
          <p:cNvPicPr>
            <a:picLocks noChangeAspect="1"/>
          </p:cNvPicPr>
          <p:nvPr/>
        </p:nvPicPr>
        <p:blipFill>
          <a:blip r:embed="rId3"/>
          <a:stretch>
            <a:fillRect/>
          </a:stretch>
        </p:blipFill>
        <p:spPr>
          <a:xfrm>
            <a:off x="3943748" y="4304068"/>
            <a:ext cx="6273392" cy="1676945"/>
          </a:xfrm>
          <a:prstGeom prst="rect">
            <a:avLst/>
          </a:prstGeom>
          <a:ln w="9525">
            <a:solidFill>
              <a:schemeClr val="bg2">
                <a:lumMod val="90000"/>
              </a:schemeClr>
            </a:solidFill>
          </a:ln>
          <a:effectLst>
            <a:outerShdw blurRad="50800" dist="38100" dir="2700000" algn="tl" rotWithShape="0">
              <a:prstClr val="black">
                <a:alpha val="40000"/>
              </a:prstClr>
            </a:outerShdw>
          </a:effectLst>
        </p:spPr>
      </p:pic>
      <p:pic>
        <p:nvPicPr>
          <p:cNvPr id="19" name="Grafik 18" descr="Ein Bild, das Text, Schrift, weiß, Algebra enthält.&#10;&#10;Automatisch generierte Beschreibung">
            <a:extLst>
              <a:ext uri="{FF2B5EF4-FFF2-40B4-BE49-F238E27FC236}">
                <a16:creationId xmlns:a16="http://schemas.microsoft.com/office/drawing/2014/main" id="{DB49AF26-75FA-98F1-12BB-EB675085F9D1}"/>
              </a:ext>
            </a:extLst>
          </p:cNvPr>
          <p:cNvPicPr>
            <a:picLocks noChangeAspect="1"/>
          </p:cNvPicPr>
          <p:nvPr/>
        </p:nvPicPr>
        <p:blipFill>
          <a:blip r:embed="rId3"/>
          <a:stretch>
            <a:fillRect/>
          </a:stretch>
        </p:blipFill>
        <p:spPr>
          <a:xfrm>
            <a:off x="851236" y="3256028"/>
            <a:ext cx="6273392" cy="1676945"/>
          </a:xfrm>
          <a:prstGeom prst="rect">
            <a:avLst/>
          </a:prstGeom>
          <a:ln w="9525">
            <a:solidFill>
              <a:schemeClr val="bg2">
                <a:lumMod val="90000"/>
              </a:schemeClr>
            </a:solidFill>
          </a:ln>
          <a:effectLst>
            <a:outerShdw blurRad="50800" dist="38100" dir="2700000" algn="tl" rotWithShape="0">
              <a:prstClr val="black">
                <a:alpha val="40000"/>
              </a:prstClr>
            </a:outerShdw>
          </a:effectLst>
        </p:spPr>
      </p:pic>
      <p:pic>
        <p:nvPicPr>
          <p:cNvPr id="17" name="Grafik 16" descr="Ein Bild, das Text enthält.&#10;&#10;Automatisch generierte Beschreibung">
            <a:extLst>
              <a:ext uri="{FF2B5EF4-FFF2-40B4-BE49-F238E27FC236}">
                <a16:creationId xmlns:a16="http://schemas.microsoft.com/office/drawing/2014/main" id="{6D9FCE23-361D-A3DB-E964-934599F44D5D}"/>
              </a:ext>
            </a:extLst>
          </p:cNvPr>
          <p:cNvPicPr>
            <a:picLocks noChangeAspect="1"/>
          </p:cNvPicPr>
          <p:nvPr/>
        </p:nvPicPr>
        <p:blipFill>
          <a:blip r:embed="rId4" cstate="screen">
            <a:extLst>
              <a:ext uri="{28A0092B-C50C-407E-A947-70E740481C1C}">
                <a14:useLocalDpi xmlns:a14="http://schemas.microsoft.com/office/drawing/2010/main"/>
              </a:ext>
            </a:extLst>
          </a:blip>
          <a:srcRect r="2396"/>
          <a:stretch/>
        </p:blipFill>
        <p:spPr>
          <a:xfrm>
            <a:off x="520511" y="737229"/>
            <a:ext cx="7462021" cy="1676945"/>
          </a:xfrm>
          <a:prstGeom prst="rect">
            <a:avLst/>
          </a:prstGeom>
          <a:ln w="9525">
            <a:solidFill>
              <a:schemeClr val="bg2">
                <a:lumMod val="90000"/>
              </a:schemeClr>
            </a:solidFill>
          </a:ln>
          <a:effectLst>
            <a:outerShdw blurRad="50800" dist="38100" dir="2700000" algn="tl" rotWithShape="0">
              <a:prstClr val="black">
                <a:alpha val="40000"/>
              </a:prstClr>
            </a:outerShdw>
          </a:effectLst>
        </p:spPr>
      </p:pic>
      <p:pic>
        <p:nvPicPr>
          <p:cNvPr id="21" name="Grafik 20" descr="Ein Bild, das Text, Himmel enthält.&#10;&#10;Automatisch generierte Beschreibung">
            <a:extLst>
              <a:ext uri="{FF2B5EF4-FFF2-40B4-BE49-F238E27FC236}">
                <a16:creationId xmlns:a16="http://schemas.microsoft.com/office/drawing/2014/main" id="{56120ACB-F8F2-6872-2C94-5728C53DF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1645" y="203860"/>
            <a:ext cx="7327726" cy="1865856"/>
          </a:xfrm>
          <a:prstGeom prst="rect">
            <a:avLst/>
          </a:prstGeom>
          <a:ln w="9525">
            <a:solidFill>
              <a:schemeClr val="bg2">
                <a:lumMod val="90000"/>
              </a:schemeClr>
            </a:solidFill>
          </a:ln>
          <a:effectLst>
            <a:outerShdw blurRad="50800" dist="38100" dir="2700000" algn="tl" rotWithShape="0">
              <a:prstClr val="black">
                <a:alpha val="40000"/>
              </a:prstClr>
            </a:outerShdw>
          </a:effectLst>
        </p:spPr>
      </p:pic>
      <p:pic>
        <p:nvPicPr>
          <p:cNvPr id="3" name="Grafik 2" descr="Ein Bild, das Text, Schrift, Screenshot, weiß enthält.&#10;&#10;Automatisch generierte Beschreibung">
            <a:extLst>
              <a:ext uri="{FF2B5EF4-FFF2-40B4-BE49-F238E27FC236}">
                <a16:creationId xmlns:a16="http://schemas.microsoft.com/office/drawing/2014/main" id="{7F535C18-DB90-255A-8C6B-6CBACC0CC211}"/>
              </a:ext>
            </a:extLst>
          </p:cNvPr>
          <p:cNvPicPr>
            <a:picLocks noChangeAspect="1"/>
          </p:cNvPicPr>
          <p:nvPr/>
        </p:nvPicPr>
        <p:blipFill>
          <a:blip r:embed="rId6"/>
          <a:stretch>
            <a:fillRect/>
          </a:stretch>
        </p:blipFill>
        <p:spPr>
          <a:xfrm>
            <a:off x="139895" y="835290"/>
            <a:ext cx="6663151" cy="1850434"/>
          </a:xfrm>
          <a:prstGeom prst="rect">
            <a:avLst/>
          </a:prstGeom>
          <a:ln w="9525">
            <a:solidFill>
              <a:schemeClr val="bg2">
                <a:lumMod val="90000"/>
              </a:schemeClr>
            </a:solidFill>
          </a:ln>
          <a:effectLst>
            <a:outerShdw blurRad="50800" dist="38100" dir="2700000" algn="tl" rotWithShape="0">
              <a:prstClr val="black">
                <a:alpha val="40000"/>
              </a:prstClr>
            </a:outerShdw>
          </a:effectLst>
        </p:spPr>
      </p:pic>
      <p:pic>
        <p:nvPicPr>
          <p:cNvPr id="9" name="Grafik 8" descr="Ein Bild, das Text, Schrift, weiß, Screenshot enthält.&#10;&#10;Automatisch generierte Beschreibung">
            <a:extLst>
              <a:ext uri="{FF2B5EF4-FFF2-40B4-BE49-F238E27FC236}">
                <a16:creationId xmlns:a16="http://schemas.microsoft.com/office/drawing/2014/main" id="{A0BDC5A5-A159-E2B2-8485-28D9173BE0F1}"/>
              </a:ext>
            </a:extLst>
          </p:cNvPr>
          <p:cNvPicPr>
            <a:picLocks noChangeAspect="1"/>
          </p:cNvPicPr>
          <p:nvPr/>
        </p:nvPicPr>
        <p:blipFill>
          <a:blip r:embed="rId7"/>
          <a:stretch>
            <a:fillRect/>
          </a:stretch>
        </p:blipFill>
        <p:spPr>
          <a:xfrm>
            <a:off x="365322" y="4807597"/>
            <a:ext cx="7772400" cy="1907770"/>
          </a:xfrm>
          <a:prstGeom prst="rect">
            <a:avLst/>
          </a:prstGeom>
          <a:ln w="9525">
            <a:solidFill>
              <a:schemeClr val="bg2">
                <a:lumMod val="90000"/>
              </a:schemeClr>
            </a:solidFill>
          </a:ln>
          <a:effectLst>
            <a:outerShdw blurRad="50800" dist="38100" dir="2700000" algn="tl" rotWithShape="0">
              <a:prstClr val="black">
                <a:alpha val="40000"/>
              </a:prstClr>
            </a:outerShdw>
          </a:effectLst>
        </p:spPr>
      </p:pic>
      <p:pic>
        <p:nvPicPr>
          <p:cNvPr id="10" name="Grafik 9" descr="Ein Bild, das Text enthält.&#10;&#10;Automatisch generierte Beschreibung">
            <a:extLst>
              <a:ext uri="{FF2B5EF4-FFF2-40B4-BE49-F238E27FC236}">
                <a16:creationId xmlns:a16="http://schemas.microsoft.com/office/drawing/2014/main" id="{62AE4CDA-1DF5-E5BE-9832-B95FE46382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1193" y="4780573"/>
            <a:ext cx="6548111" cy="888286"/>
          </a:xfrm>
          <a:prstGeom prst="rect">
            <a:avLst/>
          </a:prstGeom>
          <a:ln w="9525">
            <a:solidFill>
              <a:schemeClr val="bg2">
                <a:lumMod val="90000"/>
              </a:schemeClr>
            </a:solidFill>
          </a:ln>
          <a:effectLst>
            <a:outerShdw blurRad="50800" dist="38100" dir="2700000" algn="tl" rotWithShape="0">
              <a:prstClr val="black">
                <a:alpha val="40000"/>
              </a:prstClr>
            </a:outerShdw>
          </a:effectLst>
        </p:spPr>
      </p:pic>
      <p:pic>
        <p:nvPicPr>
          <p:cNvPr id="24" name="Grafik 23" descr="Ein Bild, das Text enthält.&#10;&#10;Automatisch generierte Beschreibung">
            <a:extLst>
              <a:ext uri="{FF2B5EF4-FFF2-40B4-BE49-F238E27FC236}">
                <a16:creationId xmlns:a16="http://schemas.microsoft.com/office/drawing/2014/main" id="{949A295C-AB8B-3639-A538-7C9509125070}"/>
              </a:ext>
            </a:extLst>
          </p:cNvPr>
          <p:cNvPicPr>
            <a:picLocks noChangeAspect="1"/>
          </p:cNvPicPr>
          <p:nvPr/>
        </p:nvPicPr>
        <p:blipFill>
          <a:blip r:embed="rId4" cstate="screen">
            <a:extLst>
              <a:ext uri="{28A0092B-C50C-407E-A947-70E740481C1C}">
                <a14:useLocalDpi xmlns:a14="http://schemas.microsoft.com/office/drawing/2010/main"/>
              </a:ext>
            </a:extLst>
          </a:blip>
          <a:srcRect r="2396" b="8198"/>
          <a:stretch/>
        </p:blipFill>
        <p:spPr>
          <a:xfrm>
            <a:off x="4729979" y="2360925"/>
            <a:ext cx="7462021" cy="1539455"/>
          </a:xfrm>
          <a:prstGeom prst="rect">
            <a:avLst/>
          </a:prstGeom>
          <a:ln w="9525">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96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chseck 7">
            <a:extLst>
              <a:ext uri="{FF2B5EF4-FFF2-40B4-BE49-F238E27FC236}">
                <a16:creationId xmlns:a16="http://schemas.microsoft.com/office/drawing/2014/main" id="{9BCCBE50-011E-1EA3-BA03-DFBC9DA7ABF8}"/>
              </a:ext>
            </a:extLst>
          </p:cNvPr>
          <p:cNvSpPr/>
          <p:nvPr/>
        </p:nvSpPr>
        <p:spPr>
          <a:xfrm>
            <a:off x="5234253" y="727507"/>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Sechseck 6">
            <a:extLst>
              <a:ext uri="{FF2B5EF4-FFF2-40B4-BE49-F238E27FC236}">
                <a16:creationId xmlns:a16="http://schemas.microsoft.com/office/drawing/2014/main" id="{4DC4B006-3A79-4D82-2361-85A8B5CD62EA}"/>
              </a:ext>
            </a:extLst>
          </p:cNvPr>
          <p:cNvSpPr/>
          <p:nvPr/>
        </p:nvSpPr>
        <p:spPr>
          <a:xfrm>
            <a:off x="2416351" y="2199022"/>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Sechseck 8">
            <a:extLst>
              <a:ext uri="{FF2B5EF4-FFF2-40B4-BE49-F238E27FC236}">
                <a16:creationId xmlns:a16="http://schemas.microsoft.com/office/drawing/2014/main" id="{FC70B7C4-07A1-A0FB-836B-49303B007A39}"/>
              </a:ext>
            </a:extLst>
          </p:cNvPr>
          <p:cNvSpPr/>
          <p:nvPr/>
        </p:nvSpPr>
        <p:spPr>
          <a:xfrm>
            <a:off x="5244581" y="37252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6" name="Sechseck 15">
            <a:extLst>
              <a:ext uri="{FF2B5EF4-FFF2-40B4-BE49-F238E27FC236}">
                <a16:creationId xmlns:a16="http://schemas.microsoft.com/office/drawing/2014/main" id="{FE8EEF71-7AA3-5B08-1135-303413D4E053}"/>
              </a:ext>
            </a:extLst>
          </p:cNvPr>
          <p:cNvSpPr/>
          <p:nvPr/>
        </p:nvSpPr>
        <p:spPr>
          <a:xfrm>
            <a:off x="-396925" y="742941"/>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0" name="Sechseck 19">
            <a:extLst>
              <a:ext uri="{FF2B5EF4-FFF2-40B4-BE49-F238E27FC236}">
                <a16:creationId xmlns:a16="http://schemas.microsoft.com/office/drawing/2014/main" id="{7D2234D4-6372-703F-D197-AD4FC1F44C9B}"/>
              </a:ext>
            </a:extLst>
          </p:cNvPr>
          <p:cNvSpPr/>
          <p:nvPr/>
        </p:nvSpPr>
        <p:spPr>
          <a:xfrm>
            <a:off x="-346535" y="3782461"/>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2" name="Sechseck 21">
            <a:extLst>
              <a:ext uri="{FF2B5EF4-FFF2-40B4-BE49-F238E27FC236}">
                <a16:creationId xmlns:a16="http://schemas.microsoft.com/office/drawing/2014/main" id="{84F073F7-E5CE-CD91-EE67-EB6E454CC813}"/>
              </a:ext>
            </a:extLst>
          </p:cNvPr>
          <p:cNvSpPr/>
          <p:nvPr/>
        </p:nvSpPr>
        <p:spPr>
          <a:xfrm>
            <a:off x="2446749" y="-785813"/>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4" name="Sechseck 23">
            <a:extLst>
              <a:ext uri="{FF2B5EF4-FFF2-40B4-BE49-F238E27FC236}">
                <a16:creationId xmlns:a16="http://schemas.microsoft.com/office/drawing/2014/main" id="{F4041A96-37A0-428C-3A0C-C2BF543580AD}"/>
              </a:ext>
            </a:extLst>
          </p:cNvPr>
          <p:cNvSpPr/>
          <p:nvPr/>
        </p:nvSpPr>
        <p:spPr>
          <a:xfrm>
            <a:off x="8095709" y="21771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5" name="Sechseck 24">
            <a:extLst>
              <a:ext uri="{FF2B5EF4-FFF2-40B4-BE49-F238E27FC236}">
                <a16:creationId xmlns:a16="http://schemas.microsoft.com/office/drawing/2014/main" id="{45C5051A-603B-26AF-E975-763C4F7658E5}"/>
              </a:ext>
            </a:extLst>
          </p:cNvPr>
          <p:cNvSpPr/>
          <p:nvPr/>
        </p:nvSpPr>
        <p:spPr>
          <a:xfrm>
            <a:off x="2430640" y="5238542"/>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Sechseck 25">
            <a:extLst>
              <a:ext uri="{FF2B5EF4-FFF2-40B4-BE49-F238E27FC236}">
                <a16:creationId xmlns:a16="http://schemas.microsoft.com/office/drawing/2014/main" id="{47E7BB63-F6A1-EAFD-CBD5-5CEFF30B8B1C}"/>
              </a:ext>
            </a:extLst>
          </p:cNvPr>
          <p:cNvSpPr/>
          <p:nvPr/>
        </p:nvSpPr>
        <p:spPr>
          <a:xfrm>
            <a:off x="8021756" y="-756854"/>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7" name="Sechseck 26">
            <a:extLst>
              <a:ext uri="{FF2B5EF4-FFF2-40B4-BE49-F238E27FC236}">
                <a16:creationId xmlns:a16="http://schemas.microsoft.com/office/drawing/2014/main" id="{20148052-75F6-E176-A320-6B5B5EEC46DC}"/>
              </a:ext>
            </a:extLst>
          </p:cNvPr>
          <p:cNvSpPr/>
          <p:nvPr/>
        </p:nvSpPr>
        <p:spPr>
          <a:xfrm>
            <a:off x="8095709" y="5174837"/>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8" name="Sechseck 27">
            <a:extLst>
              <a:ext uri="{FF2B5EF4-FFF2-40B4-BE49-F238E27FC236}">
                <a16:creationId xmlns:a16="http://schemas.microsoft.com/office/drawing/2014/main" id="{6AA86A48-04C3-4109-B1B6-5B138D2EC88E}"/>
              </a:ext>
            </a:extLst>
          </p:cNvPr>
          <p:cNvSpPr/>
          <p:nvPr/>
        </p:nvSpPr>
        <p:spPr>
          <a:xfrm>
            <a:off x="10955898" y="3675980"/>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9" name="Sechseck 28">
            <a:extLst>
              <a:ext uri="{FF2B5EF4-FFF2-40B4-BE49-F238E27FC236}">
                <a16:creationId xmlns:a16="http://schemas.microsoft.com/office/drawing/2014/main" id="{95ACC21B-C6B5-2EA7-2480-E0407C39608A}"/>
              </a:ext>
            </a:extLst>
          </p:cNvPr>
          <p:cNvSpPr/>
          <p:nvPr/>
        </p:nvSpPr>
        <p:spPr>
          <a:xfrm>
            <a:off x="10865431" y="678265"/>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pic>
        <p:nvPicPr>
          <p:cNvPr id="5" name="Grafik 4" descr="Start mit einfarbiger Füllung">
            <a:extLst>
              <a:ext uri="{FF2B5EF4-FFF2-40B4-BE49-F238E27FC236}">
                <a16:creationId xmlns:a16="http://schemas.microsoft.com/office/drawing/2014/main" id="{9301F73D-0A5E-269C-D571-5248046464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156" y="-379334"/>
            <a:ext cx="1807028" cy="1807028"/>
          </a:xfrm>
          <a:prstGeom prst="rect">
            <a:avLst/>
          </a:prstGeom>
        </p:spPr>
      </p:pic>
      <p:pic>
        <p:nvPicPr>
          <p:cNvPr id="19" name="Grafik 18" descr="Waldszenerie mit einfarbiger Füllung">
            <a:extLst>
              <a:ext uri="{FF2B5EF4-FFF2-40B4-BE49-F238E27FC236}">
                <a16:creationId xmlns:a16="http://schemas.microsoft.com/office/drawing/2014/main" id="{62C0DED9-EF8F-7F0D-EE97-91D0C11099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071" y="991689"/>
            <a:ext cx="1948543" cy="1948543"/>
          </a:xfrm>
          <a:prstGeom prst="rect">
            <a:avLst/>
          </a:prstGeom>
        </p:spPr>
      </p:pic>
      <p:pic>
        <p:nvPicPr>
          <p:cNvPr id="21" name="Grafik 20" descr="Waldszenerie mit einfarbiger Füllung">
            <a:extLst>
              <a:ext uri="{FF2B5EF4-FFF2-40B4-BE49-F238E27FC236}">
                <a16:creationId xmlns:a16="http://schemas.microsoft.com/office/drawing/2014/main" id="{6C4B7181-255F-898A-ADE5-C71EB9EDB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82" y="4044737"/>
            <a:ext cx="1948543" cy="1948543"/>
          </a:xfrm>
          <a:prstGeom prst="rect">
            <a:avLst/>
          </a:prstGeom>
        </p:spPr>
      </p:pic>
      <p:pic>
        <p:nvPicPr>
          <p:cNvPr id="23" name="Grafik 22" descr="Start mit einfarbiger Füllung">
            <a:extLst>
              <a:ext uri="{FF2B5EF4-FFF2-40B4-BE49-F238E27FC236}">
                <a16:creationId xmlns:a16="http://schemas.microsoft.com/office/drawing/2014/main" id="{B0FF1B5F-3540-3933-7941-39E3652CB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6434" y="996732"/>
            <a:ext cx="1807028" cy="1807028"/>
          </a:xfrm>
          <a:prstGeom prst="rect">
            <a:avLst/>
          </a:prstGeom>
        </p:spPr>
      </p:pic>
      <p:pic>
        <p:nvPicPr>
          <p:cNvPr id="33" name="Grafik 32" descr="Wandern mit einfarbiger Füllung">
            <a:extLst>
              <a:ext uri="{FF2B5EF4-FFF2-40B4-BE49-F238E27FC236}">
                <a16:creationId xmlns:a16="http://schemas.microsoft.com/office/drawing/2014/main" id="{F8572532-E288-B45F-F3F8-D38F1638D1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2668" y="2543545"/>
            <a:ext cx="1938337" cy="1938337"/>
          </a:xfrm>
          <a:prstGeom prst="rect">
            <a:avLst/>
          </a:prstGeom>
        </p:spPr>
      </p:pic>
      <p:pic>
        <p:nvPicPr>
          <p:cNvPr id="35" name="Grafik 34" descr="Griechischer Tempel mit einfarbiger Füllung">
            <a:extLst>
              <a:ext uri="{FF2B5EF4-FFF2-40B4-BE49-F238E27FC236}">
                <a16:creationId xmlns:a16="http://schemas.microsoft.com/office/drawing/2014/main" id="{8328D4A3-A84F-4AF8-45ED-F231AF1876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14376" y="2435594"/>
            <a:ext cx="1887555" cy="1887555"/>
          </a:xfrm>
          <a:prstGeom prst="rect">
            <a:avLst/>
          </a:prstGeom>
        </p:spPr>
      </p:pic>
      <p:pic>
        <p:nvPicPr>
          <p:cNvPr id="36" name="Grafik 35" descr="Start mit einfarbiger Füllung">
            <a:extLst>
              <a:ext uri="{FF2B5EF4-FFF2-40B4-BE49-F238E27FC236}">
                <a16:creationId xmlns:a16="http://schemas.microsoft.com/office/drawing/2014/main" id="{CC3E1499-0F50-F6B6-B759-D4AE55FB8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981" y="4016549"/>
            <a:ext cx="1807028" cy="1807028"/>
          </a:xfrm>
          <a:prstGeom prst="rect">
            <a:avLst/>
          </a:prstGeom>
        </p:spPr>
      </p:pic>
      <p:pic>
        <p:nvPicPr>
          <p:cNvPr id="38" name="Grafik 37" descr="Fabrik mit einfarbiger Füllung">
            <a:extLst>
              <a:ext uri="{FF2B5EF4-FFF2-40B4-BE49-F238E27FC236}">
                <a16:creationId xmlns:a16="http://schemas.microsoft.com/office/drawing/2014/main" id="{1FA96E24-F8B8-1978-8BB9-334DB9A921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1857" y="5387766"/>
            <a:ext cx="1948543" cy="1948543"/>
          </a:xfrm>
          <a:prstGeom prst="rect">
            <a:avLst/>
          </a:prstGeom>
        </p:spPr>
      </p:pic>
      <p:pic>
        <p:nvPicPr>
          <p:cNvPr id="39" name="Grafik 38" descr="Waldszenerie mit einfarbiger Füllung">
            <a:extLst>
              <a:ext uri="{FF2B5EF4-FFF2-40B4-BE49-F238E27FC236}">
                <a16:creationId xmlns:a16="http://schemas.microsoft.com/office/drawing/2014/main" id="{32B2B03A-F7C0-57D2-BEB0-4F024DEF44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4611" y="-495317"/>
            <a:ext cx="1948543" cy="1948543"/>
          </a:xfrm>
          <a:prstGeom prst="rect">
            <a:avLst/>
          </a:prstGeom>
        </p:spPr>
      </p:pic>
      <p:pic>
        <p:nvPicPr>
          <p:cNvPr id="2" name="Grafik 1" descr="Traktor mit einfarbiger Füllung">
            <a:extLst>
              <a:ext uri="{FF2B5EF4-FFF2-40B4-BE49-F238E27FC236}">
                <a16:creationId xmlns:a16="http://schemas.microsoft.com/office/drawing/2014/main" id="{468949FB-3D54-0740-F4C8-3FEFC5D68D9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56842" y="5628480"/>
            <a:ext cx="1906181" cy="1906181"/>
          </a:xfrm>
          <a:prstGeom prst="rect">
            <a:avLst/>
          </a:prstGeom>
        </p:spPr>
      </p:pic>
    </p:spTree>
    <p:extLst>
      <p:ext uri="{BB962C8B-B14F-4D97-AF65-F5344CB8AC3E}">
        <p14:creationId xmlns:p14="http://schemas.microsoft.com/office/powerpoint/2010/main" val="238939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chseck 7">
            <a:extLst>
              <a:ext uri="{FF2B5EF4-FFF2-40B4-BE49-F238E27FC236}">
                <a16:creationId xmlns:a16="http://schemas.microsoft.com/office/drawing/2014/main" id="{9BCCBE50-011E-1EA3-BA03-DFBC9DA7ABF8}"/>
              </a:ext>
            </a:extLst>
          </p:cNvPr>
          <p:cNvSpPr/>
          <p:nvPr/>
        </p:nvSpPr>
        <p:spPr>
          <a:xfrm>
            <a:off x="5234253" y="727507"/>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Sechseck 6">
            <a:extLst>
              <a:ext uri="{FF2B5EF4-FFF2-40B4-BE49-F238E27FC236}">
                <a16:creationId xmlns:a16="http://schemas.microsoft.com/office/drawing/2014/main" id="{4DC4B006-3A79-4D82-2361-85A8B5CD62EA}"/>
              </a:ext>
            </a:extLst>
          </p:cNvPr>
          <p:cNvSpPr/>
          <p:nvPr/>
        </p:nvSpPr>
        <p:spPr>
          <a:xfrm>
            <a:off x="2416351" y="2199022"/>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Sechseck 8">
            <a:extLst>
              <a:ext uri="{FF2B5EF4-FFF2-40B4-BE49-F238E27FC236}">
                <a16:creationId xmlns:a16="http://schemas.microsoft.com/office/drawing/2014/main" id="{FC70B7C4-07A1-A0FB-836B-49303B007A39}"/>
              </a:ext>
            </a:extLst>
          </p:cNvPr>
          <p:cNvSpPr/>
          <p:nvPr/>
        </p:nvSpPr>
        <p:spPr>
          <a:xfrm>
            <a:off x="5244581" y="37252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6" name="Sechseck 15">
            <a:extLst>
              <a:ext uri="{FF2B5EF4-FFF2-40B4-BE49-F238E27FC236}">
                <a16:creationId xmlns:a16="http://schemas.microsoft.com/office/drawing/2014/main" id="{FE8EEF71-7AA3-5B08-1135-303413D4E053}"/>
              </a:ext>
            </a:extLst>
          </p:cNvPr>
          <p:cNvSpPr/>
          <p:nvPr/>
        </p:nvSpPr>
        <p:spPr>
          <a:xfrm>
            <a:off x="-396925" y="742941"/>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0" name="Sechseck 19">
            <a:extLst>
              <a:ext uri="{FF2B5EF4-FFF2-40B4-BE49-F238E27FC236}">
                <a16:creationId xmlns:a16="http://schemas.microsoft.com/office/drawing/2014/main" id="{7D2234D4-6372-703F-D197-AD4FC1F44C9B}"/>
              </a:ext>
            </a:extLst>
          </p:cNvPr>
          <p:cNvSpPr/>
          <p:nvPr/>
        </p:nvSpPr>
        <p:spPr>
          <a:xfrm>
            <a:off x="-346535" y="3782461"/>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2" name="Sechseck 21">
            <a:extLst>
              <a:ext uri="{FF2B5EF4-FFF2-40B4-BE49-F238E27FC236}">
                <a16:creationId xmlns:a16="http://schemas.microsoft.com/office/drawing/2014/main" id="{84F073F7-E5CE-CD91-EE67-EB6E454CC813}"/>
              </a:ext>
            </a:extLst>
          </p:cNvPr>
          <p:cNvSpPr/>
          <p:nvPr/>
        </p:nvSpPr>
        <p:spPr>
          <a:xfrm>
            <a:off x="2446749" y="-785813"/>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4" name="Sechseck 23">
            <a:extLst>
              <a:ext uri="{FF2B5EF4-FFF2-40B4-BE49-F238E27FC236}">
                <a16:creationId xmlns:a16="http://schemas.microsoft.com/office/drawing/2014/main" id="{F4041A96-37A0-428C-3A0C-C2BF543580AD}"/>
              </a:ext>
            </a:extLst>
          </p:cNvPr>
          <p:cNvSpPr/>
          <p:nvPr/>
        </p:nvSpPr>
        <p:spPr>
          <a:xfrm>
            <a:off x="8095709" y="21771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5" name="Sechseck 24">
            <a:extLst>
              <a:ext uri="{FF2B5EF4-FFF2-40B4-BE49-F238E27FC236}">
                <a16:creationId xmlns:a16="http://schemas.microsoft.com/office/drawing/2014/main" id="{45C5051A-603B-26AF-E975-763C4F7658E5}"/>
              </a:ext>
            </a:extLst>
          </p:cNvPr>
          <p:cNvSpPr/>
          <p:nvPr/>
        </p:nvSpPr>
        <p:spPr>
          <a:xfrm>
            <a:off x="2430640" y="5238542"/>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Sechseck 25">
            <a:extLst>
              <a:ext uri="{FF2B5EF4-FFF2-40B4-BE49-F238E27FC236}">
                <a16:creationId xmlns:a16="http://schemas.microsoft.com/office/drawing/2014/main" id="{47E7BB63-F6A1-EAFD-CBD5-5CEFF30B8B1C}"/>
              </a:ext>
            </a:extLst>
          </p:cNvPr>
          <p:cNvSpPr/>
          <p:nvPr/>
        </p:nvSpPr>
        <p:spPr>
          <a:xfrm>
            <a:off x="8021756" y="-756854"/>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7" name="Sechseck 26">
            <a:extLst>
              <a:ext uri="{FF2B5EF4-FFF2-40B4-BE49-F238E27FC236}">
                <a16:creationId xmlns:a16="http://schemas.microsoft.com/office/drawing/2014/main" id="{20148052-75F6-E176-A320-6B5B5EEC46DC}"/>
              </a:ext>
            </a:extLst>
          </p:cNvPr>
          <p:cNvSpPr/>
          <p:nvPr/>
        </p:nvSpPr>
        <p:spPr>
          <a:xfrm>
            <a:off x="8095709" y="5174837"/>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8" name="Sechseck 27">
            <a:extLst>
              <a:ext uri="{FF2B5EF4-FFF2-40B4-BE49-F238E27FC236}">
                <a16:creationId xmlns:a16="http://schemas.microsoft.com/office/drawing/2014/main" id="{6AA86A48-04C3-4109-B1B6-5B138D2EC88E}"/>
              </a:ext>
            </a:extLst>
          </p:cNvPr>
          <p:cNvSpPr/>
          <p:nvPr/>
        </p:nvSpPr>
        <p:spPr>
          <a:xfrm>
            <a:off x="10955898" y="3675980"/>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9" name="Sechseck 28">
            <a:extLst>
              <a:ext uri="{FF2B5EF4-FFF2-40B4-BE49-F238E27FC236}">
                <a16:creationId xmlns:a16="http://schemas.microsoft.com/office/drawing/2014/main" id="{95ACC21B-C6B5-2EA7-2480-E0407C39608A}"/>
              </a:ext>
            </a:extLst>
          </p:cNvPr>
          <p:cNvSpPr/>
          <p:nvPr/>
        </p:nvSpPr>
        <p:spPr>
          <a:xfrm>
            <a:off x="10865431" y="678265"/>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pic>
        <p:nvPicPr>
          <p:cNvPr id="5" name="Grafik 4" descr="Start mit einfarbiger Füllung">
            <a:extLst>
              <a:ext uri="{FF2B5EF4-FFF2-40B4-BE49-F238E27FC236}">
                <a16:creationId xmlns:a16="http://schemas.microsoft.com/office/drawing/2014/main" id="{9301F73D-0A5E-269C-D571-5248046464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156" y="-379334"/>
            <a:ext cx="1807028" cy="1807028"/>
          </a:xfrm>
          <a:prstGeom prst="rect">
            <a:avLst/>
          </a:prstGeom>
        </p:spPr>
      </p:pic>
      <p:pic>
        <p:nvPicPr>
          <p:cNvPr id="19" name="Grafik 18" descr="Waldszenerie mit einfarbiger Füllung">
            <a:extLst>
              <a:ext uri="{FF2B5EF4-FFF2-40B4-BE49-F238E27FC236}">
                <a16:creationId xmlns:a16="http://schemas.microsoft.com/office/drawing/2014/main" id="{62C0DED9-EF8F-7F0D-EE97-91D0C11099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071" y="991689"/>
            <a:ext cx="1948543" cy="1948543"/>
          </a:xfrm>
          <a:prstGeom prst="rect">
            <a:avLst/>
          </a:prstGeom>
        </p:spPr>
      </p:pic>
      <p:pic>
        <p:nvPicPr>
          <p:cNvPr id="21" name="Grafik 20" descr="Waldszenerie mit einfarbiger Füllung">
            <a:extLst>
              <a:ext uri="{FF2B5EF4-FFF2-40B4-BE49-F238E27FC236}">
                <a16:creationId xmlns:a16="http://schemas.microsoft.com/office/drawing/2014/main" id="{6C4B7181-255F-898A-ADE5-C71EB9EDB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82" y="4044737"/>
            <a:ext cx="1948543" cy="1948543"/>
          </a:xfrm>
          <a:prstGeom prst="rect">
            <a:avLst/>
          </a:prstGeom>
        </p:spPr>
      </p:pic>
      <p:pic>
        <p:nvPicPr>
          <p:cNvPr id="23" name="Grafik 22" descr="Start mit einfarbiger Füllung">
            <a:extLst>
              <a:ext uri="{FF2B5EF4-FFF2-40B4-BE49-F238E27FC236}">
                <a16:creationId xmlns:a16="http://schemas.microsoft.com/office/drawing/2014/main" id="{B0FF1B5F-3540-3933-7941-39E3652CB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6434" y="996732"/>
            <a:ext cx="1807028" cy="1807028"/>
          </a:xfrm>
          <a:prstGeom prst="rect">
            <a:avLst/>
          </a:prstGeom>
        </p:spPr>
      </p:pic>
      <p:pic>
        <p:nvPicPr>
          <p:cNvPr id="33" name="Grafik 32" descr="Wandern mit einfarbiger Füllung">
            <a:extLst>
              <a:ext uri="{FF2B5EF4-FFF2-40B4-BE49-F238E27FC236}">
                <a16:creationId xmlns:a16="http://schemas.microsoft.com/office/drawing/2014/main" id="{F8572532-E288-B45F-F3F8-D38F1638D1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2668" y="2543545"/>
            <a:ext cx="1938337" cy="1938337"/>
          </a:xfrm>
          <a:prstGeom prst="rect">
            <a:avLst/>
          </a:prstGeom>
        </p:spPr>
      </p:pic>
      <p:pic>
        <p:nvPicPr>
          <p:cNvPr id="35" name="Grafik 34" descr="Griechischer Tempel mit einfarbiger Füllung">
            <a:extLst>
              <a:ext uri="{FF2B5EF4-FFF2-40B4-BE49-F238E27FC236}">
                <a16:creationId xmlns:a16="http://schemas.microsoft.com/office/drawing/2014/main" id="{8328D4A3-A84F-4AF8-45ED-F231AF1876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14376" y="2435594"/>
            <a:ext cx="1887555" cy="1887555"/>
          </a:xfrm>
          <a:prstGeom prst="rect">
            <a:avLst/>
          </a:prstGeom>
        </p:spPr>
      </p:pic>
      <p:pic>
        <p:nvPicPr>
          <p:cNvPr id="36" name="Grafik 35" descr="Start mit einfarbiger Füllung">
            <a:extLst>
              <a:ext uri="{FF2B5EF4-FFF2-40B4-BE49-F238E27FC236}">
                <a16:creationId xmlns:a16="http://schemas.microsoft.com/office/drawing/2014/main" id="{CC3E1499-0F50-F6B6-B759-D4AE55FB8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981" y="4016549"/>
            <a:ext cx="1807028" cy="1807028"/>
          </a:xfrm>
          <a:prstGeom prst="rect">
            <a:avLst/>
          </a:prstGeom>
        </p:spPr>
      </p:pic>
      <p:pic>
        <p:nvPicPr>
          <p:cNvPr id="38" name="Grafik 37" descr="Fabrik mit einfarbiger Füllung">
            <a:extLst>
              <a:ext uri="{FF2B5EF4-FFF2-40B4-BE49-F238E27FC236}">
                <a16:creationId xmlns:a16="http://schemas.microsoft.com/office/drawing/2014/main" id="{1FA96E24-F8B8-1978-8BB9-334DB9A921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1857" y="5387766"/>
            <a:ext cx="1948543" cy="1948543"/>
          </a:xfrm>
          <a:prstGeom prst="rect">
            <a:avLst/>
          </a:prstGeom>
        </p:spPr>
      </p:pic>
      <p:pic>
        <p:nvPicPr>
          <p:cNvPr id="3" name="Grafik 2" descr="Windkraftanlagen mit einfarbiger Füllung">
            <a:extLst>
              <a:ext uri="{FF2B5EF4-FFF2-40B4-BE49-F238E27FC236}">
                <a16:creationId xmlns:a16="http://schemas.microsoft.com/office/drawing/2014/main" id="{AAF9719B-CCCC-4230-638E-DD925C3C0A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58666" y="-523512"/>
            <a:ext cx="2219373" cy="2219373"/>
          </a:xfrm>
          <a:prstGeom prst="rect">
            <a:avLst/>
          </a:prstGeom>
        </p:spPr>
      </p:pic>
      <p:pic>
        <p:nvPicPr>
          <p:cNvPr id="2" name="Grafik 1" descr="Traktor mit einfarbiger Füllung">
            <a:extLst>
              <a:ext uri="{FF2B5EF4-FFF2-40B4-BE49-F238E27FC236}">
                <a16:creationId xmlns:a16="http://schemas.microsoft.com/office/drawing/2014/main" id="{92464FB6-F7AC-B4F4-1982-A2DCDE8188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56842" y="5628480"/>
            <a:ext cx="1906181" cy="1906181"/>
          </a:xfrm>
          <a:prstGeom prst="rect">
            <a:avLst/>
          </a:prstGeom>
        </p:spPr>
      </p:pic>
    </p:spTree>
    <p:extLst>
      <p:ext uri="{BB962C8B-B14F-4D97-AF65-F5344CB8AC3E}">
        <p14:creationId xmlns:p14="http://schemas.microsoft.com/office/powerpoint/2010/main" val="109796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chseck 7">
            <a:extLst>
              <a:ext uri="{FF2B5EF4-FFF2-40B4-BE49-F238E27FC236}">
                <a16:creationId xmlns:a16="http://schemas.microsoft.com/office/drawing/2014/main" id="{9BCCBE50-011E-1EA3-BA03-DFBC9DA7ABF8}"/>
              </a:ext>
            </a:extLst>
          </p:cNvPr>
          <p:cNvSpPr/>
          <p:nvPr/>
        </p:nvSpPr>
        <p:spPr>
          <a:xfrm>
            <a:off x="5234253" y="727507"/>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Sechseck 6">
            <a:extLst>
              <a:ext uri="{FF2B5EF4-FFF2-40B4-BE49-F238E27FC236}">
                <a16:creationId xmlns:a16="http://schemas.microsoft.com/office/drawing/2014/main" id="{4DC4B006-3A79-4D82-2361-85A8B5CD62EA}"/>
              </a:ext>
            </a:extLst>
          </p:cNvPr>
          <p:cNvSpPr/>
          <p:nvPr/>
        </p:nvSpPr>
        <p:spPr>
          <a:xfrm>
            <a:off x="2416351" y="2199022"/>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Sechseck 8">
            <a:extLst>
              <a:ext uri="{FF2B5EF4-FFF2-40B4-BE49-F238E27FC236}">
                <a16:creationId xmlns:a16="http://schemas.microsoft.com/office/drawing/2014/main" id="{FC70B7C4-07A1-A0FB-836B-49303B007A39}"/>
              </a:ext>
            </a:extLst>
          </p:cNvPr>
          <p:cNvSpPr/>
          <p:nvPr/>
        </p:nvSpPr>
        <p:spPr>
          <a:xfrm>
            <a:off x="5244581" y="37252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6" name="Sechseck 15">
            <a:extLst>
              <a:ext uri="{FF2B5EF4-FFF2-40B4-BE49-F238E27FC236}">
                <a16:creationId xmlns:a16="http://schemas.microsoft.com/office/drawing/2014/main" id="{FE8EEF71-7AA3-5B08-1135-303413D4E053}"/>
              </a:ext>
            </a:extLst>
          </p:cNvPr>
          <p:cNvSpPr/>
          <p:nvPr/>
        </p:nvSpPr>
        <p:spPr>
          <a:xfrm>
            <a:off x="-396925" y="742941"/>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sp>
        <p:nvSpPr>
          <p:cNvPr id="20" name="Sechseck 19">
            <a:extLst>
              <a:ext uri="{FF2B5EF4-FFF2-40B4-BE49-F238E27FC236}">
                <a16:creationId xmlns:a16="http://schemas.microsoft.com/office/drawing/2014/main" id="{7D2234D4-6372-703F-D197-AD4FC1F44C9B}"/>
              </a:ext>
            </a:extLst>
          </p:cNvPr>
          <p:cNvSpPr/>
          <p:nvPr/>
        </p:nvSpPr>
        <p:spPr>
          <a:xfrm>
            <a:off x="-346535" y="3782461"/>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2" name="Sechseck 21">
            <a:extLst>
              <a:ext uri="{FF2B5EF4-FFF2-40B4-BE49-F238E27FC236}">
                <a16:creationId xmlns:a16="http://schemas.microsoft.com/office/drawing/2014/main" id="{84F073F7-E5CE-CD91-EE67-EB6E454CC813}"/>
              </a:ext>
            </a:extLst>
          </p:cNvPr>
          <p:cNvSpPr/>
          <p:nvPr/>
        </p:nvSpPr>
        <p:spPr>
          <a:xfrm>
            <a:off x="2446749" y="-785813"/>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4" name="Sechseck 23">
            <a:extLst>
              <a:ext uri="{FF2B5EF4-FFF2-40B4-BE49-F238E27FC236}">
                <a16:creationId xmlns:a16="http://schemas.microsoft.com/office/drawing/2014/main" id="{F4041A96-37A0-428C-3A0C-C2BF543580AD}"/>
              </a:ext>
            </a:extLst>
          </p:cNvPr>
          <p:cNvSpPr/>
          <p:nvPr/>
        </p:nvSpPr>
        <p:spPr>
          <a:xfrm>
            <a:off x="8095709" y="21771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5" name="Sechseck 24">
            <a:extLst>
              <a:ext uri="{FF2B5EF4-FFF2-40B4-BE49-F238E27FC236}">
                <a16:creationId xmlns:a16="http://schemas.microsoft.com/office/drawing/2014/main" id="{45C5051A-603B-26AF-E975-763C4F7658E5}"/>
              </a:ext>
            </a:extLst>
          </p:cNvPr>
          <p:cNvSpPr/>
          <p:nvPr/>
        </p:nvSpPr>
        <p:spPr>
          <a:xfrm>
            <a:off x="2430640" y="5238542"/>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Sechseck 25">
            <a:extLst>
              <a:ext uri="{FF2B5EF4-FFF2-40B4-BE49-F238E27FC236}">
                <a16:creationId xmlns:a16="http://schemas.microsoft.com/office/drawing/2014/main" id="{47E7BB63-F6A1-EAFD-CBD5-5CEFF30B8B1C}"/>
              </a:ext>
            </a:extLst>
          </p:cNvPr>
          <p:cNvSpPr/>
          <p:nvPr/>
        </p:nvSpPr>
        <p:spPr>
          <a:xfrm>
            <a:off x="8021756" y="-756854"/>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7" name="Sechseck 26">
            <a:extLst>
              <a:ext uri="{FF2B5EF4-FFF2-40B4-BE49-F238E27FC236}">
                <a16:creationId xmlns:a16="http://schemas.microsoft.com/office/drawing/2014/main" id="{20148052-75F6-E176-A320-6B5B5EEC46DC}"/>
              </a:ext>
            </a:extLst>
          </p:cNvPr>
          <p:cNvSpPr/>
          <p:nvPr/>
        </p:nvSpPr>
        <p:spPr>
          <a:xfrm>
            <a:off x="8095709" y="5174837"/>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8" name="Sechseck 27">
            <a:extLst>
              <a:ext uri="{FF2B5EF4-FFF2-40B4-BE49-F238E27FC236}">
                <a16:creationId xmlns:a16="http://schemas.microsoft.com/office/drawing/2014/main" id="{6AA86A48-04C3-4109-B1B6-5B138D2EC88E}"/>
              </a:ext>
            </a:extLst>
          </p:cNvPr>
          <p:cNvSpPr/>
          <p:nvPr/>
        </p:nvSpPr>
        <p:spPr>
          <a:xfrm>
            <a:off x="10955898" y="3675980"/>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sp>
        <p:nvSpPr>
          <p:cNvPr id="29" name="Sechseck 28">
            <a:extLst>
              <a:ext uri="{FF2B5EF4-FFF2-40B4-BE49-F238E27FC236}">
                <a16:creationId xmlns:a16="http://schemas.microsoft.com/office/drawing/2014/main" id="{95ACC21B-C6B5-2EA7-2480-E0407C39608A}"/>
              </a:ext>
            </a:extLst>
          </p:cNvPr>
          <p:cNvSpPr/>
          <p:nvPr/>
        </p:nvSpPr>
        <p:spPr>
          <a:xfrm>
            <a:off x="10865431" y="678265"/>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pic>
        <p:nvPicPr>
          <p:cNvPr id="5" name="Grafik 4" descr="Start mit einfarbiger Füllung">
            <a:extLst>
              <a:ext uri="{FF2B5EF4-FFF2-40B4-BE49-F238E27FC236}">
                <a16:creationId xmlns:a16="http://schemas.microsoft.com/office/drawing/2014/main" id="{9301F73D-0A5E-269C-D571-5248046464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156" y="-379334"/>
            <a:ext cx="1807028" cy="1807028"/>
          </a:xfrm>
          <a:prstGeom prst="rect">
            <a:avLst/>
          </a:prstGeom>
        </p:spPr>
      </p:pic>
      <p:pic>
        <p:nvPicPr>
          <p:cNvPr id="21" name="Grafik 20" descr="Waldszenerie mit einfarbiger Füllung">
            <a:extLst>
              <a:ext uri="{FF2B5EF4-FFF2-40B4-BE49-F238E27FC236}">
                <a16:creationId xmlns:a16="http://schemas.microsoft.com/office/drawing/2014/main" id="{6C4B7181-255F-898A-ADE5-C71EB9EDB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82" y="4044737"/>
            <a:ext cx="1948543" cy="1948543"/>
          </a:xfrm>
          <a:prstGeom prst="rect">
            <a:avLst/>
          </a:prstGeom>
        </p:spPr>
      </p:pic>
      <p:pic>
        <p:nvPicPr>
          <p:cNvPr id="23" name="Grafik 22" descr="Start mit einfarbiger Füllung">
            <a:extLst>
              <a:ext uri="{FF2B5EF4-FFF2-40B4-BE49-F238E27FC236}">
                <a16:creationId xmlns:a16="http://schemas.microsoft.com/office/drawing/2014/main" id="{B0FF1B5F-3540-3933-7941-39E3652CB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6434" y="996732"/>
            <a:ext cx="1807028" cy="1807028"/>
          </a:xfrm>
          <a:prstGeom prst="rect">
            <a:avLst/>
          </a:prstGeom>
        </p:spPr>
      </p:pic>
      <p:pic>
        <p:nvPicPr>
          <p:cNvPr id="33" name="Grafik 32" descr="Wandern mit einfarbiger Füllung">
            <a:extLst>
              <a:ext uri="{FF2B5EF4-FFF2-40B4-BE49-F238E27FC236}">
                <a16:creationId xmlns:a16="http://schemas.microsoft.com/office/drawing/2014/main" id="{F8572532-E288-B45F-F3F8-D38F1638D1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2668" y="2543545"/>
            <a:ext cx="1938337" cy="1938337"/>
          </a:xfrm>
          <a:prstGeom prst="rect">
            <a:avLst/>
          </a:prstGeom>
        </p:spPr>
      </p:pic>
      <p:pic>
        <p:nvPicPr>
          <p:cNvPr id="35" name="Grafik 34" descr="Griechischer Tempel mit einfarbiger Füllung">
            <a:extLst>
              <a:ext uri="{FF2B5EF4-FFF2-40B4-BE49-F238E27FC236}">
                <a16:creationId xmlns:a16="http://schemas.microsoft.com/office/drawing/2014/main" id="{8328D4A3-A84F-4AF8-45ED-F231AF1876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14376" y="2435594"/>
            <a:ext cx="1887555" cy="1887555"/>
          </a:xfrm>
          <a:prstGeom prst="rect">
            <a:avLst/>
          </a:prstGeom>
        </p:spPr>
      </p:pic>
      <p:pic>
        <p:nvPicPr>
          <p:cNvPr id="36" name="Grafik 35" descr="Start mit einfarbiger Füllung">
            <a:extLst>
              <a:ext uri="{FF2B5EF4-FFF2-40B4-BE49-F238E27FC236}">
                <a16:creationId xmlns:a16="http://schemas.microsoft.com/office/drawing/2014/main" id="{CC3E1499-0F50-F6B6-B759-D4AE55FB8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981" y="4016549"/>
            <a:ext cx="1807028" cy="1807028"/>
          </a:xfrm>
          <a:prstGeom prst="rect">
            <a:avLst/>
          </a:prstGeom>
        </p:spPr>
      </p:pic>
      <p:pic>
        <p:nvPicPr>
          <p:cNvPr id="38" name="Grafik 37" descr="Fabrik mit einfarbiger Füllung">
            <a:extLst>
              <a:ext uri="{FF2B5EF4-FFF2-40B4-BE49-F238E27FC236}">
                <a16:creationId xmlns:a16="http://schemas.microsoft.com/office/drawing/2014/main" id="{1FA96E24-F8B8-1978-8BB9-334DB9A921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1857" y="5387766"/>
            <a:ext cx="1948543" cy="1948543"/>
          </a:xfrm>
          <a:prstGeom prst="rect">
            <a:avLst/>
          </a:prstGeom>
        </p:spPr>
      </p:pic>
      <p:pic>
        <p:nvPicPr>
          <p:cNvPr id="39" name="Grafik 38" descr="Waldszenerie mit einfarbiger Füllung">
            <a:extLst>
              <a:ext uri="{FF2B5EF4-FFF2-40B4-BE49-F238E27FC236}">
                <a16:creationId xmlns:a16="http://schemas.microsoft.com/office/drawing/2014/main" id="{32B2B03A-F7C0-57D2-BEB0-4F024DEF44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4611" y="-495317"/>
            <a:ext cx="1948543" cy="1948543"/>
          </a:xfrm>
          <a:prstGeom prst="rect">
            <a:avLst/>
          </a:prstGeom>
        </p:spPr>
      </p:pic>
      <p:pic>
        <p:nvPicPr>
          <p:cNvPr id="2" name="Grafik 1" descr="Windkraftanlagen mit einfarbiger Füllung">
            <a:extLst>
              <a:ext uri="{FF2B5EF4-FFF2-40B4-BE49-F238E27FC236}">
                <a16:creationId xmlns:a16="http://schemas.microsoft.com/office/drawing/2014/main" id="{67959250-F53F-D4C4-EFCC-1FAAE62014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104" y="996732"/>
            <a:ext cx="2219373" cy="2219373"/>
          </a:xfrm>
          <a:prstGeom prst="rect">
            <a:avLst/>
          </a:prstGeom>
        </p:spPr>
      </p:pic>
      <p:pic>
        <p:nvPicPr>
          <p:cNvPr id="3" name="Grafik 2" descr="Traktor mit einfarbiger Füllung">
            <a:extLst>
              <a:ext uri="{FF2B5EF4-FFF2-40B4-BE49-F238E27FC236}">
                <a16:creationId xmlns:a16="http://schemas.microsoft.com/office/drawing/2014/main" id="{B3D7E0BE-0A38-FB35-6470-F9CA07E7F33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56842" y="5628480"/>
            <a:ext cx="1906181" cy="1906181"/>
          </a:xfrm>
          <a:prstGeom prst="rect">
            <a:avLst/>
          </a:prstGeom>
        </p:spPr>
      </p:pic>
    </p:spTree>
    <p:extLst>
      <p:ext uri="{BB962C8B-B14F-4D97-AF65-F5344CB8AC3E}">
        <p14:creationId xmlns:p14="http://schemas.microsoft.com/office/powerpoint/2010/main" val="111744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chseck 7">
            <a:extLst>
              <a:ext uri="{FF2B5EF4-FFF2-40B4-BE49-F238E27FC236}">
                <a16:creationId xmlns:a16="http://schemas.microsoft.com/office/drawing/2014/main" id="{9BCCBE50-011E-1EA3-BA03-DFBC9DA7ABF8}"/>
              </a:ext>
            </a:extLst>
          </p:cNvPr>
          <p:cNvSpPr/>
          <p:nvPr/>
        </p:nvSpPr>
        <p:spPr>
          <a:xfrm>
            <a:off x="5234253" y="727507"/>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Sechseck 6">
            <a:extLst>
              <a:ext uri="{FF2B5EF4-FFF2-40B4-BE49-F238E27FC236}">
                <a16:creationId xmlns:a16="http://schemas.microsoft.com/office/drawing/2014/main" id="{4DC4B006-3A79-4D82-2361-85A8B5CD62EA}"/>
              </a:ext>
            </a:extLst>
          </p:cNvPr>
          <p:cNvSpPr/>
          <p:nvPr/>
        </p:nvSpPr>
        <p:spPr>
          <a:xfrm>
            <a:off x="2416351" y="2199022"/>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sp>
        <p:nvSpPr>
          <p:cNvPr id="9" name="Sechseck 8">
            <a:extLst>
              <a:ext uri="{FF2B5EF4-FFF2-40B4-BE49-F238E27FC236}">
                <a16:creationId xmlns:a16="http://schemas.microsoft.com/office/drawing/2014/main" id="{FC70B7C4-07A1-A0FB-836B-49303B007A39}"/>
              </a:ext>
            </a:extLst>
          </p:cNvPr>
          <p:cNvSpPr/>
          <p:nvPr/>
        </p:nvSpPr>
        <p:spPr>
          <a:xfrm>
            <a:off x="5244581" y="37252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6" name="Sechseck 15">
            <a:extLst>
              <a:ext uri="{FF2B5EF4-FFF2-40B4-BE49-F238E27FC236}">
                <a16:creationId xmlns:a16="http://schemas.microsoft.com/office/drawing/2014/main" id="{FE8EEF71-7AA3-5B08-1135-303413D4E053}"/>
              </a:ext>
            </a:extLst>
          </p:cNvPr>
          <p:cNvSpPr/>
          <p:nvPr/>
        </p:nvSpPr>
        <p:spPr>
          <a:xfrm>
            <a:off x="-396925" y="742941"/>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0" name="Sechseck 19">
            <a:extLst>
              <a:ext uri="{FF2B5EF4-FFF2-40B4-BE49-F238E27FC236}">
                <a16:creationId xmlns:a16="http://schemas.microsoft.com/office/drawing/2014/main" id="{7D2234D4-6372-703F-D197-AD4FC1F44C9B}"/>
              </a:ext>
            </a:extLst>
          </p:cNvPr>
          <p:cNvSpPr/>
          <p:nvPr/>
        </p:nvSpPr>
        <p:spPr>
          <a:xfrm>
            <a:off x="-346535" y="3782461"/>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2" name="Sechseck 21">
            <a:extLst>
              <a:ext uri="{FF2B5EF4-FFF2-40B4-BE49-F238E27FC236}">
                <a16:creationId xmlns:a16="http://schemas.microsoft.com/office/drawing/2014/main" id="{84F073F7-E5CE-CD91-EE67-EB6E454CC813}"/>
              </a:ext>
            </a:extLst>
          </p:cNvPr>
          <p:cNvSpPr/>
          <p:nvPr/>
        </p:nvSpPr>
        <p:spPr>
          <a:xfrm>
            <a:off x="2446749" y="-785813"/>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4" name="Sechseck 23">
            <a:extLst>
              <a:ext uri="{FF2B5EF4-FFF2-40B4-BE49-F238E27FC236}">
                <a16:creationId xmlns:a16="http://schemas.microsoft.com/office/drawing/2014/main" id="{F4041A96-37A0-428C-3A0C-C2BF543580AD}"/>
              </a:ext>
            </a:extLst>
          </p:cNvPr>
          <p:cNvSpPr/>
          <p:nvPr/>
        </p:nvSpPr>
        <p:spPr>
          <a:xfrm>
            <a:off x="8095709" y="21771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5" name="Sechseck 24">
            <a:extLst>
              <a:ext uri="{FF2B5EF4-FFF2-40B4-BE49-F238E27FC236}">
                <a16:creationId xmlns:a16="http://schemas.microsoft.com/office/drawing/2014/main" id="{45C5051A-603B-26AF-E975-763C4F7658E5}"/>
              </a:ext>
            </a:extLst>
          </p:cNvPr>
          <p:cNvSpPr/>
          <p:nvPr/>
        </p:nvSpPr>
        <p:spPr>
          <a:xfrm>
            <a:off x="2430640" y="5238542"/>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Sechseck 25">
            <a:extLst>
              <a:ext uri="{FF2B5EF4-FFF2-40B4-BE49-F238E27FC236}">
                <a16:creationId xmlns:a16="http://schemas.microsoft.com/office/drawing/2014/main" id="{47E7BB63-F6A1-EAFD-CBD5-5CEFF30B8B1C}"/>
              </a:ext>
            </a:extLst>
          </p:cNvPr>
          <p:cNvSpPr/>
          <p:nvPr/>
        </p:nvSpPr>
        <p:spPr>
          <a:xfrm>
            <a:off x="8021756" y="-756854"/>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7" name="Sechseck 26">
            <a:extLst>
              <a:ext uri="{FF2B5EF4-FFF2-40B4-BE49-F238E27FC236}">
                <a16:creationId xmlns:a16="http://schemas.microsoft.com/office/drawing/2014/main" id="{20148052-75F6-E176-A320-6B5B5EEC46DC}"/>
              </a:ext>
            </a:extLst>
          </p:cNvPr>
          <p:cNvSpPr/>
          <p:nvPr/>
        </p:nvSpPr>
        <p:spPr>
          <a:xfrm>
            <a:off x="8095709" y="5174837"/>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8" name="Sechseck 27">
            <a:extLst>
              <a:ext uri="{FF2B5EF4-FFF2-40B4-BE49-F238E27FC236}">
                <a16:creationId xmlns:a16="http://schemas.microsoft.com/office/drawing/2014/main" id="{6AA86A48-04C3-4109-B1B6-5B138D2EC88E}"/>
              </a:ext>
            </a:extLst>
          </p:cNvPr>
          <p:cNvSpPr/>
          <p:nvPr/>
        </p:nvSpPr>
        <p:spPr>
          <a:xfrm>
            <a:off x="10955898" y="3675980"/>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sp>
        <p:nvSpPr>
          <p:cNvPr id="29" name="Sechseck 28">
            <a:extLst>
              <a:ext uri="{FF2B5EF4-FFF2-40B4-BE49-F238E27FC236}">
                <a16:creationId xmlns:a16="http://schemas.microsoft.com/office/drawing/2014/main" id="{95ACC21B-C6B5-2EA7-2480-E0407C39608A}"/>
              </a:ext>
            </a:extLst>
          </p:cNvPr>
          <p:cNvSpPr/>
          <p:nvPr/>
        </p:nvSpPr>
        <p:spPr>
          <a:xfrm>
            <a:off x="10865431" y="678265"/>
            <a:ext cx="3115828" cy="2686059"/>
          </a:xfrm>
          <a:prstGeom prst="hexagon">
            <a:avLst/>
          </a:prstGeom>
          <a:solidFill>
            <a:schemeClr val="bg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pic>
        <p:nvPicPr>
          <p:cNvPr id="5" name="Grafik 4" descr="Start mit einfarbiger Füllung">
            <a:extLst>
              <a:ext uri="{FF2B5EF4-FFF2-40B4-BE49-F238E27FC236}">
                <a16:creationId xmlns:a16="http://schemas.microsoft.com/office/drawing/2014/main" id="{9301F73D-0A5E-269C-D571-5248046464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156" y="-379334"/>
            <a:ext cx="1807028" cy="1807028"/>
          </a:xfrm>
          <a:prstGeom prst="rect">
            <a:avLst/>
          </a:prstGeom>
        </p:spPr>
      </p:pic>
      <p:pic>
        <p:nvPicPr>
          <p:cNvPr id="21" name="Grafik 20" descr="Waldszenerie mit einfarbiger Füllung">
            <a:extLst>
              <a:ext uri="{FF2B5EF4-FFF2-40B4-BE49-F238E27FC236}">
                <a16:creationId xmlns:a16="http://schemas.microsoft.com/office/drawing/2014/main" id="{6C4B7181-255F-898A-ADE5-C71EB9EDB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82" y="4044737"/>
            <a:ext cx="1948543" cy="1948543"/>
          </a:xfrm>
          <a:prstGeom prst="rect">
            <a:avLst/>
          </a:prstGeom>
        </p:spPr>
      </p:pic>
      <p:pic>
        <p:nvPicPr>
          <p:cNvPr id="23" name="Grafik 22" descr="Start mit einfarbiger Füllung">
            <a:extLst>
              <a:ext uri="{FF2B5EF4-FFF2-40B4-BE49-F238E27FC236}">
                <a16:creationId xmlns:a16="http://schemas.microsoft.com/office/drawing/2014/main" id="{B0FF1B5F-3540-3933-7941-39E3652CB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6434" y="996732"/>
            <a:ext cx="1807028" cy="1807028"/>
          </a:xfrm>
          <a:prstGeom prst="rect">
            <a:avLst/>
          </a:prstGeom>
        </p:spPr>
      </p:pic>
      <p:pic>
        <p:nvPicPr>
          <p:cNvPr id="35" name="Grafik 34" descr="Griechischer Tempel mit einfarbiger Füllung">
            <a:extLst>
              <a:ext uri="{FF2B5EF4-FFF2-40B4-BE49-F238E27FC236}">
                <a16:creationId xmlns:a16="http://schemas.microsoft.com/office/drawing/2014/main" id="{8328D4A3-A84F-4AF8-45ED-F231AF1876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4376" y="2435594"/>
            <a:ext cx="1887555" cy="1887555"/>
          </a:xfrm>
          <a:prstGeom prst="rect">
            <a:avLst/>
          </a:prstGeom>
        </p:spPr>
      </p:pic>
      <p:pic>
        <p:nvPicPr>
          <p:cNvPr id="36" name="Grafik 35" descr="Start mit einfarbiger Füllung">
            <a:extLst>
              <a:ext uri="{FF2B5EF4-FFF2-40B4-BE49-F238E27FC236}">
                <a16:creationId xmlns:a16="http://schemas.microsoft.com/office/drawing/2014/main" id="{CC3E1499-0F50-F6B6-B759-D4AE55FB8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981" y="4016549"/>
            <a:ext cx="1807028" cy="1807028"/>
          </a:xfrm>
          <a:prstGeom prst="rect">
            <a:avLst/>
          </a:prstGeom>
        </p:spPr>
      </p:pic>
      <p:pic>
        <p:nvPicPr>
          <p:cNvPr id="38" name="Grafik 37" descr="Fabrik mit einfarbiger Füllung">
            <a:extLst>
              <a:ext uri="{FF2B5EF4-FFF2-40B4-BE49-F238E27FC236}">
                <a16:creationId xmlns:a16="http://schemas.microsoft.com/office/drawing/2014/main" id="{1FA96E24-F8B8-1978-8BB9-334DB9A921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91857" y="5387766"/>
            <a:ext cx="1948543" cy="1948543"/>
          </a:xfrm>
          <a:prstGeom prst="rect">
            <a:avLst/>
          </a:prstGeom>
        </p:spPr>
      </p:pic>
      <p:pic>
        <p:nvPicPr>
          <p:cNvPr id="3" name="Grafik 2" descr="Windkraftanlagen mit einfarbiger Füllung">
            <a:extLst>
              <a:ext uri="{FF2B5EF4-FFF2-40B4-BE49-F238E27FC236}">
                <a16:creationId xmlns:a16="http://schemas.microsoft.com/office/drawing/2014/main" id="{AAF9719B-CCCC-4230-638E-DD925C3C0A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58666" y="-523512"/>
            <a:ext cx="2219373" cy="2219373"/>
          </a:xfrm>
          <a:prstGeom prst="rect">
            <a:avLst/>
          </a:prstGeom>
        </p:spPr>
      </p:pic>
      <p:pic>
        <p:nvPicPr>
          <p:cNvPr id="2" name="Grafik 1" descr="Windkraftanlagen mit einfarbiger Füllung">
            <a:extLst>
              <a:ext uri="{FF2B5EF4-FFF2-40B4-BE49-F238E27FC236}">
                <a16:creationId xmlns:a16="http://schemas.microsoft.com/office/drawing/2014/main" id="{53FB264F-EBB2-8411-2302-50BE753B97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579" y="976283"/>
            <a:ext cx="2219373" cy="2219373"/>
          </a:xfrm>
          <a:prstGeom prst="rect">
            <a:avLst/>
          </a:prstGeom>
        </p:spPr>
      </p:pic>
      <p:pic>
        <p:nvPicPr>
          <p:cNvPr id="4" name="Grafik 3" descr="Windkraftanlagen mit einfarbiger Füllung">
            <a:extLst>
              <a:ext uri="{FF2B5EF4-FFF2-40B4-BE49-F238E27FC236}">
                <a16:creationId xmlns:a16="http://schemas.microsoft.com/office/drawing/2014/main" id="{E0590D9B-F72F-3B6E-BB0C-FA768D5F5B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68212" y="2435594"/>
            <a:ext cx="2219373" cy="2219373"/>
          </a:xfrm>
          <a:prstGeom prst="rect">
            <a:avLst/>
          </a:prstGeom>
        </p:spPr>
      </p:pic>
      <p:pic>
        <p:nvPicPr>
          <p:cNvPr id="12" name="Grafik 11" descr="Traktor mit einfarbiger Füllung">
            <a:extLst>
              <a:ext uri="{FF2B5EF4-FFF2-40B4-BE49-F238E27FC236}">
                <a16:creationId xmlns:a16="http://schemas.microsoft.com/office/drawing/2014/main" id="{DBB9CD94-8DB0-59A5-2ABF-55839CCE43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56842" y="5628480"/>
            <a:ext cx="1906181" cy="1906181"/>
          </a:xfrm>
          <a:prstGeom prst="rect">
            <a:avLst/>
          </a:prstGeom>
        </p:spPr>
      </p:pic>
    </p:spTree>
    <p:extLst>
      <p:ext uri="{BB962C8B-B14F-4D97-AF65-F5344CB8AC3E}">
        <p14:creationId xmlns:p14="http://schemas.microsoft.com/office/powerpoint/2010/main" val="796226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chseck 7">
            <a:extLst>
              <a:ext uri="{FF2B5EF4-FFF2-40B4-BE49-F238E27FC236}">
                <a16:creationId xmlns:a16="http://schemas.microsoft.com/office/drawing/2014/main" id="{9BCCBE50-011E-1EA3-BA03-DFBC9DA7ABF8}"/>
              </a:ext>
            </a:extLst>
          </p:cNvPr>
          <p:cNvSpPr/>
          <p:nvPr/>
        </p:nvSpPr>
        <p:spPr>
          <a:xfrm>
            <a:off x="5234253" y="727507"/>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Sechseck 6">
            <a:extLst>
              <a:ext uri="{FF2B5EF4-FFF2-40B4-BE49-F238E27FC236}">
                <a16:creationId xmlns:a16="http://schemas.microsoft.com/office/drawing/2014/main" id="{4DC4B006-3A79-4D82-2361-85A8B5CD62EA}"/>
              </a:ext>
            </a:extLst>
          </p:cNvPr>
          <p:cNvSpPr/>
          <p:nvPr/>
        </p:nvSpPr>
        <p:spPr>
          <a:xfrm>
            <a:off x="2416351" y="2199022"/>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sp>
        <p:nvSpPr>
          <p:cNvPr id="9" name="Sechseck 8">
            <a:extLst>
              <a:ext uri="{FF2B5EF4-FFF2-40B4-BE49-F238E27FC236}">
                <a16:creationId xmlns:a16="http://schemas.microsoft.com/office/drawing/2014/main" id="{FC70B7C4-07A1-A0FB-836B-49303B007A39}"/>
              </a:ext>
            </a:extLst>
          </p:cNvPr>
          <p:cNvSpPr/>
          <p:nvPr/>
        </p:nvSpPr>
        <p:spPr>
          <a:xfrm>
            <a:off x="5244581" y="37252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6" name="Sechseck 15">
            <a:extLst>
              <a:ext uri="{FF2B5EF4-FFF2-40B4-BE49-F238E27FC236}">
                <a16:creationId xmlns:a16="http://schemas.microsoft.com/office/drawing/2014/main" id="{FE8EEF71-7AA3-5B08-1135-303413D4E053}"/>
              </a:ext>
            </a:extLst>
          </p:cNvPr>
          <p:cNvSpPr/>
          <p:nvPr/>
        </p:nvSpPr>
        <p:spPr>
          <a:xfrm>
            <a:off x="-396925" y="742941"/>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0" name="Sechseck 19">
            <a:extLst>
              <a:ext uri="{FF2B5EF4-FFF2-40B4-BE49-F238E27FC236}">
                <a16:creationId xmlns:a16="http://schemas.microsoft.com/office/drawing/2014/main" id="{7D2234D4-6372-703F-D197-AD4FC1F44C9B}"/>
              </a:ext>
            </a:extLst>
          </p:cNvPr>
          <p:cNvSpPr/>
          <p:nvPr/>
        </p:nvSpPr>
        <p:spPr>
          <a:xfrm>
            <a:off x="-346535" y="3782461"/>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2" name="Sechseck 21">
            <a:extLst>
              <a:ext uri="{FF2B5EF4-FFF2-40B4-BE49-F238E27FC236}">
                <a16:creationId xmlns:a16="http://schemas.microsoft.com/office/drawing/2014/main" id="{84F073F7-E5CE-CD91-EE67-EB6E454CC813}"/>
              </a:ext>
            </a:extLst>
          </p:cNvPr>
          <p:cNvSpPr/>
          <p:nvPr/>
        </p:nvSpPr>
        <p:spPr>
          <a:xfrm>
            <a:off x="2446749" y="-785813"/>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4" name="Sechseck 23">
            <a:extLst>
              <a:ext uri="{FF2B5EF4-FFF2-40B4-BE49-F238E27FC236}">
                <a16:creationId xmlns:a16="http://schemas.microsoft.com/office/drawing/2014/main" id="{F4041A96-37A0-428C-3A0C-C2BF543580AD}"/>
              </a:ext>
            </a:extLst>
          </p:cNvPr>
          <p:cNvSpPr/>
          <p:nvPr/>
        </p:nvSpPr>
        <p:spPr>
          <a:xfrm>
            <a:off x="8095709" y="2177122"/>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5" name="Sechseck 24">
            <a:extLst>
              <a:ext uri="{FF2B5EF4-FFF2-40B4-BE49-F238E27FC236}">
                <a16:creationId xmlns:a16="http://schemas.microsoft.com/office/drawing/2014/main" id="{45C5051A-603B-26AF-E975-763C4F7658E5}"/>
              </a:ext>
            </a:extLst>
          </p:cNvPr>
          <p:cNvSpPr/>
          <p:nvPr/>
        </p:nvSpPr>
        <p:spPr>
          <a:xfrm>
            <a:off x="2430640" y="5238542"/>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6" name="Sechseck 25">
            <a:extLst>
              <a:ext uri="{FF2B5EF4-FFF2-40B4-BE49-F238E27FC236}">
                <a16:creationId xmlns:a16="http://schemas.microsoft.com/office/drawing/2014/main" id="{47E7BB63-F6A1-EAFD-CBD5-5CEFF30B8B1C}"/>
              </a:ext>
            </a:extLst>
          </p:cNvPr>
          <p:cNvSpPr/>
          <p:nvPr/>
        </p:nvSpPr>
        <p:spPr>
          <a:xfrm>
            <a:off x="8021756" y="-756854"/>
            <a:ext cx="3115828" cy="26860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7" name="Sechseck 26">
            <a:extLst>
              <a:ext uri="{FF2B5EF4-FFF2-40B4-BE49-F238E27FC236}">
                <a16:creationId xmlns:a16="http://schemas.microsoft.com/office/drawing/2014/main" id="{20148052-75F6-E176-A320-6B5B5EEC46DC}"/>
              </a:ext>
            </a:extLst>
          </p:cNvPr>
          <p:cNvSpPr/>
          <p:nvPr/>
        </p:nvSpPr>
        <p:spPr>
          <a:xfrm>
            <a:off x="8095709" y="5174837"/>
            <a:ext cx="3115828" cy="2686059"/>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8" name="Sechseck 27">
            <a:extLst>
              <a:ext uri="{FF2B5EF4-FFF2-40B4-BE49-F238E27FC236}">
                <a16:creationId xmlns:a16="http://schemas.microsoft.com/office/drawing/2014/main" id="{6AA86A48-04C3-4109-B1B6-5B138D2EC88E}"/>
              </a:ext>
            </a:extLst>
          </p:cNvPr>
          <p:cNvSpPr/>
          <p:nvPr/>
        </p:nvSpPr>
        <p:spPr>
          <a:xfrm>
            <a:off x="10955898" y="3675980"/>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p>
        </p:txBody>
      </p:sp>
      <p:sp>
        <p:nvSpPr>
          <p:cNvPr id="29" name="Sechseck 28">
            <a:extLst>
              <a:ext uri="{FF2B5EF4-FFF2-40B4-BE49-F238E27FC236}">
                <a16:creationId xmlns:a16="http://schemas.microsoft.com/office/drawing/2014/main" id="{95ACC21B-C6B5-2EA7-2480-E0407C39608A}"/>
              </a:ext>
            </a:extLst>
          </p:cNvPr>
          <p:cNvSpPr/>
          <p:nvPr/>
        </p:nvSpPr>
        <p:spPr>
          <a:xfrm>
            <a:off x="10865431" y="678265"/>
            <a:ext cx="3115828" cy="26860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5" name="Grafik 4" descr="Start mit einfarbiger Füllung">
            <a:extLst>
              <a:ext uri="{FF2B5EF4-FFF2-40B4-BE49-F238E27FC236}">
                <a16:creationId xmlns:a16="http://schemas.microsoft.com/office/drawing/2014/main" id="{9301F73D-0A5E-269C-D571-5248046464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156" y="-379334"/>
            <a:ext cx="1807028" cy="1807028"/>
          </a:xfrm>
          <a:prstGeom prst="rect">
            <a:avLst/>
          </a:prstGeom>
        </p:spPr>
      </p:pic>
      <p:pic>
        <p:nvPicPr>
          <p:cNvPr id="21" name="Grafik 20" descr="Waldszenerie mit einfarbiger Füllung">
            <a:extLst>
              <a:ext uri="{FF2B5EF4-FFF2-40B4-BE49-F238E27FC236}">
                <a16:creationId xmlns:a16="http://schemas.microsoft.com/office/drawing/2014/main" id="{6C4B7181-255F-898A-ADE5-C71EB9EDB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82" y="4044737"/>
            <a:ext cx="1948543" cy="1948543"/>
          </a:xfrm>
          <a:prstGeom prst="rect">
            <a:avLst/>
          </a:prstGeom>
        </p:spPr>
      </p:pic>
      <p:pic>
        <p:nvPicPr>
          <p:cNvPr id="23" name="Grafik 22" descr="Start mit einfarbiger Füllung">
            <a:extLst>
              <a:ext uri="{FF2B5EF4-FFF2-40B4-BE49-F238E27FC236}">
                <a16:creationId xmlns:a16="http://schemas.microsoft.com/office/drawing/2014/main" id="{B0FF1B5F-3540-3933-7941-39E3652CB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6434" y="996732"/>
            <a:ext cx="1807028" cy="1807028"/>
          </a:xfrm>
          <a:prstGeom prst="rect">
            <a:avLst/>
          </a:prstGeom>
        </p:spPr>
      </p:pic>
      <p:pic>
        <p:nvPicPr>
          <p:cNvPr id="35" name="Grafik 34" descr="Griechischer Tempel mit einfarbiger Füllung">
            <a:extLst>
              <a:ext uri="{FF2B5EF4-FFF2-40B4-BE49-F238E27FC236}">
                <a16:creationId xmlns:a16="http://schemas.microsoft.com/office/drawing/2014/main" id="{8328D4A3-A84F-4AF8-45ED-F231AF1876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4376" y="2435594"/>
            <a:ext cx="1887555" cy="1887555"/>
          </a:xfrm>
          <a:prstGeom prst="rect">
            <a:avLst/>
          </a:prstGeom>
        </p:spPr>
      </p:pic>
      <p:pic>
        <p:nvPicPr>
          <p:cNvPr id="36" name="Grafik 35" descr="Start mit einfarbiger Füllung">
            <a:extLst>
              <a:ext uri="{FF2B5EF4-FFF2-40B4-BE49-F238E27FC236}">
                <a16:creationId xmlns:a16="http://schemas.microsoft.com/office/drawing/2014/main" id="{CC3E1499-0F50-F6B6-B759-D4AE55FB8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8981" y="4016549"/>
            <a:ext cx="1807028" cy="1807028"/>
          </a:xfrm>
          <a:prstGeom prst="rect">
            <a:avLst/>
          </a:prstGeom>
        </p:spPr>
      </p:pic>
      <p:pic>
        <p:nvPicPr>
          <p:cNvPr id="38" name="Grafik 37" descr="Fabrik mit einfarbiger Füllung">
            <a:extLst>
              <a:ext uri="{FF2B5EF4-FFF2-40B4-BE49-F238E27FC236}">
                <a16:creationId xmlns:a16="http://schemas.microsoft.com/office/drawing/2014/main" id="{1FA96E24-F8B8-1978-8BB9-334DB9A921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91857" y="5387766"/>
            <a:ext cx="1948543" cy="1948543"/>
          </a:xfrm>
          <a:prstGeom prst="rect">
            <a:avLst/>
          </a:prstGeom>
        </p:spPr>
      </p:pic>
      <p:pic>
        <p:nvPicPr>
          <p:cNvPr id="41" name="Grafik 40" descr="Waldszenerie mit einfarbiger Füllung">
            <a:extLst>
              <a:ext uri="{FF2B5EF4-FFF2-40B4-BE49-F238E27FC236}">
                <a16:creationId xmlns:a16="http://schemas.microsoft.com/office/drawing/2014/main" id="{5553691F-B392-A8B7-3689-FE363AA9AA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49073" y="771051"/>
            <a:ext cx="1948543" cy="1948543"/>
          </a:xfrm>
          <a:prstGeom prst="rect">
            <a:avLst/>
          </a:prstGeom>
        </p:spPr>
      </p:pic>
      <p:pic>
        <p:nvPicPr>
          <p:cNvPr id="3" name="Grafik 2" descr="Windkraftanlagen mit einfarbiger Füllung">
            <a:extLst>
              <a:ext uri="{FF2B5EF4-FFF2-40B4-BE49-F238E27FC236}">
                <a16:creationId xmlns:a16="http://schemas.microsoft.com/office/drawing/2014/main" id="{AAF9719B-CCCC-4230-638E-DD925C3C0A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58666" y="-523512"/>
            <a:ext cx="2219373" cy="2219373"/>
          </a:xfrm>
          <a:prstGeom prst="rect">
            <a:avLst/>
          </a:prstGeom>
        </p:spPr>
      </p:pic>
      <p:pic>
        <p:nvPicPr>
          <p:cNvPr id="2" name="Grafik 1" descr="Windkraftanlagen mit einfarbiger Füllung">
            <a:extLst>
              <a:ext uri="{FF2B5EF4-FFF2-40B4-BE49-F238E27FC236}">
                <a16:creationId xmlns:a16="http://schemas.microsoft.com/office/drawing/2014/main" id="{53FB264F-EBB2-8411-2302-50BE753B97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579" y="976283"/>
            <a:ext cx="2219373" cy="2219373"/>
          </a:xfrm>
          <a:prstGeom prst="rect">
            <a:avLst/>
          </a:prstGeom>
        </p:spPr>
      </p:pic>
      <p:pic>
        <p:nvPicPr>
          <p:cNvPr id="4" name="Grafik 3" descr="Windkraftanlagen mit einfarbiger Füllung">
            <a:extLst>
              <a:ext uri="{FF2B5EF4-FFF2-40B4-BE49-F238E27FC236}">
                <a16:creationId xmlns:a16="http://schemas.microsoft.com/office/drawing/2014/main" id="{E0590D9B-F72F-3B6E-BB0C-FA768D5F5B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68212" y="2435594"/>
            <a:ext cx="2219373" cy="2219373"/>
          </a:xfrm>
          <a:prstGeom prst="rect">
            <a:avLst/>
          </a:prstGeom>
        </p:spPr>
      </p:pic>
      <p:pic>
        <p:nvPicPr>
          <p:cNvPr id="6" name="Grafik 5" descr="Waldszenerie mit einfarbiger Füllung">
            <a:extLst>
              <a:ext uri="{FF2B5EF4-FFF2-40B4-BE49-F238E27FC236}">
                <a16:creationId xmlns:a16="http://schemas.microsoft.com/office/drawing/2014/main" id="{6CBD12CB-C10D-52CA-6550-83BFD3CBC7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22126" y="3888909"/>
            <a:ext cx="1948543" cy="1948543"/>
          </a:xfrm>
          <a:prstGeom prst="rect">
            <a:avLst/>
          </a:prstGeom>
        </p:spPr>
      </p:pic>
      <p:pic>
        <p:nvPicPr>
          <p:cNvPr id="10" name="Grafik 9" descr="Traktor mit einfarbiger Füllung">
            <a:extLst>
              <a:ext uri="{FF2B5EF4-FFF2-40B4-BE49-F238E27FC236}">
                <a16:creationId xmlns:a16="http://schemas.microsoft.com/office/drawing/2014/main" id="{F62763C7-7645-DCEF-1704-43448CD5F0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56842" y="5628480"/>
            <a:ext cx="1906181" cy="1906181"/>
          </a:xfrm>
          <a:prstGeom prst="rect">
            <a:avLst/>
          </a:prstGeom>
        </p:spPr>
      </p:pic>
    </p:spTree>
    <p:extLst>
      <p:ext uri="{BB962C8B-B14F-4D97-AF65-F5344CB8AC3E}">
        <p14:creationId xmlns:p14="http://schemas.microsoft.com/office/powerpoint/2010/main" val="299129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chseck 10">
            <a:extLst>
              <a:ext uri="{FF2B5EF4-FFF2-40B4-BE49-F238E27FC236}">
                <a16:creationId xmlns:a16="http://schemas.microsoft.com/office/drawing/2014/main" id="{B1928EDD-28C5-B550-6A9E-1EFC86BE05F4}"/>
              </a:ext>
            </a:extLst>
          </p:cNvPr>
          <p:cNvSpPr/>
          <p:nvPr/>
        </p:nvSpPr>
        <p:spPr>
          <a:xfrm>
            <a:off x="6323631" y="3407597"/>
            <a:ext cx="4214813" cy="36334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Sechseck 8">
            <a:extLst>
              <a:ext uri="{FF2B5EF4-FFF2-40B4-BE49-F238E27FC236}">
                <a16:creationId xmlns:a16="http://schemas.microsoft.com/office/drawing/2014/main" id="{35413495-CC5F-CDAF-BBA6-0785DC608DEA}"/>
              </a:ext>
            </a:extLst>
          </p:cNvPr>
          <p:cNvSpPr/>
          <p:nvPr/>
        </p:nvSpPr>
        <p:spPr>
          <a:xfrm>
            <a:off x="2774156" y="1486689"/>
            <a:ext cx="4214813" cy="36334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8" name="Sechseck 7">
            <a:extLst>
              <a:ext uri="{FF2B5EF4-FFF2-40B4-BE49-F238E27FC236}">
                <a16:creationId xmlns:a16="http://schemas.microsoft.com/office/drawing/2014/main" id="{7E394426-3672-6C2E-D406-E235C94851D3}"/>
              </a:ext>
            </a:extLst>
          </p:cNvPr>
          <p:cNvSpPr/>
          <p:nvPr/>
        </p:nvSpPr>
        <p:spPr>
          <a:xfrm>
            <a:off x="-814393" y="-44768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 name="Textfeld 5">
            <a:extLst>
              <a:ext uri="{FF2B5EF4-FFF2-40B4-BE49-F238E27FC236}">
                <a16:creationId xmlns:a16="http://schemas.microsoft.com/office/drawing/2014/main" id="{BA0C3A20-13B7-A94B-A667-D41960E65C60}"/>
              </a:ext>
            </a:extLst>
          </p:cNvPr>
          <p:cNvSpPr txBox="1"/>
          <p:nvPr/>
        </p:nvSpPr>
        <p:spPr>
          <a:xfrm>
            <a:off x="3298436" y="2610921"/>
            <a:ext cx="3166251" cy="1015663"/>
          </a:xfrm>
          <a:prstGeom prst="rect">
            <a:avLst/>
          </a:prstGeom>
          <a:noFill/>
        </p:spPr>
        <p:txBody>
          <a:bodyPr wrap="none" rtlCol="0">
            <a:spAutoFit/>
          </a:bodyPr>
          <a:lstStyle/>
          <a:p>
            <a:pPr algn="ctr"/>
            <a:r>
              <a:rPr lang="de-DE" sz="3000" dirty="0">
                <a:solidFill>
                  <a:schemeClr val="bg1"/>
                </a:solidFill>
                <a:latin typeface="Silom" pitchFamily="2" charset="-34"/>
                <a:ea typeface="Silom" pitchFamily="2" charset="-34"/>
                <a:cs typeface="Silom" pitchFamily="2" charset="-34"/>
              </a:rPr>
              <a:t>v</a:t>
            </a:r>
            <a:r>
              <a:rPr lang="de-BE" sz="3000" dirty="0">
                <a:solidFill>
                  <a:schemeClr val="bg1"/>
                </a:solidFill>
                <a:latin typeface="Silom" pitchFamily="2" charset="-34"/>
                <a:ea typeface="Silom" pitchFamily="2" charset="-34"/>
                <a:cs typeface="Silom" pitchFamily="2" charset="-34"/>
              </a:rPr>
              <a:t>iele</a:t>
            </a:r>
          </a:p>
          <a:p>
            <a:pPr algn="ctr"/>
            <a:r>
              <a:rPr lang="de-BE" sz="3000" dirty="0">
                <a:solidFill>
                  <a:schemeClr val="bg1"/>
                </a:solidFill>
                <a:latin typeface="Silom" pitchFamily="2" charset="-34"/>
                <a:ea typeface="Silom" pitchFamily="2" charset="-34"/>
                <a:cs typeface="Silom" pitchFamily="2" charset="-34"/>
              </a:rPr>
              <a:t>Möglichkeiten</a:t>
            </a:r>
          </a:p>
        </p:txBody>
      </p:sp>
      <p:sp>
        <p:nvSpPr>
          <p:cNvPr id="7" name="Textfeld 6">
            <a:extLst>
              <a:ext uri="{FF2B5EF4-FFF2-40B4-BE49-F238E27FC236}">
                <a16:creationId xmlns:a16="http://schemas.microsoft.com/office/drawing/2014/main" id="{37B2CC5B-ACE9-0D97-5C5E-20EB599871E6}"/>
              </a:ext>
            </a:extLst>
          </p:cNvPr>
          <p:cNvSpPr txBox="1"/>
          <p:nvPr/>
        </p:nvSpPr>
        <p:spPr>
          <a:xfrm>
            <a:off x="7184542" y="4716494"/>
            <a:ext cx="2492990" cy="1015663"/>
          </a:xfrm>
          <a:prstGeom prst="rect">
            <a:avLst/>
          </a:prstGeom>
          <a:noFill/>
        </p:spPr>
        <p:txBody>
          <a:bodyPr wrap="none" rtlCol="0">
            <a:spAutoFit/>
          </a:bodyPr>
          <a:lstStyle/>
          <a:p>
            <a:pPr algn="ctr"/>
            <a:r>
              <a:rPr lang="de-DE" sz="3000" dirty="0">
                <a:solidFill>
                  <a:schemeClr val="bg1"/>
                </a:solidFill>
                <a:latin typeface="Silom" pitchFamily="2" charset="-34"/>
                <a:ea typeface="Silom" pitchFamily="2" charset="-34"/>
                <a:cs typeface="Silom" pitchFamily="2" charset="-34"/>
              </a:rPr>
              <a:t>v</a:t>
            </a:r>
            <a:r>
              <a:rPr lang="de-BE" sz="3000" dirty="0">
                <a:solidFill>
                  <a:schemeClr val="bg1"/>
                </a:solidFill>
                <a:latin typeface="Silom" pitchFamily="2" charset="-34"/>
                <a:ea typeface="Silom" pitchFamily="2" charset="-34"/>
                <a:cs typeface="Silom" pitchFamily="2" charset="-34"/>
              </a:rPr>
              <a:t>iele</a:t>
            </a:r>
          </a:p>
          <a:p>
            <a:pPr algn="ctr"/>
            <a:r>
              <a:rPr lang="de-BE" sz="3000" dirty="0">
                <a:solidFill>
                  <a:schemeClr val="bg1"/>
                </a:solidFill>
                <a:latin typeface="Silom" pitchFamily="2" charset="-34"/>
                <a:ea typeface="Silom" pitchFamily="2" charset="-34"/>
                <a:cs typeface="Silom" pitchFamily="2" charset="-34"/>
              </a:rPr>
              <a:t>Meinungen</a:t>
            </a:r>
          </a:p>
        </p:txBody>
      </p:sp>
      <p:sp>
        <p:nvSpPr>
          <p:cNvPr id="10" name="Sechseck 9">
            <a:extLst>
              <a:ext uri="{FF2B5EF4-FFF2-40B4-BE49-F238E27FC236}">
                <a16:creationId xmlns:a16="http://schemas.microsoft.com/office/drawing/2014/main" id="{9FAB9B2A-4629-3959-9FF3-72FB7F25721B}"/>
              </a:ext>
            </a:extLst>
          </p:cNvPr>
          <p:cNvSpPr/>
          <p:nvPr/>
        </p:nvSpPr>
        <p:spPr>
          <a:xfrm>
            <a:off x="6323632" y="-51470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2" name="Sechseck 11">
            <a:extLst>
              <a:ext uri="{FF2B5EF4-FFF2-40B4-BE49-F238E27FC236}">
                <a16:creationId xmlns:a16="http://schemas.microsoft.com/office/drawing/2014/main" id="{2FEAC284-4B6E-DB2D-7287-739DF9E0A3D0}"/>
              </a:ext>
            </a:extLst>
          </p:cNvPr>
          <p:cNvSpPr/>
          <p:nvPr/>
        </p:nvSpPr>
        <p:spPr>
          <a:xfrm>
            <a:off x="9873105" y="140620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3" name="Sechseck 12">
            <a:extLst>
              <a:ext uri="{FF2B5EF4-FFF2-40B4-BE49-F238E27FC236}">
                <a16:creationId xmlns:a16="http://schemas.microsoft.com/office/drawing/2014/main" id="{F2918717-EC10-513A-5B76-8CD8597AB932}"/>
              </a:ext>
            </a:extLst>
          </p:cNvPr>
          <p:cNvSpPr/>
          <p:nvPr/>
        </p:nvSpPr>
        <p:spPr>
          <a:xfrm>
            <a:off x="-816361" y="345757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 name="Textfeld 1">
            <a:extLst>
              <a:ext uri="{FF2B5EF4-FFF2-40B4-BE49-F238E27FC236}">
                <a16:creationId xmlns:a16="http://schemas.microsoft.com/office/drawing/2014/main" id="{748DA16F-03CD-FAC2-1A13-38E2C18A2D25}"/>
              </a:ext>
            </a:extLst>
          </p:cNvPr>
          <p:cNvSpPr txBox="1"/>
          <p:nvPr/>
        </p:nvSpPr>
        <p:spPr>
          <a:xfrm>
            <a:off x="7072331" y="1129203"/>
            <a:ext cx="2845651" cy="553998"/>
          </a:xfrm>
          <a:prstGeom prst="rect">
            <a:avLst/>
          </a:prstGeom>
          <a:noFill/>
        </p:spPr>
        <p:txBody>
          <a:bodyPr wrap="none" rtlCol="0">
            <a:spAutoFit/>
          </a:bodyPr>
          <a:lstStyle/>
          <a:p>
            <a:r>
              <a:rPr lang="de-BE" sz="3000">
                <a:solidFill>
                  <a:schemeClr val="tx1">
                    <a:lumMod val="65000"/>
                    <a:lumOff val="35000"/>
                  </a:schemeClr>
                </a:solidFill>
                <a:latin typeface="Silom" pitchFamily="2" charset="-34"/>
                <a:ea typeface="Silom" pitchFamily="2" charset="-34"/>
                <a:cs typeface="Silom" pitchFamily="2" charset="-34"/>
              </a:rPr>
              <a:t>Kurz gesagt</a:t>
            </a:r>
            <a:r>
              <a:rPr lang="de-DE" sz="3000" dirty="0">
                <a:solidFill>
                  <a:schemeClr val="tx1">
                    <a:lumMod val="65000"/>
                    <a:lumOff val="35000"/>
                  </a:schemeClr>
                </a:solidFill>
                <a:latin typeface="Silom" pitchFamily="2" charset="-34"/>
                <a:ea typeface="Silom" pitchFamily="2" charset="-34"/>
                <a:cs typeface="Silom" pitchFamily="2" charset="-34"/>
              </a:rPr>
              <a:t>:</a:t>
            </a:r>
            <a:endParaRPr lang="de-BE" sz="3000" dirty="0">
              <a:solidFill>
                <a:schemeClr val="tx1">
                  <a:lumMod val="65000"/>
                  <a:lumOff val="35000"/>
                </a:schemeClr>
              </a:solidFill>
              <a:latin typeface="Silom" pitchFamily="2" charset="-34"/>
              <a:ea typeface="Silom" pitchFamily="2" charset="-34"/>
              <a:cs typeface="Silom" pitchFamily="2" charset="-34"/>
            </a:endParaRPr>
          </a:p>
        </p:txBody>
      </p:sp>
      <p:pic>
        <p:nvPicPr>
          <p:cNvPr id="3" name="Grafik 2" descr="Windkraftanlagen mit einfarbiger Füllung">
            <a:extLst>
              <a:ext uri="{FF2B5EF4-FFF2-40B4-BE49-F238E27FC236}">
                <a16:creationId xmlns:a16="http://schemas.microsoft.com/office/drawing/2014/main" id="{B409B993-721E-680C-336F-EA15387F2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402" y="377002"/>
            <a:ext cx="2219373" cy="2219373"/>
          </a:xfrm>
          <a:prstGeom prst="rect">
            <a:avLst/>
          </a:prstGeom>
        </p:spPr>
      </p:pic>
    </p:spTree>
    <p:extLst>
      <p:ext uri="{BB962C8B-B14F-4D97-AF65-F5344CB8AC3E}">
        <p14:creationId xmlns:p14="http://schemas.microsoft.com/office/powerpoint/2010/main" val="200586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48DA16F-03CD-FAC2-1A13-38E2C18A2D25}"/>
              </a:ext>
            </a:extLst>
          </p:cNvPr>
          <p:cNvSpPr txBox="1"/>
          <p:nvPr/>
        </p:nvSpPr>
        <p:spPr>
          <a:xfrm>
            <a:off x="2904776" y="3358775"/>
            <a:ext cx="2452247" cy="1015663"/>
          </a:xfrm>
          <a:prstGeom prst="rect">
            <a:avLst/>
          </a:prstGeom>
          <a:noFill/>
        </p:spPr>
        <p:txBody>
          <a:bodyPr wrap="square" rtlCol="0">
            <a:spAutoFit/>
          </a:bodyPr>
          <a:lstStyle/>
          <a:p>
            <a:r>
              <a:rPr lang="de-DE" sz="3000" dirty="0">
                <a:solidFill>
                  <a:schemeClr val="tx1">
                    <a:lumMod val="65000"/>
                    <a:lumOff val="35000"/>
                  </a:schemeClr>
                </a:solidFill>
                <a:latin typeface="Silom" pitchFamily="2" charset="-34"/>
                <a:ea typeface="Silom" pitchFamily="2" charset="-34"/>
                <a:cs typeface="Silom" pitchFamily="2" charset="-34"/>
              </a:rPr>
              <a:t>Einführung:</a:t>
            </a:r>
            <a:endParaRPr lang="de-BE" sz="3000" dirty="0">
              <a:solidFill>
                <a:schemeClr val="tx1">
                  <a:lumMod val="65000"/>
                  <a:lumOff val="35000"/>
                </a:schemeClr>
              </a:solidFill>
              <a:latin typeface="Silom" pitchFamily="2" charset="-34"/>
              <a:ea typeface="Silom" pitchFamily="2" charset="-34"/>
              <a:cs typeface="Silom" pitchFamily="2" charset="-34"/>
            </a:endParaRPr>
          </a:p>
        </p:txBody>
      </p:sp>
      <p:grpSp>
        <p:nvGrpSpPr>
          <p:cNvPr id="20" name="Gruppieren 19">
            <a:extLst>
              <a:ext uri="{FF2B5EF4-FFF2-40B4-BE49-F238E27FC236}">
                <a16:creationId xmlns:a16="http://schemas.microsoft.com/office/drawing/2014/main" id="{3837BC9F-518C-46D1-553B-A235AE94DC64}"/>
              </a:ext>
            </a:extLst>
          </p:cNvPr>
          <p:cNvGrpSpPr>
            <a:grpSpLocks noGrp="1" noUngrp="1" noRot="1" noMove="1" noResize="1"/>
          </p:cNvGrpSpPr>
          <p:nvPr/>
        </p:nvGrpSpPr>
        <p:grpSpPr>
          <a:xfrm>
            <a:off x="-665964" y="435338"/>
            <a:ext cx="12857964" cy="5982550"/>
            <a:chOff x="-665964" y="435338"/>
            <a:chExt cx="12857964" cy="5982550"/>
          </a:xfrm>
        </p:grpSpPr>
        <p:sp>
          <p:nvSpPr>
            <p:cNvPr id="9" name="Sechseck 8">
              <a:extLst>
                <a:ext uri="{FF2B5EF4-FFF2-40B4-BE49-F238E27FC236}">
                  <a16:creationId xmlns:a16="http://schemas.microsoft.com/office/drawing/2014/main" id="{35413495-CC5F-CDAF-BBA6-0785DC608DEA}"/>
                </a:ext>
              </a:extLst>
            </p:cNvPr>
            <p:cNvSpPr>
              <a:spLocks noGrp="1" noRot="1" noMove="1" noResize="1" noEditPoints="1" noAdjustHandles="1" noChangeArrowheads="1" noChangeShapeType="1"/>
            </p:cNvSpPr>
            <p:nvPr/>
          </p:nvSpPr>
          <p:spPr>
            <a:xfrm>
              <a:off x="-665964" y="435338"/>
              <a:ext cx="3655038" cy="3187757"/>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dirty="0">
                  <a:solidFill>
                    <a:schemeClr val="bg1"/>
                  </a:solidFill>
                  <a:latin typeface="Silom" pitchFamily="2" charset="-34"/>
                  <a:ea typeface="Silom" pitchFamily="2" charset="-34"/>
                  <a:cs typeface="Silom" pitchFamily="2" charset="-34"/>
                </a:rPr>
                <a:t>Ablauf</a:t>
              </a:r>
              <a:endParaRPr lang="de-BE" sz="5000" dirty="0">
                <a:solidFill>
                  <a:schemeClr val="bg1"/>
                </a:solidFill>
                <a:latin typeface="Silom" pitchFamily="2" charset="-34"/>
                <a:ea typeface="Silom" pitchFamily="2" charset="-34"/>
                <a:cs typeface="Silom" pitchFamily="2" charset="-34"/>
              </a:endParaRPr>
            </a:p>
          </p:txBody>
        </p:sp>
        <p:sp>
          <p:nvSpPr>
            <p:cNvPr id="8" name="Sechseck 7">
              <a:extLst>
                <a:ext uri="{FF2B5EF4-FFF2-40B4-BE49-F238E27FC236}">
                  <a16:creationId xmlns:a16="http://schemas.microsoft.com/office/drawing/2014/main" id="{7E394426-3672-6C2E-D406-E235C94851D3}"/>
                </a:ext>
              </a:extLst>
            </p:cNvPr>
            <p:cNvSpPr>
              <a:spLocks noGrp="1" noRot="1" noMove="1" noResize="1" noEditPoints="1" noAdjustHandles="1" noChangeArrowheads="1" noChangeShapeType="1"/>
            </p:cNvSpPr>
            <p:nvPr/>
          </p:nvSpPr>
          <p:spPr>
            <a:xfrm>
              <a:off x="5468642" y="672250"/>
              <a:ext cx="3655038" cy="2985142"/>
            </a:xfrm>
            <a:prstGeom prst="hexagon">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lumMod val="65000"/>
                      <a:lumOff val="35000"/>
                    </a:schemeClr>
                  </a:solidFill>
                  <a:latin typeface="Silom" pitchFamily="2" charset="-34"/>
                  <a:ea typeface="Silom" pitchFamily="2" charset="-34"/>
                  <a:cs typeface="Silom" pitchFamily="2" charset="-34"/>
                </a:rPr>
                <a:t>Planspiel</a:t>
              </a:r>
            </a:p>
            <a:p>
              <a:pPr algn="ctr"/>
              <a:endParaRPr lang="de-BE"/>
            </a:p>
          </p:txBody>
        </p:sp>
        <p:sp>
          <p:nvSpPr>
            <p:cNvPr id="4" name="Sechseck 3">
              <a:extLst>
                <a:ext uri="{FF2B5EF4-FFF2-40B4-BE49-F238E27FC236}">
                  <a16:creationId xmlns:a16="http://schemas.microsoft.com/office/drawing/2014/main" id="{31F35213-2E5F-4B98-7E9C-41CC61BA0907}"/>
                </a:ext>
              </a:extLst>
            </p:cNvPr>
            <p:cNvSpPr>
              <a:spLocks noGrp="1" noRot="1" noMove="1" noResize="1" noEditPoints="1" noAdjustHandles="1" noChangeArrowheads="1" noChangeShapeType="1"/>
            </p:cNvSpPr>
            <p:nvPr/>
          </p:nvSpPr>
          <p:spPr>
            <a:xfrm>
              <a:off x="2400322" y="2323060"/>
              <a:ext cx="3655038" cy="298514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lumMod val="65000"/>
                      <a:lumOff val="35000"/>
                    </a:schemeClr>
                  </a:solidFill>
                  <a:latin typeface="Silom" pitchFamily="2" charset="-34"/>
                  <a:ea typeface="Silom" pitchFamily="2" charset="-34"/>
                  <a:cs typeface="Silom" pitchFamily="2" charset="-34"/>
                </a:rPr>
                <a:t>Einführung</a:t>
              </a:r>
              <a:endParaRPr lang="de-BE" sz="3200">
                <a:solidFill>
                  <a:schemeClr val="tx1">
                    <a:lumMod val="65000"/>
                    <a:lumOff val="35000"/>
                  </a:schemeClr>
                </a:solidFill>
                <a:latin typeface="Silom" pitchFamily="2" charset="-34"/>
                <a:ea typeface="Silom" pitchFamily="2" charset="-34"/>
                <a:cs typeface="Silom" pitchFamily="2" charset="-34"/>
              </a:endParaRPr>
            </a:p>
          </p:txBody>
        </p:sp>
        <p:sp>
          <p:nvSpPr>
            <p:cNvPr id="5" name="Sechseck 4">
              <a:extLst>
                <a:ext uri="{FF2B5EF4-FFF2-40B4-BE49-F238E27FC236}">
                  <a16:creationId xmlns:a16="http://schemas.microsoft.com/office/drawing/2014/main" id="{F341612C-DF4E-F7F0-C497-AB3B909934A7}"/>
                </a:ext>
              </a:extLst>
            </p:cNvPr>
            <p:cNvSpPr>
              <a:spLocks noGrp="1" noRot="1" noMove="1" noResize="1" noEditPoints="1" noAdjustHandles="1" noChangeArrowheads="1" noChangeShapeType="1"/>
            </p:cNvSpPr>
            <p:nvPr/>
          </p:nvSpPr>
          <p:spPr>
            <a:xfrm>
              <a:off x="8536962" y="2374035"/>
              <a:ext cx="3655038" cy="298514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lumMod val="65000"/>
                      <a:lumOff val="35000"/>
                    </a:schemeClr>
                  </a:solidFill>
                  <a:latin typeface="Silom" pitchFamily="2" charset="-34"/>
                  <a:ea typeface="Silom" pitchFamily="2" charset="-34"/>
                  <a:cs typeface="Silom" pitchFamily="2" charset="-34"/>
                </a:rPr>
                <a:t>Auswertung &amp; Ausblick</a:t>
              </a:r>
              <a:endParaRPr lang="de-BE" sz="2800">
                <a:solidFill>
                  <a:schemeClr val="tx1">
                    <a:lumMod val="65000"/>
                    <a:lumOff val="35000"/>
                  </a:schemeClr>
                </a:solidFill>
                <a:latin typeface="Silom" pitchFamily="2" charset="-34"/>
                <a:ea typeface="Silom" pitchFamily="2" charset="-34"/>
                <a:cs typeface="Silom" pitchFamily="2" charset="-34"/>
              </a:endParaRPr>
            </a:p>
          </p:txBody>
        </p:sp>
        <p:pic>
          <p:nvPicPr>
            <p:cNvPr id="14" name="Grafik 13" descr="Windkraftanlagen mit einfarbiger Füllung">
              <a:extLst>
                <a:ext uri="{FF2B5EF4-FFF2-40B4-BE49-F238E27FC236}">
                  <a16:creationId xmlns:a16="http://schemas.microsoft.com/office/drawing/2014/main" id="{16F1B1B8-2E45-038E-B53C-8AF8F41A829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6317589" y="4198515"/>
              <a:ext cx="2219373" cy="2219373"/>
            </a:xfrm>
            <a:prstGeom prst="rect">
              <a:avLst/>
            </a:prstGeom>
          </p:spPr>
        </p:pic>
      </p:grpSp>
      <p:sp>
        <p:nvSpPr>
          <p:cNvPr id="16" name="Textfeld 15">
            <a:extLst>
              <a:ext uri="{FF2B5EF4-FFF2-40B4-BE49-F238E27FC236}">
                <a16:creationId xmlns:a16="http://schemas.microsoft.com/office/drawing/2014/main" id="{EA64EB79-56A5-D0A3-4A11-10BD06BACCC3}"/>
              </a:ext>
            </a:extLst>
          </p:cNvPr>
          <p:cNvSpPr txBox="1"/>
          <p:nvPr/>
        </p:nvSpPr>
        <p:spPr>
          <a:xfrm>
            <a:off x="3230923" y="5568391"/>
            <a:ext cx="2237719" cy="430887"/>
          </a:xfrm>
          <a:prstGeom prst="rect">
            <a:avLst/>
          </a:prstGeom>
          <a:noFill/>
        </p:spPr>
        <p:txBody>
          <a:bodyPr wrap="square">
            <a:spAutoFit/>
          </a:bodyPr>
          <a:lstStyle/>
          <a:p>
            <a:r>
              <a:rPr lang="de-DE" sz="2200" dirty="0">
                <a:solidFill>
                  <a:schemeClr val="tx1">
                    <a:lumMod val="65000"/>
                    <a:lumOff val="35000"/>
                  </a:schemeClr>
                </a:solidFill>
                <a:latin typeface="Silom" pitchFamily="2" charset="-34"/>
                <a:ea typeface="Silom" pitchFamily="2" charset="-34"/>
                <a:cs typeface="Silom" pitchFamily="2" charset="-34"/>
              </a:rPr>
              <a:t>Beginn: […]</a:t>
            </a:r>
          </a:p>
        </p:txBody>
      </p:sp>
      <p:sp>
        <p:nvSpPr>
          <p:cNvPr id="18" name="Textfeld 17">
            <a:extLst>
              <a:ext uri="{FF2B5EF4-FFF2-40B4-BE49-F238E27FC236}">
                <a16:creationId xmlns:a16="http://schemas.microsoft.com/office/drawing/2014/main" id="{6DB07B19-F891-A216-4BA2-8A05B59D0A7F}"/>
              </a:ext>
            </a:extLst>
          </p:cNvPr>
          <p:cNvSpPr txBox="1"/>
          <p:nvPr/>
        </p:nvSpPr>
        <p:spPr>
          <a:xfrm>
            <a:off x="9385909" y="5568391"/>
            <a:ext cx="2452247" cy="430887"/>
          </a:xfrm>
          <a:prstGeom prst="rect">
            <a:avLst/>
          </a:prstGeom>
          <a:noFill/>
        </p:spPr>
        <p:txBody>
          <a:bodyPr wrap="square">
            <a:spAutoFit/>
          </a:bodyPr>
          <a:lstStyle/>
          <a:p>
            <a:r>
              <a:rPr lang="de-DE" sz="2200" dirty="0">
                <a:solidFill>
                  <a:schemeClr val="tx1">
                    <a:lumMod val="65000"/>
                    <a:lumOff val="35000"/>
                  </a:schemeClr>
                </a:solidFill>
                <a:latin typeface="Silom" pitchFamily="2" charset="-34"/>
                <a:ea typeface="Silom" pitchFamily="2" charset="-34"/>
                <a:cs typeface="Silom" pitchFamily="2" charset="-34"/>
              </a:rPr>
              <a:t>Ende: […] </a:t>
            </a:r>
          </a:p>
        </p:txBody>
      </p:sp>
    </p:spTree>
    <p:extLst>
      <p:ext uri="{BB962C8B-B14F-4D97-AF65-F5344CB8AC3E}">
        <p14:creationId xmlns:p14="http://schemas.microsoft.com/office/powerpoint/2010/main" val="179075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chseck 10">
            <a:extLst>
              <a:ext uri="{FF2B5EF4-FFF2-40B4-BE49-F238E27FC236}">
                <a16:creationId xmlns:a16="http://schemas.microsoft.com/office/drawing/2014/main" id="{B1928EDD-28C5-B550-6A9E-1EFC86BE05F4}"/>
              </a:ext>
            </a:extLst>
          </p:cNvPr>
          <p:cNvSpPr/>
          <p:nvPr/>
        </p:nvSpPr>
        <p:spPr>
          <a:xfrm>
            <a:off x="6323631" y="3407597"/>
            <a:ext cx="4214813" cy="36334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500" dirty="0">
                <a:solidFill>
                  <a:schemeClr val="bg1"/>
                </a:solidFill>
                <a:latin typeface="Silom" pitchFamily="2" charset="-34"/>
                <a:ea typeface="Silom" pitchFamily="2" charset="-34"/>
                <a:cs typeface="Silom" pitchFamily="2" charset="-34"/>
              </a:rPr>
              <a:t>… rein</a:t>
            </a:r>
          </a:p>
          <a:p>
            <a:pPr algn="ctr"/>
            <a:r>
              <a:rPr lang="de-DE" sz="3500" dirty="0">
                <a:solidFill>
                  <a:schemeClr val="bg1"/>
                </a:solidFill>
                <a:latin typeface="Silom" pitchFamily="2" charset="-34"/>
                <a:ea typeface="Silom" pitchFamily="2" charset="-34"/>
                <a:cs typeface="Silom" pitchFamily="2" charset="-34"/>
              </a:rPr>
              <a:t>ins Spiel!</a:t>
            </a:r>
            <a:endParaRPr lang="de-BE" sz="3500" dirty="0">
              <a:solidFill>
                <a:schemeClr val="bg1"/>
              </a:solidFill>
              <a:latin typeface="Silom" pitchFamily="2" charset="-34"/>
              <a:ea typeface="Silom" pitchFamily="2" charset="-34"/>
              <a:cs typeface="Silom" pitchFamily="2" charset="-34"/>
            </a:endParaRPr>
          </a:p>
        </p:txBody>
      </p:sp>
      <p:sp>
        <p:nvSpPr>
          <p:cNvPr id="9" name="Sechseck 8">
            <a:extLst>
              <a:ext uri="{FF2B5EF4-FFF2-40B4-BE49-F238E27FC236}">
                <a16:creationId xmlns:a16="http://schemas.microsoft.com/office/drawing/2014/main" id="{35413495-CC5F-CDAF-BBA6-0785DC608DEA}"/>
              </a:ext>
            </a:extLst>
          </p:cNvPr>
          <p:cNvSpPr/>
          <p:nvPr/>
        </p:nvSpPr>
        <p:spPr>
          <a:xfrm>
            <a:off x="2774156" y="1486689"/>
            <a:ext cx="4214813" cy="3633459"/>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000" dirty="0">
                <a:solidFill>
                  <a:schemeClr val="bg1"/>
                </a:solidFill>
                <a:latin typeface="Silom" pitchFamily="2" charset="-34"/>
                <a:ea typeface="Silom" pitchFamily="2" charset="-34"/>
                <a:cs typeface="Silom"/>
              </a:rPr>
              <a:t>Raus aus</a:t>
            </a:r>
            <a:r>
              <a:rPr lang="de-BE" sz="3000" dirty="0">
                <a:solidFill>
                  <a:schemeClr val="bg1"/>
                </a:solidFill>
                <a:latin typeface="Silom" pitchFamily="2" charset="-34"/>
                <a:ea typeface="Silom" pitchFamily="2" charset="-34"/>
                <a:cs typeface="Silom"/>
              </a:rPr>
              <a:t> der</a:t>
            </a:r>
            <a:endParaRPr lang="de-DE" sz="3000" dirty="0">
              <a:solidFill>
                <a:schemeClr val="bg1"/>
              </a:solidFill>
              <a:latin typeface="Silom" pitchFamily="2" charset="-34"/>
              <a:ea typeface="Silom" pitchFamily="2" charset="-34"/>
              <a:cs typeface="Silom" pitchFamily="2" charset="-34"/>
            </a:endParaRPr>
          </a:p>
          <a:p>
            <a:pPr algn="ctr"/>
            <a:r>
              <a:rPr lang="de-BE" sz="3000" dirty="0">
                <a:solidFill>
                  <a:schemeClr val="bg1"/>
                </a:solidFill>
                <a:latin typeface="Silom" pitchFamily="2" charset="-34"/>
                <a:ea typeface="Silom" pitchFamily="2" charset="-34"/>
                <a:cs typeface="Silom"/>
              </a:rPr>
              <a:t> Realität…</a:t>
            </a:r>
            <a:endParaRPr lang="de-DE" sz="3000" dirty="0">
              <a:solidFill>
                <a:schemeClr val="bg1"/>
              </a:solidFill>
              <a:latin typeface="Silom" pitchFamily="2" charset="-34"/>
              <a:ea typeface="Silom" pitchFamily="2" charset="-34"/>
              <a:cs typeface="Silom"/>
            </a:endParaRPr>
          </a:p>
        </p:txBody>
      </p:sp>
      <p:sp>
        <p:nvSpPr>
          <p:cNvPr id="8" name="Sechseck 7">
            <a:extLst>
              <a:ext uri="{FF2B5EF4-FFF2-40B4-BE49-F238E27FC236}">
                <a16:creationId xmlns:a16="http://schemas.microsoft.com/office/drawing/2014/main" id="{7E394426-3672-6C2E-D406-E235C94851D3}"/>
              </a:ext>
            </a:extLst>
          </p:cNvPr>
          <p:cNvSpPr/>
          <p:nvPr/>
        </p:nvSpPr>
        <p:spPr>
          <a:xfrm>
            <a:off x="-814393" y="-44768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0" name="Sechseck 9">
            <a:extLst>
              <a:ext uri="{FF2B5EF4-FFF2-40B4-BE49-F238E27FC236}">
                <a16:creationId xmlns:a16="http://schemas.microsoft.com/office/drawing/2014/main" id="{9FAB9B2A-4629-3959-9FF3-72FB7F25721B}"/>
              </a:ext>
            </a:extLst>
          </p:cNvPr>
          <p:cNvSpPr/>
          <p:nvPr/>
        </p:nvSpPr>
        <p:spPr>
          <a:xfrm>
            <a:off x="6323632" y="-51470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2" name="Sechseck 11">
            <a:extLst>
              <a:ext uri="{FF2B5EF4-FFF2-40B4-BE49-F238E27FC236}">
                <a16:creationId xmlns:a16="http://schemas.microsoft.com/office/drawing/2014/main" id="{2FEAC284-4B6E-DB2D-7287-739DF9E0A3D0}"/>
              </a:ext>
            </a:extLst>
          </p:cNvPr>
          <p:cNvSpPr/>
          <p:nvPr/>
        </p:nvSpPr>
        <p:spPr>
          <a:xfrm>
            <a:off x="9873105" y="140620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3" name="Sechseck 12">
            <a:extLst>
              <a:ext uri="{FF2B5EF4-FFF2-40B4-BE49-F238E27FC236}">
                <a16:creationId xmlns:a16="http://schemas.microsoft.com/office/drawing/2014/main" id="{F2918717-EC10-513A-5B76-8CD8597AB932}"/>
              </a:ext>
            </a:extLst>
          </p:cNvPr>
          <p:cNvSpPr/>
          <p:nvPr/>
        </p:nvSpPr>
        <p:spPr>
          <a:xfrm>
            <a:off x="-816361" y="345757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 name="Textfeld 1">
            <a:extLst>
              <a:ext uri="{FF2B5EF4-FFF2-40B4-BE49-F238E27FC236}">
                <a16:creationId xmlns:a16="http://schemas.microsoft.com/office/drawing/2014/main" id="{748DA16F-03CD-FAC2-1A13-38E2C18A2D25}"/>
              </a:ext>
            </a:extLst>
          </p:cNvPr>
          <p:cNvSpPr txBox="1"/>
          <p:nvPr/>
        </p:nvSpPr>
        <p:spPr>
          <a:xfrm>
            <a:off x="7392932" y="1129203"/>
            <a:ext cx="2076209" cy="553998"/>
          </a:xfrm>
          <a:prstGeom prst="rect">
            <a:avLst/>
          </a:prstGeom>
          <a:noFill/>
        </p:spPr>
        <p:txBody>
          <a:bodyPr wrap="none" rtlCol="0">
            <a:spAutoFit/>
          </a:bodyPr>
          <a:lstStyle/>
          <a:p>
            <a:r>
              <a:rPr lang="de-BE" sz="3000" dirty="0">
                <a:latin typeface="Silom" pitchFamily="2" charset="-34"/>
                <a:ea typeface="Silom" pitchFamily="2" charset="-34"/>
                <a:cs typeface="Silom" pitchFamily="2" charset="-34"/>
              </a:rPr>
              <a:t>Und nun?</a:t>
            </a:r>
          </a:p>
        </p:txBody>
      </p:sp>
      <p:pic>
        <p:nvPicPr>
          <p:cNvPr id="3" name="Grafik 2" descr="Windkraftanlagen mit einfarbiger Füllung">
            <a:extLst>
              <a:ext uri="{FF2B5EF4-FFF2-40B4-BE49-F238E27FC236}">
                <a16:creationId xmlns:a16="http://schemas.microsoft.com/office/drawing/2014/main" id="{E687D03A-1B54-F2CD-A46D-667F89430F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58" y="4164618"/>
            <a:ext cx="2219373" cy="2219373"/>
          </a:xfrm>
          <a:prstGeom prst="rect">
            <a:avLst/>
          </a:prstGeom>
        </p:spPr>
      </p:pic>
    </p:spTree>
    <p:extLst>
      <p:ext uri="{BB962C8B-B14F-4D97-AF65-F5344CB8AC3E}">
        <p14:creationId xmlns:p14="http://schemas.microsoft.com/office/powerpoint/2010/main" val="163490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ssen Karte - Freeworldmaps.net">
            <a:extLst>
              <a:ext uri="{FF2B5EF4-FFF2-40B4-BE49-F238E27FC236}">
                <a16:creationId xmlns:a16="http://schemas.microsoft.com/office/drawing/2014/main" id="{11517069-BBF4-42B1-69A3-A75879969E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25" y="614361"/>
            <a:ext cx="5006314" cy="5857875"/>
          </a:xfrm>
          <a:prstGeom prst="rect">
            <a:avLst/>
          </a:prstGeom>
          <a:noFill/>
          <a:extLst>
            <a:ext uri="{909E8E84-426E-40DD-AFC4-6F175D3DCCD1}">
              <a14:hiddenFill xmlns:a14="http://schemas.microsoft.com/office/drawing/2010/main">
                <a:solidFill>
                  <a:srgbClr val="FFFFFF"/>
                </a:solidFill>
              </a14:hiddenFill>
            </a:ext>
          </a:extLst>
        </p:spPr>
      </p:pic>
      <p:sp>
        <p:nvSpPr>
          <p:cNvPr id="6" name="Abgerundetes Rechteck 5">
            <a:extLst>
              <a:ext uri="{FF2B5EF4-FFF2-40B4-BE49-F238E27FC236}">
                <a16:creationId xmlns:a16="http://schemas.microsoft.com/office/drawing/2014/main" id="{0D67DF18-297F-D07B-FD1E-5A96687187CC}"/>
              </a:ext>
            </a:extLst>
          </p:cNvPr>
          <p:cNvSpPr/>
          <p:nvPr/>
        </p:nvSpPr>
        <p:spPr>
          <a:xfrm>
            <a:off x="4509110" y="1391173"/>
            <a:ext cx="7208711" cy="4852466"/>
          </a:xfrm>
          <a:prstGeom prst="roundRect">
            <a:avLst/>
          </a:prstGeom>
          <a:solidFill>
            <a:schemeClr val="accent4"/>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Abgerundetes Rechteck 6">
            <a:extLst>
              <a:ext uri="{FF2B5EF4-FFF2-40B4-BE49-F238E27FC236}">
                <a16:creationId xmlns:a16="http://schemas.microsoft.com/office/drawing/2014/main" id="{DC53F645-82AA-72D1-F63F-44F1D9CF3069}"/>
              </a:ext>
            </a:extLst>
          </p:cNvPr>
          <p:cNvSpPr/>
          <p:nvPr/>
        </p:nvSpPr>
        <p:spPr>
          <a:xfrm>
            <a:off x="4663440" y="1508841"/>
            <a:ext cx="6882102" cy="459728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8" name="Textfeld 7">
            <a:extLst>
              <a:ext uri="{FF2B5EF4-FFF2-40B4-BE49-F238E27FC236}">
                <a16:creationId xmlns:a16="http://schemas.microsoft.com/office/drawing/2014/main" id="{3E1D40A3-87FC-5DB5-50A4-E2F54192D77B}"/>
              </a:ext>
            </a:extLst>
          </p:cNvPr>
          <p:cNvSpPr txBox="1"/>
          <p:nvPr/>
        </p:nvSpPr>
        <p:spPr>
          <a:xfrm>
            <a:off x="4834406" y="3018653"/>
            <a:ext cx="6651501" cy="1631216"/>
          </a:xfrm>
          <a:prstGeom prst="rect">
            <a:avLst/>
          </a:prstGeom>
          <a:noFill/>
        </p:spPr>
        <p:txBody>
          <a:bodyPr wrap="none" rtlCol="0">
            <a:spAutoFit/>
          </a:bodyPr>
          <a:lstStyle/>
          <a:p>
            <a:r>
              <a:rPr lang="de-BE" sz="10000" b="1" dirty="0"/>
              <a:t>Windigstadt</a:t>
            </a:r>
          </a:p>
        </p:txBody>
      </p:sp>
      <p:sp>
        <p:nvSpPr>
          <p:cNvPr id="9" name="Textfeld 8">
            <a:extLst>
              <a:ext uri="{FF2B5EF4-FFF2-40B4-BE49-F238E27FC236}">
                <a16:creationId xmlns:a16="http://schemas.microsoft.com/office/drawing/2014/main" id="{A85757BC-F684-EF37-5FA5-2DBDB95A00CC}"/>
              </a:ext>
            </a:extLst>
          </p:cNvPr>
          <p:cNvSpPr txBox="1"/>
          <p:nvPr/>
        </p:nvSpPr>
        <p:spPr>
          <a:xfrm>
            <a:off x="6158259" y="2450248"/>
            <a:ext cx="4295343" cy="861774"/>
          </a:xfrm>
          <a:prstGeom prst="rect">
            <a:avLst/>
          </a:prstGeom>
          <a:noFill/>
        </p:spPr>
        <p:txBody>
          <a:bodyPr wrap="none" rtlCol="0">
            <a:spAutoFit/>
          </a:bodyPr>
          <a:lstStyle/>
          <a:p>
            <a:r>
              <a:rPr lang="de-BE" sz="5000" dirty="0"/>
              <a:t>Freie Kreisstadt</a:t>
            </a:r>
          </a:p>
        </p:txBody>
      </p:sp>
    </p:spTree>
    <p:extLst>
      <p:ext uri="{BB962C8B-B14F-4D97-AF65-F5344CB8AC3E}">
        <p14:creationId xmlns:p14="http://schemas.microsoft.com/office/powerpoint/2010/main" val="2271452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nhaltsplatzhalter 4">
            <a:extLst>
              <a:ext uri="{FF2B5EF4-FFF2-40B4-BE49-F238E27FC236}">
                <a16:creationId xmlns:a16="http://schemas.microsoft.com/office/drawing/2014/main" id="{9B7DC7B3-7F82-8106-EA41-9CEFDA3E1F9A}"/>
              </a:ext>
            </a:extLst>
          </p:cNvPr>
          <p:cNvPicPr>
            <a:picLocks noGrp="1" noChangeAspect="1"/>
          </p:cNvPicPr>
          <p:nvPr>
            <p:ph idx="1"/>
          </p:nvPr>
        </p:nvPicPr>
        <p:blipFill>
          <a:blip r:embed="rId3"/>
          <a:srcRect/>
          <a:stretch/>
        </p:blipFill>
        <p:spPr>
          <a:xfrm>
            <a:off x="7288223" y="139263"/>
            <a:ext cx="4687873" cy="6579474"/>
          </a:xfrm>
          <a:prstGeom prst="rect">
            <a:avLst/>
          </a:prstGeom>
        </p:spPr>
      </p:pic>
      <p:pic>
        <p:nvPicPr>
          <p:cNvPr id="4" name="Grafik 3" descr="Blume mit einfarbiger Füllung">
            <a:extLst>
              <a:ext uri="{FF2B5EF4-FFF2-40B4-BE49-F238E27FC236}">
                <a16:creationId xmlns:a16="http://schemas.microsoft.com/office/drawing/2014/main" id="{1A9A42DC-0317-8484-377B-C0BDD181BF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371" y="3534951"/>
            <a:ext cx="1598071" cy="1598071"/>
          </a:xfrm>
          <a:prstGeom prst="rect">
            <a:avLst/>
          </a:prstGeom>
        </p:spPr>
      </p:pic>
      <p:pic>
        <p:nvPicPr>
          <p:cNvPr id="22" name="Grafik 21" descr="Basketball mit einfarbiger Füllung">
            <a:extLst>
              <a:ext uri="{FF2B5EF4-FFF2-40B4-BE49-F238E27FC236}">
                <a16:creationId xmlns:a16="http://schemas.microsoft.com/office/drawing/2014/main" id="{8D1212E0-C815-0AEB-55C8-39C00621F3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66220" y="4703891"/>
            <a:ext cx="1584633" cy="1584633"/>
          </a:xfrm>
          <a:prstGeom prst="rect">
            <a:avLst/>
          </a:prstGeom>
        </p:spPr>
      </p:pic>
      <p:cxnSp>
        <p:nvCxnSpPr>
          <p:cNvPr id="48" name="Gerade Verbindung mit Pfeil 47">
            <a:extLst>
              <a:ext uri="{FF2B5EF4-FFF2-40B4-BE49-F238E27FC236}">
                <a16:creationId xmlns:a16="http://schemas.microsoft.com/office/drawing/2014/main" id="{A8FB8889-0F51-E41F-78D1-0728AD409997}"/>
              </a:ext>
            </a:extLst>
          </p:cNvPr>
          <p:cNvCxnSpPr>
            <a:cxnSpLocks/>
          </p:cNvCxnSpPr>
          <p:nvPr/>
        </p:nvCxnSpPr>
        <p:spPr>
          <a:xfrm>
            <a:off x="4372788" y="3233432"/>
            <a:ext cx="1690778" cy="0"/>
          </a:xfrm>
          <a:prstGeom prst="straightConnector1">
            <a:avLst/>
          </a:prstGeom>
          <a:ln w="120650">
            <a:solidFill>
              <a:schemeClr val="bg1">
                <a:lumMod val="65000"/>
                <a:alpha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405AEA3C-8E7A-684A-2191-21AF526ED999}"/>
              </a:ext>
            </a:extLst>
          </p:cNvPr>
          <p:cNvGrpSpPr/>
          <p:nvPr/>
        </p:nvGrpSpPr>
        <p:grpSpPr>
          <a:xfrm>
            <a:off x="738371" y="5133022"/>
            <a:ext cx="3083853" cy="1095368"/>
            <a:chOff x="738371" y="5133022"/>
            <a:chExt cx="3083853" cy="1095368"/>
          </a:xfrm>
        </p:grpSpPr>
        <p:sp>
          <p:nvSpPr>
            <p:cNvPr id="5" name="Abgerundetes Rechteck 4">
              <a:extLst>
                <a:ext uri="{FF2B5EF4-FFF2-40B4-BE49-F238E27FC236}">
                  <a16:creationId xmlns:a16="http://schemas.microsoft.com/office/drawing/2014/main" id="{0498AC9A-BD27-A03B-E7AC-EC67236D9257}"/>
                </a:ext>
              </a:extLst>
            </p:cNvPr>
            <p:cNvSpPr/>
            <p:nvPr/>
          </p:nvSpPr>
          <p:spPr>
            <a:xfrm>
              <a:off x="738371" y="5133022"/>
              <a:ext cx="3083853" cy="1095368"/>
            </a:xfrm>
            <a:prstGeom prst="roundRect">
              <a:avLst/>
            </a:prstGeom>
            <a:solidFill>
              <a:schemeClr val="accent4"/>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 name="Textfeld 5">
              <a:extLst>
                <a:ext uri="{FF2B5EF4-FFF2-40B4-BE49-F238E27FC236}">
                  <a16:creationId xmlns:a16="http://schemas.microsoft.com/office/drawing/2014/main" id="{1F1FD4BC-A1D4-5844-974A-D286CF50B7ED}"/>
                </a:ext>
              </a:extLst>
            </p:cNvPr>
            <p:cNvSpPr txBox="1"/>
            <p:nvPr/>
          </p:nvSpPr>
          <p:spPr>
            <a:xfrm>
              <a:off x="877697" y="5435050"/>
              <a:ext cx="2777171" cy="664717"/>
            </a:xfrm>
            <a:prstGeom prst="rect">
              <a:avLst/>
            </a:prstGeom>
            <a:noFill/>
          </p:spPr>
          <p:txBody>
            <a:bodyPr wrap="none" rtlCol="0">
              <a:spAutoFit/>
            </a:bodyPr>
            <a:lstStyle/>
            <a:p>
              <a:r>
                <a:rPr lang="de-BE" sz="4000" b="1" dirty="0"/>
                <a:t>Windigstadt</a:t>
              </a:r>
            </a:p>
          </p:txBody>
        </p:sp>
        <p:sp>
          <p:nvSpPr>
            <p:cNvPr id="7" name="Textfeld 6">
              <a:extLst>
                <a:ext uri="{FF2B5EF4-FFF2-40B4-BE49-F238E27FC236}">
                  <a16:creationId xmlns:a16="http://schemas.microsoft.com/office/drawing/2014/main" id="{2FA40D2D-1DE0-E605-303B-0BDC81C964D6}"/>
                </a:ext>
              </a:extLst>
            </p:cNvPr>
            <p:cNvSpPr txBox="1"/>
            <p:nvPr/>
          </p:nvSpPr>
          <p:spPr>
            <a:xfrm>
              <a:off x="1339428" y="5261645"/>
              <a:ext cx="1626792" cy="346809"/>
            </a:xfrm>
            <a:prstGeom prst="rect">
              <a:avLst/>
            </a:prstGeom>
            <a:noFill/>
          </p:spPr>
          <p:txBody>
            <a:bodyPr wrap="none" rtlCol="0">
              <a:spAutoFit/>
            </a:bodyPr>
            <a:lstStyle/>
            <a:p>
              <a:pPr algn="ctr"/>
              <a:r>
                <a:rPr lang="de-BE" dirty="0"/>
                <a:t>Freie Kreisstadt</a:t>
              </a:r>
            </a:p>
          </p:txBody>
        </p:sp>
      </p:grpSp>
      <p:pic>
        <p:nvPicPr>
          <p:cNvPr id="9" name="Grafik 8" descr="Windkraftanlagen mit einfarbiger Füllung">
            <a:extLst>
              <a:ext uri="{FF2B5EF4-FFF2-40B4-BE49-F238E27FC236}">
                <a16:creationId xmlns:a16="http://schemas.microsoft.com/office/drawing/2014/main" id="{1285DE8B-64D6-46FA-4BEA-DCB658D5C5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79683" y="924337"/>
            <a:ext cx="1853219" cy="1853219"/>
          </a:xfrm>
          <a:prstGeom prst="rect">
            <a:avLst/>
          </a:prstGeom>
        </p:spPr>
      </p:pic>
      <p:sp>
        <p:nvSpPr>
          <p:cNvPr id="11" name="Sechseck 10">
            <a:extLst>
              <a:ext uri="{FF2B5EF4-FFF2-40B4-BE49-F238E27FC236}">
                <a16:creationId xmlns:a16="http://schemas.microsoft.com/office/drawing/2014/main" id="{A45A7D03-8644-FD10-9618-A7C3AAFDCAD2}"/>
              </a:ext>
            </a:extLst>
          </p:cNvPr>
          <p:cNvSpPr/>
          <p:nvPr/>
        </p:nvSpPr>
        <p:spPr>
          <a:xfrm>
            <a:off x="2531416" y="433024"/>
            <a:ext cx="2296578" cy="197980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12" name="Grafik 11" descr="Windkraftanlagen mit einfarbiger Füllung">
            <a:extLst>
              <a:ext uri="{FF2B5EF4-FFF2-40B4-BE49-F238E27FC236}">
                <a16:creationId xmlns:a16="http://schemas.microsoft.com/office/drawing/2014/main" id="{21F96174-AF44-50AE-BA7A-5785EE5C02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97646" y="637816"/>
            <a:ext cx="1558356" cy="1558356"/>
          </a:xfrm>
          <a:prstGeom prst="rect">
            <a:avLst/>
          </a:prstGeom>
        </p:spPr>
      </p:pic>
      <p:sp>
        <p:nvSpPr>
          <p:cNvPr id="19" name="Textfeld 18">
            <a:extLst>
              <a:ext uri="{FF2B5EF4-FFF2-40B4-BE49-F238E27FC236}">
                <a16:creationId xmlns:a16="http://schemas.microsoft.com/office/drawing/2014/main" id="{80477EF2-0BDF-4507-178E-46C85DD37436}"/>
              </a:ext>
            </a:extLst>
          </p:cNvPr>
          <p:cNvSpPr txBox="1"/>
          <p:nvPr/>
        </p:nvSpPr>
        <p:spPr>
          <a:xfrm>
            <a:off x="3374779" y="2672369"/>
            <a:ext cx="653700" cy="1107996"/>
          </a:xfrm>
          <a:prstGeom prst="rect">
            <a:avLst/>
          </a:prstGeom>
          <a:noFill/>
        </p:spPr>
        <p:txBody>
          <a:bodyPr wrap="square" rtlCol="0">
            <a:spAutoFit/>
          </a:bodyPr>
          <a:lstStyle/>
          <a:p>
            <a:pPr algn="ctr"/>
            <a:r>
              <a:rPr lang="de-DE" sz="6600" dirty="0">
                <a:solidFill>
                  <a:schemeClr val="bg1">
                    <a:lumMod val="65000"/>
                  </a:schemeClr>
                </a:solidFill>
                <a:latin typeface="Silom" pitchFamily="2" charset="-34"/>
                <a:ea typeface="Silom" pitchFamily="2" charset="-34"/>
                <a:cs typeface="Silom" pitchFamily="2" charset="-34"/>
              </a:rPr>
              <a:t>?</a:t>
            </a:r>
          </a:p>
        </p:txBody>
      </p:sp>
    </p:spTree>
    <p:extLst>
      <p:ext uri="{BB962C8B-B14F-4D97-AF65-F5344CB8AC3E}">
        <p14:creationId xmlns:p14="http://schemas.microsoft.com/office/powerpoint/2010/main" val="391153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nhaltsplatzhalter 4">
            <a:extLst>
              <a:ext uri="{FF2B5EF4-FFF2-40B4-BE49-F238E27FC236}">
                <a16:creationId xmlns:a16="http://schemas.microsoft.com/office/drawing/2014/main" id="{9B7DC7B3-7F82-8106-EA41-9CEFDA3E1F9A}"/>
              </a:ext>
            </a:extLst>
          </p:cNvPr>
          <p:cNvPicPr>
            <a:picLocks noGrp="1" noChangeAspect="1"/>
          </p:cNvPicPr>
          <p:nvPr>
            <p:ph idx="1"/>
          </p:nvPr>
        </p:nvPicPr>
        <p:blipFill>
          <a:blip r:embed="rId3"/>
          <a:srcRect/>
          <a:stretch/>
        </p:blipFill>
        <p:spPr>
          <a:xfrm>
            <a:off x="7273409" y="152034"/>
            <a:ext cx="4687873" cy="6579474"/>
          </a:xfrm>
          <a:prstGeom prst="rect">
            <a:avLst/>
          </a:prstGeom>
        </p:spPr>
      </p:pic>
      <p:pic>
        <p:nvPicPr>
          <p:cNvPr id="14" name="Grafik 13" descr="Windkraftanlagen mit einfarbiger Füllung">
            <a:extLst>
              <a:ext uri="{FF2B5EF4-FFF2-40B4-BE49-F238E27FC236}">
                <a16:creationId xmlns:a16="http://schemas.microsoft.com/office/drawing/2014/main" id="{74D1D541-3C3B-5412-6A95-25183E8D6B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8404" y="2376485"/>
            <a:ext cx="1853219" cy="1853219"/>
          </a:xfrm>
          <a:prstGeom prst="rect">
            <a:avLst/>
          </a:prstGeom>
        </p:spPr>
      </p:pic>
      <p:sp>
        <p:nvSpPr>
          <p:cNvPr id="3" name="Sechseck 2">
            <a:extLst>
              <a:ext uri="{FF2B5EF4-FFF2-40B4-BE49-F238E27FC236}">
                <a16:creationId xmlns:a16="http://schemas.microsoft.com/office/drawing/2014/main" id="{C7C67B58-2B39-FFBB-01C7-DB4A032FA6FF}"/>
              </a:ext>
            </a:extLst>
          </p:cNvPr>
          <p:cNvSpPr/>
          <p:nvPr/>
        </p:nvSpPr>
        <p:spPr>
          <a:xfrm>
            <a:off x="563340" y="2894302"/>
            <a:ext cx="2324241" cy="2003657"/>
          </a:xfrm>
          <a:prstGeom prst="hexagon">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2" name="Sechseck 11">
            <a:extLst>
              <a:ext uri="{FF2B5EF4-FFF2-40B4-BE49-F238E27FC236}">
                <a16:creationId xmlns:a16="http://schemas.microsoft.com/office/drawing/2014/main" id="{21E14565-8209-BBEA-9F85-577B0D14F218}"/>
              </a:ext>
            </a:extLst>
          </p:cNvPr>
          <p:cNvSpPr/>
          <p:nvPr/>
        </p:nvSpPr>
        <p:spPr>
          <a:xfrm>
            <a:off x="2545623" y="3997026"/>
            <a:ext cx="2304696" cy="1986807"/>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grpSp>
        <p:nvGrpSpPr>
          <p:cNvPr id="38" name="Gruppieren 37">
            <a:extLst>
              <a:ext uri="{FF2B5EF4-FFF2-40B4-BE49-F238E27FC236}">
                <a16:creationId xmlns:a16="http://schemas.microsoft.com/office/drawing/2014/main" id="{258DD431-B9F1-E8C0-E017-37AFF1DCF41A}"/>
              </a:ext>
            </a:extLst>
          </p:cNvPr>
          <p:cNvGrpSpPr/>
          <p:nvPr/>
        </p:nvGrpSpPr>
        <p:grpSpPr>
          <a:xfrm>
            <a:off x="4524205" y="2904092"/>
            <a:ext cx="2283839" cy="1968827"/>
            <a:chOff x="4721854" y="3163812"/>
            <a:chExt cx="2591457" cy="2234015"/>
          </a:xfrm>
          <a:solidFill>
            <a:schemeClr val="accent6"/>
          </a:solidFill>
        </p:grpSpPr>
        <p:sp>
          <p:nvSpPr>
            <p:cNvPr id="23" name="Sechseck 22">
              <a:extLst>
                <a:ext uri="{FF2B5EF4-FFF2-40B4-BE49-F238E27FC236}">
                  <a16:creationId xmlns:a16="http://schemas.microsoft.com/office/drawing/2014/main" id="{45E77DD3-56BF-D921-CDA0-0514C6D5FDAE}"/>
                </a:ext>
              </a:extLst>
            </p:cNvPr>
            <p:cNvSpPr/>
            <p:nvPr/>
          </p:nvSpPr>
          <p:spPr>
            <a:xfrm>
              <a:off x="4721854" y="3163812"/>
              <a:ext cx="2591457" cy="2234015"/>
            </a:xfrm>
            <a:prstGeom prst="hexagon">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24" name="Grafik 23" descr="Auto mit einfarbiger Füllung">
              <a:extLst>
                <a:ext uri="{FF2B5EF4-FFF2-40B4-BE49-F238E27FC236}">
                  <a16:creationId xmlns:a16="http://schemas.microsoft.com/office/drawing/2014/main" id="{289D4C88-5B26-FCCF-CC0C-B3DCDCBB73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6003" y="3495673"/>
              <a:ext cx="1570292" cy="1570292"/>
            </a:xfrm>
            <a:prstGeom prst="rect">
              <a:avLst/>
            </a:prstGeom>
          </p:spPr>
        </p:pic>
      </p:grpSp>
      <p:sp>
        <p:nvSpPr>
          <p:cNvPr id="25" name="Sechseck 24">
            <a:extLst>
              <a:ext uri="{FF2B5EF4-FFF2-40B4-BE49-F238E27FC236}">
                <a16:creationId xmlns:a16="http://schemas.microsoft.com/office/drawing/2014/main" id="{DE9DCA51-F466-FF8C-4BE6-C0E96CD844A5}"/>
              </a:ext>
            </a:extLst>
          </p:cNvPr>
          <p:cNvSpPr/>
          <p:nvPr/>
        </p:nvSpPr>
        <p:spPr>
          <a:xfrm>
            <a:off x="2484097" y="396676"/>
            <a:ext cx="2296578" cy="197980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6" name="Textfeld 35">
            <a:extLst>
              <a:ext uri="{FF2B5EF4-FFF2-40B4-BE49-F238E27FC236}">
                <a16:creationId xmlns:a16="http://schemas.microsoft.com/office/drawing/2014/main" id="{87BC11EA-CFEF-6B96-3B95-DB01F3ACC5C7}"/>
              </a:ext>
            </a:extLst>
          </p:cNvPr>
          <p:cNvSpPr txBox="1"/>
          <p:nvPr/>
        </p:nvSpPr>
        <p:spPr>
          <a:xfrm>
            <a:off x="3374779" y="2672369"/>
            <a:ext cx="653700" cy="1107996"/>
          </a:xfrm>
          <a:prstGeom prst="rect">
            <a:avLst/>
          </a:prstGeom>
          <a:noFill/>
        </p:spPr>
        <p:txBody>
          <a:bodyPr wrap="square" rtlCol="0">
            <a:spAutoFit/>
          </a:bodyPr>
          <a:lstStyle/>
          <a:p>
            <a:pPr algn="ctr"/>
            <a:r>
              <a:rPr lang="de-DE" sz="6600" dirty="0">
                <a:solidFill>
                  <a:schemeClr val="bg1">
                    <a:lumMod val="65000"/>
                  </a:schemeClr>
                </a:solidFill>
                <a:latin typeface="Silom" pitchFamily="2" charset="-34"/>
                <a:ea typeface="Silom" pitchFamily="2" charset="-34"/>
                <a:cs typeface="Silom" pitchFamily="2" charset="-34"/>
              </a:rPr>
              <a:t>?</a:t>
            </a:r>
          </a:p>
        </p:txBody>
      </p:sp>
      <p:pic>
        <p:nvPicPr>
          <p:cNvPr id="5" name="Grafik 4" descr="Fabrik mit einfarbiger Füllung">
            <a:extLst>
              <a:ext uri="{FF2B5EF4-FFF2-40B4-BE49-F238E27FC236}">
                <a16:creationId xmlns:a16="http://schemas.microsoft.com/office/drawing/2014/main" id="{63D5365B-5FC0-B25A-2513-4BFF4B30B7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86430" y="4178784"/>
            <a:ext cx="1453509" cy="1388269"/>
          </a:xfrm>
          <a:prstGeom prst="rect">
            <a:avLst/>
          </a:prstGeom>
        </p:spPr>
      </p:pic>
      <p:pic>
        <p:nvPicPr>
          <p:cNvPr id="6" name="Grafik 5" descr="Start mit einfarbiger Füllung">
            <a:extLst>
              <a:ext uri="{FF2B5EF4-FFF2-40B4-BE49-F238E27FC236}">
                <a16:creationId xmlns:a16="http://schemas.microsoft.com/office/drawing/2014/main" id="{6BECFF91-B0C9-BF45-9742-EA17C0995F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9306" y="3244782"/>
            <a:ext cx="1347947" cy="1287445"/>
          </a:xfrm>
          <a:prstGeom prst="rect">
            <a:avLst/>
          </a:prstGeom>
        </p:spPr>
      </p:pic>
      <p:grpSp>
        <p:nvGrpSpPr>
          <p:cNvPr id="7" name="Gruppieren 6">
            <a:extLst>
              <a:ext uri="{FF2B5EF4-FFF2-40B4-BE49-F238E27FC236}">
                <a16:creationId xmlns:a16="http://schemas.microsoft.com/office/drawing/2014/main" id="{80E07FC0-2278-F922-6353-DD3896B6A62B}"/>
              </a:ext>
            </a:extLst>
          </p:cNvPr>
          <p:cNvGrpSpPr/>
          <p:nvPr/>
        </p:nvGrpSpPr>
        <p:grpSpPr>
          <a:xfrm>
            <a:off x="8841509" y="5333952"/>
            <a:ext cx="3083853" cy="1095368"/>
            <a:chOff x="3279953" y="10102169"/>
            <a:chExt cx="3083853" cy="1095368"/>
          </a:xfrm>
        </p:grpSpPr>
        <p:sp>
          <p:nvSpPr>
            <p:cNvPr id="8" name="Abgerundetes Rechteck 7">
              <a:extLst>
                <a:ext uri="{FF2B5EF4-FFF2-40B4-BE49-F238E27FC236}">
                  <a16:creationId xmlns:a16="http://schemas.microsoft.com/office/drawing/2014/main" id="{AED31D60-EEEB-0230-239A-F540BEE555C8}"/>
                </a:ext>
              </a:extLst>
            </p:cNvPr>
            <p:cNvSpPr/>
            <p:nvPr/>
          </p:nvSpPr>
          <p:spPr>
            <a:xfrm>
              <a:off x="3279953" y="10102169"/>
              <a:ext cx="3083853" cy="1095368"/>
            </a:xfrm>
            <a:prstGeom prst="roundRect">
              <a:avLst/>
            </a:prstGeom>
            <a:solidFill>
              <a:schemeClr val="accent4"/>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Textfeld 8">
              <a:extLst>
                <a:ext uri="{FF2B5EF4-FFF2-40B4-BE49-F238E27FC236}">
                  <a16:creationId xmlns:a16="http://schemas.microsoft.com/office/drawing/2014/main" id="{19666007-FB4A-451B-FECF-5AA8E421A788}"/>
                </a:ext>
              </a:extLst>
            </p:cNvPr>
            <p:cNvSpPr txBox="1"/>
            <p:nvPr/>
          </p:nvSpPr>
          <p:spPr>
            <a:xfrm>
              <a:off x="3419279" y="10404197"/>
              <a:ext cx="2777171" cy="664717"/>
            </a:xfrm>
            <a:prstGeom prst="rect">
              <a:avLst/>
            </a:prstGeom>
            <a:noFill/>
          </p:spPr>
          <p:txBody>
            <a:bodyPr wrap="none" rtlCol="0">
              <a:spAutoFit/>
            </a:bodyPr>
            <a:lstStyle/>
            <a:p>
              <a:r>
                <a:rPr lang="de-BE" sz="4000" b="1" dirty="0"/>
                <a:t>Windigstadt</a:t>
              </a:r>
            </a:p>
          </p:txBody>
        </p:sp>
        <p:sp>
          <p:nvSpPr>
            <p:cNvPr id="10" name="Textfeld 9">
              <a:extLst>
                <a:ext uri="{FF2B5EF4-FFF2-40B4-BE49-F238E27FC236}">
                  <a16:creationId xmlns:a16="http://schemas.microsoft.com/office/drawing/2014/main" id="{CF7853B8-EE0B-1B40-2F5C-7DA673AD1F83}"/>
                </a:ext>
              </a:extLst>
            </p:cNvPr>
            <p:cNvSpPr txBox="1"/>
            <p:nvPr/>
          </p:nvSpPr>
          <p:spPr>
            <a:xfrm>
              <a:off x="3881010" y="10230792"/>
              <a:ext cx="1626792" cy="346809"/>
            </a:xfrm>
            <a:prstGeom prst="rect">
              <a:avLst/>
            </a:prstGeom>
            <a:noFill/>
          </p:spPr>
          <p:txBody>
            <a:bodyPr wrap="none" rtlCol="0">
              <a:spAutoFit/>
            </a:bodyPr>
            <a:lstStyle/>
            <a:p>
              <a:pPr algn="ctr"/>
              <a:r>
                <a:rPr lang="de-BE" dirty="0"/>
                <a:t>Freie Kreisstadt</a:t>
              </a:r>
            </a:p>
          </p:txBody>
        </p:sp>
      </p:grpSp>
      <p:pic>
        <p:nvPicPr>
          <p:cNvPr id="13" name="Grafik 12" descr="Waldszenerie mit einfarbiger Füllung">
            <a:extLst>
              <a:ext uri="{FF2B5EF4-FFF2-40B4-BE49-F238E27FC236}">
                <a16:creationId xmlns:a16="http://schemas.microsoft.com/office/drawing/2014/main" id="{4185FA3D-6D86-F587-8CC5-1668BD4029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44197" y="3091543"/>
            <a:ext cx="1443095" cy="1443095"/>
          </a:xfrm>
          <a:prstGeom prst="rect">
            <a:avLst/>
          </a:prstGeom>
        </p:spPr>
      </p:pic>
      <p:grpSp>
        <p:nvGrpSpPr>
          <p:cNvPr id="15" name="Gruppieren 14">
            <a:extLst>
              <a:ext uri="{FF2B5EF4-FFF2-40B4-BE49-F238E27FC236}">
                <a16:creationId xmlns:a16="http://schemas.microsoft.com/office/drawing/2014/main" id="{BB29E907-FD6E-C48D-8FA5-FA6AF7E02B48}"/>
              </a:ext>
            </a:extLst>
          </p:cNvPr>
          <p:cNvGrpSpPr/>
          <p:nvPr/>
        </p:nvGrpSpPr>
        <p:grpSpPr>
          <a:xfrm>
            <a:off x="4524205" y="5054493"/>
            <a:ext cx="2283839" cy="1968827"/>
            <a:chOff x="4721854" y="3163812"/>
            <a:chExt cx="2591457" cy="2234015"/>
          </a:xfrm>
          <a:solidFill>
            <a:schemeClr val="accent6"/>
          </a:solidFill>
        </p:grpSpPr>
        <p:sp>
          <p:nvSpPr>
            <p:cNvPr id="16" name="Sechseck 15">
              <a:extLst>
                <a:ext uri="{FF2B5EF4-FFF2-40B4-BE49-F238E27FC236}">
                  <a16:creationId xmlns:a16="http://schemas.microsoft.com/office/drawing/2014/main" id="{2AAD574A-DD11-1D30-01CD-F7D2D46DAFFF}"/>
                </a:ext>
              </a:extLst>
            </p:cNvPr>
            <p:cNvSpPr/>
            <p:nvPr/>
          </p:nvSpPr>
          <p:spPr>
            <a:xfrm>
              <a:off x="4721854" y="3163812"/>
              <a:ext cx="2591457" cy="2234015"/>
            </a:xfrm>
            <a:prstGeom prst="hexagon">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17" name="Grafik 16" descr="Auto mit einfarbiger Füllung">
              <a:extLst>
                <a:ext uri="{FF2B5EF4-FFF2-40B4-BE49-F238E27FC236}">
                  <a16:creationId xmlns:a16="http://schemas.microsoft.com/office/drawing/2014/main" id="{9B4C7B2B-67A4-DB3B-70FE-BF62EE7222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6003" y="3495673"/>
              <a:ext cx="1570292" cy="1570292"/>
            </a:xfrm>
            <a:prstGeom prst="rect">
              <a:avLst/>
            </a:prstGeom>
          </p:spPr>
        </p:pic>
      </p:grpSp>
      <p:pic>
        <p:nvPicPr>
          <p:cNvPr id="18" name="Grafik 17" descr="Wandern mit einfarbiger Füllung">
            <a:extLst>
              <a:ext uri="{FF2B5EF4-FFF2-40B4-BE49-F238E27FC236}">
                <a16:creationId xmlns:a16="http://schemas.microsoft.com/office/drawing/2014/main" id="{F887E5EE-CD9F-A250-70FA-8C1DA493F61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23739" y="5262976"/>
            <a:ext cx="1344356" cy="1344356"/>
          </a:xfrm>
          <a:prstGeom prst="rect">
            <a:avLst/>
          </a:prstGeom>
        </p:spPr>
      </p:pic>
      <p:sp>
        <p:nvSpPr>
          <p:cNvPr id="19" name="Sechseck 18">
            <a:extLst>
              <a:ext uri="{FF2B5EF4-FFF2-40B4-BE49-F238E27FC236}">
                <a16:creationId xmlns:a16="http://schemas.microsoft.com/office/drawing/2014/main" id="{20EB0BFE-19BA-0876-2488-E04530050F74}"/>
              </a:ext>
            </a:extLst>
          </p:cNvPr>
          <p:cNvSpPr/>
          <p:nvPr/>
        </p:nvSpPr>
        <p:spPr>
          <a:xfrm>
            <a:off x="573112" y="5099750"/>
            <a:ext cx="2304696" cy="1986807"/>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20" name="Grafik 19" descr="Traktor mit einfarbiger Füllung">
            <a:extLst>
              <a:ext uri="{FF2B5EF4-FFF2-40B4-BE49-F238E27FC236}">
                <a16:creationId xmlns:a16="http://schemas.microsoft.com/office/drawing/2014/main" id="{D0207457-5E9C-A547-B264-86663EB847C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9684" y="5394476"/>
            <a:ext cx="1388269" cy="1388269"/>
          </a:xfrm>
          <a:prstGeom prst="rect">
            <a:avLst/>
          </a:prstGeom>
        </p:spPr>
      </p:pic>
      <p:pic>
        <p:nvPicPr>
          <p:cNvPr id="21" name="Grafik 20" descr="Windkraftanlagen mit einfarbiger Füllung">
            <a:extLst>
              <a:ext uri="{FF2B5EF4-FFF2-40B4-BE49-F238E27FC236}">
                <a16:creationId xmlns:a16="http://schemas.microsoft.com/office/drawing/2014/main" id="{CE087492-70CE-F3E8-6DFE-E5A596EC7B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0327" y="601468"/>
            <a:ext cx="1558356" cy="1558356"/>
          </a:xfrm>
          <a:prstGeom prst="rect">
            <a:avLst/>
          </a:prstGeom>
        </p:spPr>
      </p:pic>
    </p:spTree>
    <p:extLst>
      <p:ext uri="{BB962C8B-B14F-4D97-AF65-F5344CB8AC3E}">
        <p14:creationId xmlns:p14="http://schemas.microsoft.com/office/powerpoint/2010/main" val="278460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hseck 1">
            <a:extLst>
              <a:ext uri="{FF2B5EF4-FFF2-40B4-BE49-F238E27FC236}">
                <a16:creationId xmlns:a16="http://schemas.microsoft.com/office/drawing/2014/main" id="{D77E795B-BE90-868B-30CA-740C383CDFBD}"/>
              </a:ext>
            </a:extLst>
          </p:cNvPr>
          <p:cNvSpPr/>
          <p:nvPr/>
        </p:nvSpPr>
        <p:spPr>
          <a:xfrm>
            <a:off x="2803768" y="2787177"/>
            <a:ext cx="3557246" cy="3066591"/>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BE" sz="2200" dirty="0">
                <a:latin typeface="Silom" pitchFamily="2" charset="-34"/>
                <a:ea typeface="Silom" pitchFamily="2" charset="-34"/>
                <a:cs typeface="Silom" pitchFamily="2" charset="-34"/>
              </a:rPr>
              <a:t>Minimale</a:t>
            </a:r>
            <a:endParaRPr lang="de-DE" sz="2200" dirty="0">
              <a:latin typeface="Silom" pitchFamily="2" charset="-34"/>
              <a:ea typeface="Silom" pitchFamily="2" charset="-34"/>
              <a:cs typeface="Silom" pitchFamily="2" charset="-34"/>
            </a:endParaRPr>
          </a:p>
          <a:p>
            <a:pPr algn="ctr"/>
            <a:r>
              <a:rPr lang="de-DE" sz="2200" dirty="0">
                <a:latin typeface="Silom" pitchFamily="2" charset="-34"/>
                <a:ea typeface="Silom" pitchFamily="2" charset="-34"/>
                <a:cs typeface="Silom" pitchFamily="2" charset="-34"/>
              </a:rPr>
              <a:t>Auslastung</a:t>
            </a:r>
          </a:p>
        </p:txBody>
      </p:sp>
      <p:sp>
        <p:nvSpPr>
          <p:cNvPr id="3" name="Sechseck 2">
            <a:extLst>
              <a:ext uri="{FF2B5EF4-FFF2-40B4-BE49-F238E27FC236}">
                <a16:creationId xmlns:a16="http://schemas.microsoft.com/office/drawing/2014/main" id="{F34C50BF-6107-06A2-7BA0-17191DE53D5A}"/>
              </a:ext>
            </a:extLst>
          </p:cNvPr>
          <p:cNvSpPr/>
          <p:nvPr/>
        </p:nvSpPr>
        <p:spPr>
          <a:xfrm>
            <a:off x="8925040" y="-585561"/>
            <a:ext cx="3557246" cy="3066591"/>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100" dirty="0">
                <a:latin typeface="Silom" pitchFamily="2" charset="-34"/>
                <a:ea typeface="Silom" pitchFamily="2" charset="-34"/>
                <a:cs typeface="Silom"/>
              </a:rPr>
              <a:t>Betreiberfirma als Städtisches Unternehmen</a:t>
            </a:r>
            <a:endParaRPr lang="de-BE" sz="2100" dirty="0">
              <a:cs typeface="Silom"/>
            </a:endParaRPr>
          </a:p>
        </p:txBody>
      </p:sp>
      <p:sp>
        <p:nvSpPr>
          <p:cNvPr id="4" name="Sechseck 3">
            <a:extLst>
              <a:ext uri="{FF2B5EF4-FFF2-40B4-BE49-F238E27FC236}">
                <a16:creationId xmlns:a16="http://schemas.microsoft.com/office/drawing/2014/main" id="{65FD965D-3ABD-5F0A-275A-6507BAF4119D}"/>
              </a:ext>
            </a:extLst>
          </p:cNvPr>
          <p:cNvSpPr/>
          <p:nvPr/>
        </p:nvSpPr>
        <p:spPr>
          <a:xfrm>
            <a:off x="5852605" y="4378656"/>
            <a:ext cx="3557246" cy="306659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200" dirty="0">
                <a:latin typeface="Silom" pitchFamily="2" charset="-34"/>
                <a:ea typeface="Silom" pitchFamily="2" charset="-34"/>
                <a:cs typeface="Silom"/>
              </a:rPr>
              <a:t>Aufforstung von bebauten Waldflächen</a:t>
            </a:r>
            <a:endParaRPr lang="de-BE" sz="2200" dirty="0" err="1"/>
          </a:p>
        </p:txBody>
      </p:sp>
      <p:sp>
        <p:nvSpPr>
          <p:cNvPr id="5" name="Sechseck 4">
            <a:extLst>
              <a:ext uri="{FF2B5EF4-FFF2-40B4-BE49-F238E27FC236}">
                <a16:creationId xmlns:a16="http://schemas.microsoft.com/office/drawing/2014/main" id="{7FF7B94E-EF59-6ED7-A5E3-0E1B72CC0D23}"/>
              </a:ext>
            </a:extLst>
          </p:cNvPr>
          <p:cNvSpPr/>
          <p:nvPr/>
        </p:nvSpPr>
        <p:spPr>
          <a:xfrm>
            <a:off x="8925040" y="2723917"/>
            <a:ext cx="3557246" cy="3066591"/>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100" dirty="0">
                <a:latin typeface="Silom" pitchFamily="2" charset="-34"/>
                <a:ea typeface="Silom" pitchFamily="2" charset="-34"/>
                <a:cs typeface="Silom"/>
              </a:rPr>
              <a:t>Private</a:t>
            </a:r>
            <a:endParaRPr lang="de-BE" sz="2100" dirty="0">
              <a:latin typeface="Calibri" panose="020F0502020204030204"/>
              <a:ea typeface="Silom" pitchFamily="2" charset="-34"/>
              <a:cs typeface="Calibri" panose="020F0502020204030204"/>
            </a:endParaRPr>
          </a:p>
          <a:p>
            <a:pPr algn="ctr"/>
            <a:r>
              <a:rPr lang="de-BE" sz="2100">
                <a:latin typeface="Silom" pitchFamily="2" charset="-34"/>
                <a:ea typeface="Silom" pitchFamily="2" charset="-34"/>
                <a:cs typeface="Silom"/>
              </a:rPr>
              <a:t>Betreiberfirma</a:t>
            </a:r>
            <a:r>
              <a:rPr lang="de-DE" sz="2100" dirty="0">
                <a:latin typeface="Silom" pitchFamily="2" charset="-34"/>
                <a:ea typeface="Silom" pitchFamily="2" charset="-34"/>
                <a:cs typeface="Silom"/>
              </a:rPr>
              <a:t> ohne städtische Beteiligung</a:t>
            </a:r>
            <a:endParaRPr lang="de-BE" sz="2100">
              <a:cs typeface="Calibri"/>
            </a:endParaRPr>
          </a:p>
        </p:txBody>
      </p:sp>
      <p:sp>
        <p:nvSpPr>
          <p:cNvPr id="6" name="Sechseck 5">
            <a:extLst>
              <a:ext uri="{FF2B5EF4-FFF2-40B4-BE49-F238E27FC236}">
                <a16:creationId xmlns:a16="http://schemas.microsoft.com/office/drawing/2014/main" id="{84E7D4FD-AA17-7AC2-A96C-1C183D5E11AC}"/>
              </a:ext>
            </a:extLst>
          </p:cNvPr>
          <p:cNvSpPr/>
          <p:nvPr/>
        </p:nvSpPr>
        <p:spPr>
          <a:xfrm>
            <a:off x="-214647" y="1132438"/>
            <a:ext cx="3557246" cy="3066591"/>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200" dirty="0">
                <a:latin typeface="Silom" pitchFamily="2" charset="-34"/>
                <a:ea typeface="Silom" pitchFamily="2" charset="-34"/>
                <a:cs typeface="Silom"/>
              </a:rPr>
              <a:t>Keine</a:t>
            </a:r>
          </a:p>
          <a:p>
            <a:pPr algn="ctr"/>
            <a:r>
              <a:rPr lang="de-BE" sz="2200">
                <a:latin typeface="Silom" pitchFamily="2" charset="-34"/>
                <a:ea typeface="Silom" pitchFamily="2" charset="-34"/>
                <a:cs typeface="Silom"/>
              </a:rPr>
              <a:t>Ertragsteuer</a:t>
            </a:r>
            <a:r>
              <a:rPr lang="de-DE" sz="2200" dirty="0">
                <a:latin typeface="Silom" pitchFamily="2" charset="-34"/>
                <a:ea typeface="Silom" pitchFamily="2" charset="-34"/>
                <a:cs typeface="Silom"/>
              </a:rPr>
              <a:t>n</a:t>
            </a:r>
            <a:endParaRPr lang="de-DE" sz="2200" dirty="0">
              <a:cs typeface="Silom"/>
            </a:endParaRPr>
          </a:p>
        </p:txBody>
      </p:sp>
      <p:sp>
        <p:nvSpPr>
          <p:cNvPr id="8" name="Sechseck 7">
            <a:extLst>
              <a:ext uri="{FF2B5EF4-FFF2-40B4-BE49-F238E27FC236}">
                <a16:creationId xmlns:a16="http://schemas.microsoft.com/office/drawing/2014/main" id="{4AE48471-71F7-6333-0778-66D885D3415E}"/>
              </a:ext>
            </a:extLst>
          </p:cNvPr>
          <p:cNvSpPr/>
          <p:nvPr/>
        </p:nvSpPr>
        <p:spPr>
          <a:xfrm>
            <a:off x="2803768" y="-585561"/>
            <a:ext cx="3557246" cy="3066591"/>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200" dirty="0">
                <a:latin typeface="Silom" pitchFamily="2" charset="-34"/>
                <a:ea typeface="Silom" pitchFamily="2" charset="-34"/>
                <a:cs typeface="Silom"/>
              </a:rPr>
              <a:t>Hohe Ertragsteuern</a:t>
            </a:r>
            <a:endParaRPr lang="de-BE" sz="2200" dirty="0">
              <a:cs typeface="Silom"/>
            </a:endParaRPr>
          </a:p>
        </p:txBody>
      </p:sp>
      <p:sp>
        <p:nvSpPr>
          <p:cNvPr id="9" name="Sechseck 8">
            <a:extLst>
              <a:ext uri="{FF2B5EF4-FFF2-40B4-BE49-F238E27FC236}">
                <a16:creationId xmlns:a16="http://schemas.microsoft.com/office/drawing/2014/main" id="{76FC2BD2-A5EA-AAC5-1BEC-2257B4AD68ED}"/>
              </a:ext>
            </a:extLst>
          </p:cNvPr>
          <p:cNvSpPr/>
          <p:nvPr/>
        </p:nvSpPr>
        <p:spPr>
          <a:xfrm>
            <a:off x="5865045" y="1069178"/>
            <a:ext cx="3557246" cy="306659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BE" sz="2200">
                <a:latin typeface="Silom" pitchFamily="2" charset="-34"/>
                <a:ea typeface="Silom" pitchFamily="2" charset="-34"/>
                <a:cs typeface="Silom" pitchFamily="2" charset="-34"/>
              </a:rPr>
              <a:t>Maximale </a:t>
            </a:r>
            <a:r>
              <a:rPr lang="de-DE" sz="2200" dirty="0">
                <a:latin typeface="Silom" pitchFamily="2" charset="-34"/>
                <a:ea typeface="Silom" pitchFamily="2" charset="-34"/>
                <a:cs typeface="Silom" pitchFamily="2" charset="-34"/>
              </a:rPr>
              <a:t>Auslastung</a:t>
            </a:r>
            <a:endParaRPr lang="de-BE" sz="2200" dirty="0">
              <a:latin typeface="Silom" pitchFamily="2" charset="-34"/>
              <a:ea typeface="Silom" pitchFamily="2" charset="-34"/>
              <a:cs typeface="Silom" pitchFamily="2" charset="-34"/>
            </a:endParaRPr>
          </a:p>
        </p:txBody>
      </p:sp>
      <p:sp>
        <p:nvSpPr>
          <p:cNvPr id="10" name="Sechseck 9">
            <a:extLst>
              <a:ext uri="{FF2B5EF4-FFF2-40B4-BE49-F238E27FC236}">
                <a16:creationId xmlns:a16="http://schemas.microsoft.com/office/drawing/2014/main" id="{B878B3BD-F908-678C-D805-75A2FBBD1E3F}"/>
              </a:ext>
            </a:extLst>
          </p:cNvPr>
          <p:cNvSpPr/>
          <p:nvPr/>
        </p:nvSpPr>
        <p:spPr>
          <a:xfrm>
            <a:off x="-245069" y="4378656"/>
            <a:ext cx="3557246" cy="306659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BE">
              <a:cs typeface="Silom"/>
            </a:endParaRPr>
          </a:p>
        </p:txBody>
      </p:sp>
      <p:pic>
        <p:nvPicPr>
          <p:cNvPr id="7" name="Grafik 6" descr="Windkraftanlagen mit einfarbiger Füllung">
            <a:extLst>
              <a:ext uri="{FF2B5EF4-FFF2-40B4-BE49-F238E27FC236}">
                <a16:creationId xmlns:a16="http://schemas.microsoft.com/office/drawing/2014/main" id="{AAE775BD-A70B-00E2-BC93-6C8D4432DE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292" y="4794269"/>
            <a:ext cx="1992478" cy="1992478"/>
          </a:xfrm>
          <a:prstGeom prst="rect">
            <a:avLst/>
          </a:prstGeom>
        </p:spPr>
      </p:pic>
      <p:sp>
        <p:nvSpPr>
          <p:cNvPr id="11" name="Textfeld 10">
            <a:extLst>
              <a:ext uri="{FF2B5EF4-FFF2-40B4-BE49-F238E27FC236}">
                <a16:creationId xmlns:a16="http://schemas.microsoft.com/office/drawing/2014/main" id="{FEC440C6-1F93-D0E4-A920-BAB3423AF2F8}"/>
              </a:ext>
            </a:extLst>
          </p:cNvPr>
          <p:cNvSpPr txBox="1"/>
          <p:nvPr/>
        </p:nvSpPr>
        <p:spPr>
          <a:xfrm>
            <a:off x="505292" y="413679"/>
            <a:ext cx="2264417" cy="584775"/>
          </a:xfrm>
          <a:prstGeom prst="rect">
            <a:avLst/>
          </a:prstGeom>
          <a:noFill/>
        </p:spPr>
        <p:txBody>
          <a:bodyPr wrap="square" rtlCol="0">
            <a:spAutoFit/>
          </a:bodyPr>
          <a:lstStyle/>
          <a:p>
            <a:pPr algn="ctr"/>
            <a:r>
              <a:rPr lang="de-DE" sz="3200" dirty="0">
                <a:solidFill>
                  <a:schemeClr val="tx1">
                    <a:lumMod val="65000"/>
                    <a:lumOff val="35000"/>
                  </a:schemeClr>
                </a:solidFill>
                <a:latin typeface="Silom" pitchFamily="2" charset="-34"/>
                <a:ea typeface="Silom" pitchFamily="2" charset="-34"/>
                <a:cs typeface="Silom" pitchFamily="2" charset="-34"/>
              </a:rPr>
              <a:t>Optionen</a:t>
            </a:r>
            <a:endParaRPr lang="de-DE" sz="2000" dirty="0">
              <a:solidFill>
                <a:schemeClr val="tx1">
                  <a:lumMod val="65000"/>
                  <a:lumOff val="35000"/>
                </a:schemeClr>
              </a:solidFill>
              <a:latin typeface="Silom" pitchFamily="2" charset="-34"/>
              <a:ea typeface="Silom" pitchFamily="2" charset="-34"/>
              <a:cs typeface="Silom" pitchFamily="2" charset="-34"/>
            </a:endParaRPr>
          </a:p>
        </p:txBody>
      </p:sp>
      <p:sp>
        <p:nvSpPr>
          <p:cNvPr id="13" name="Textfeld 12">
            <a:extLst>
              <a:ext uri="{FF2B5EF4-FFF2-40B4-BE49-F238E27FC236}">
                <a16:creationId xmlns:a16="http://schemas.microsoft.com/office/drawing/2014/main" id="{2E707F86-E445-AE1D-99BF-0A26624F1D67}"/>
              </a:ext>
            </a:extLst>
          </p:cNvPr>
          <p:cNvSpPr txBox="1"/>
          <p:nvPr/>
        </p:nvSpPr>
        <p:spPr>
          <a:xfrm>
            <a:off x="9635431" y="5853768"/>
            <a:ext cx="1310637" cy="769441"/>
          </a:xfrm>
          <a:prstGeom prst="rect">
            <a:avLst/>
          </a:prstGeom>
          <a:noFill/>
        </p:spPr>
        <p:txBody>
          <a:bodyPr wrap="square">
            <a:spAutoFit/>
          </a:bodyPr>
          <a:lstStyle/>
          <a:p>
            <a:r>
              <a:rPr lang="de-DE" sz="4400" dirty="0">
                <a:solidFill>
                  <a:schemeClr val="tx1">
                    <a:lumMod val="65000"/>
                    <a:lumOff val="35000"/>
                  </a:schemeClr>
                </a:solidFill>
                <a:latin typeface="Silom" pitchFamily="2" charset="-34"/>
                <a:ea typeface="Silom" pitchFamily="2" charset="-34"/>
                <a:cs typeface="Silom" pitchFamily="2" charset="-34"/>
              </a:rPr>
              <a:t>…</a:t>
            </a:r>
            <a:endParaRPr lang="de-DE" sz="4400" dirty="0"/>
          </a:p>
        </p:txBody>
      </p:sp>
    </p:spTree>
    <p:extLst>
      <p:ext uri="{BB962C8B-B14F-4D97-AF65-F5344CB8AC3E}">
        <p14:creationId xmlns:p14="http://schemas.microsoft.com/office/powerpoint/2010/main" val="105941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albbogen 26">
            <a:extLst>
              <a:ext uri="{FF2B5EF4-FFF2-40B4-BE49-F238E27FC236}">
                <a16:creationId xmlns:a16="http://schemas.microsoft.com/office/drawing/2014/main" id="{55DFD85D-78A9-6F40-84E3-9B4D07EC9099}"/>
              </a:ext>
            </a:extLst>
          </p:cNvPr>
          <p:cNvSpPr/>
          <p:nvPr/>
        </p:nvSpPr>
        <p:spPr>
          <a:xfrm>
            <a:off x="3869040" y="1163407"/>
            <a:ext cx="4282465" cy="4313979"/>
          </a:xfrm>
          <a:prstGeom prst="blockArc">
            <a:avLst>
              <a:gd name="adj1" fmla="val 10800000"/>
              <a:gd name="adj2" fmla="val 0"/>
              <a:gd name="adj3" fmla="val 41165"/>
            </a:avLst>
          </a:prstGeom>
          <a:solidFill>
            <a:schemeClr val="bg1">
              <a:lumMod val="95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solidFill>
                <a:schemeClr val="tx1"/>
              </a:solidFill>
            </a:endParaRPr>
          </a:p>
        </p:txBody>
      </p:sp>
      <p:sp>
        <p:nvSpPr>
          <p:cNvPr id="7" name="Sechseck 6">
            <a:extLst>
              <a:ext uri="{FF2B5EF4-FFF2-40B4-BE49-F238E27FC236}">
                <a16:creationId xmlns:a16="http://schemas.microsoft.com/office/drawing/2014/main" id="{70A49DF6-DA27-8EF1-CD51-590973B17B50}"/>
              </a:ext>
            </a:extLst>
          </p:cNvPr>
          <p:cNvSpPr/>
          <p:nvPr/>
        </p:nvSpPr>
        <p:spPr>
          <a:xfrm>
            <a:off x="4651257" y="2870806"/>
            <a:ext cx="623734" cy="53770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8" name="Sechseck 7">
            <a:extLst>
              <a:ext uri="{FF2B5EF4-FFF2-40B4-BE49-F238E27FC236}">
                <a16:creationId xmlns:a16="http://schemas.microsoft.com/office/drawing/2014/main" id="{5F39157B-9439-E3AB-4B0A-0421B9958995}"/>
              </a:ext>
            </a:extLst>
          </p:cNvPr>
          <p:cNvSpPr/>
          <p:nvPr/>
        </p:nvSpPr>
        <p:spPr>
          <a:xfrm>
            <a:off x="4634090" y="2281399"/>
            <a:ext cx="623734" cy="53770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9" name="Sechseck 8">
            <a:extLst>
              <a:ext uri="{FF2B5EF4-FFF2-40B4-BE49-F238E27FC236}">
                <a16:creationId xmlns:a16="http://schemas.microsoft.com/office/drawing/2014/main" id="{21ABEF16-FC9A-E045-C7C1-592EDE93E206}"/>
              </a:ext>
            </a:extLst>
          </p:cNvPr>
          <p:cNvSpPr/>
          <p:nvPr/>
        </p:nvSpPr>
        <p:spPr>
          <a:xfrm>
            <a:off x="4093371" y="1992761"/>
            <a:ext cx="623734" cy="53770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0" name="Sechseck 9">
            <a:extLst>
              <a:ext uri="{FF2B5EF4-FFF2-40B4-BE49-F238E27FC236}">
                <a16:creationId xmlns:a16="http://schemas.microsoft.com/office/drawing/2014/main" id="{79419F6D-D19D-1A6B-878F-F45C5E9D17CC}"/>
              </a:ext>
            </a:extLst>
          </p:cNvPr>
          <p:cNvSpPr/>
          <p:nvPr/>
        </p:nvSpPr>
        <p:spPr>
          <a:xfrm>
            <a:off x="4095632" y="2601955"/>
            <a:ext cx="623734" cy="53770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1" name="Sechseck 10">
            <a:extLst>
              <a:ext uri="{FF2B5EF4-FFF2-40B4-BE49-F238E27FC236}">
                <a16:creationId xmlns:a16="http://schemas.microsoft.com/office/drawing/2014/main" id="{6A71A41B-2E62-3BCB-9971-5969F5C2AF80}"/>
              </a:ext>
            </a:extLst>
          </p:cNvPr>
          <p:cNvSpPr/>
          <p:nvPr/>
        </p:nvSpPr>
        <p:spPr>
          <a:xfrm>
            <a:off x="5198299" y="2566561"/>
            <a:ext cx="623734" cy="53770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2" name="Sechseck 11">
            <a:extLst>
              <a:ext uri="{FF2B5EF4-FFF2-40B4-BE49-F238E27FC236}">
                <a16:creationId xmlns:a16="http://schemas.microsoft.com/office/drawing/2014/main" id="{D2648B49-6A3D-4443-16F9-726C7D8E872E}"/>
              </a:ext>
            </a:extLst>
          </p:cNvPr>
          <p:cNvSpPr/>
          <p:nvPr/>
        </p:nvSpPr>
        <p:spPr>
          <a:xfrm>
            <a:off x="4637365" y="1704122"/>
            <a:ext cx="623734" cy="53770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3" name="Sechseck 12">
            <a:extLst>
              <a:ext uri="{FF2B5EF4-FFF2-40B4-BE49-F238E27FC236}">
                <a16:creationId xmlns:a16="http://schemas.microsoft.com/office/drawing/2014/main" id="{329C493C-9BD4-CBB2-191E-1044447729D8}"/>
              </a:ext>
            </a:extLst>
          </p:cNvPr>
          <p:cNvSpPr/>
          <p:nvPr/>
        </p:nvSpPr>
        <p:spPr>
          <a:xfrm>
            <a:off x="5178796" y="1383566"/>
            <a:ext cx="623734" cy="53770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4" name="Sechseck 13">
            <a:extLst>
              <a:ext uri="{FF2B5EF4-FFF2-40B4-BE49-F238E27FC236}">
                <a16:creationId xmlns:a16="http://schemas.microsoft.com/office/drawing/2014/main" id="{17E92B72-1996-36A4-7FE0-C882ACB39751}"/>
              </a:ext>
            </a:extLst>
          </p:cNvPr>
          <p:cNvSpPr/>
          <p:nvPr/>
        </p:nvSpPr>
        <p:spPr>
          <a:xfrm>
            <a:off x="5187072" y="1972973"/>
            <a:ext cx="623734" cy="537702"/>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5" name="Sechseck 14">
            <a:extLst>
              <a:ext uri="{FF2B5EF4-FFF2-40B4-BE49-F238E27FC236}">
                <a16:creationId xmlns:a16="http://schemas.microsoft.com/office/drawing/2014/main" id="{5CF29580-6796-7FA0-5DF0-E29833FA4381}"/>
              </a:ext>
            </a:extLst>
          </p:cNvPr>
          <p:cNvSpPr/>
          <p:nvPr/>
        </p:nvSpPr>
        <p:spPr>
          <a:xfrm>
            <a:off x="5754763" y="1704122"/>
            <a:ext cx="623734" cy="5377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6" name="Sechseck 15">
            <a:extLst>
              <a:ext uri="{FF2B5EF4-FFF2-40B4-BE49-F238E27FC236}">
                <a16:creationId xmlns:a16="http://schemas.microsoft.com/office/drawing/2014/main" id="{42685720-D9BE-A958-DF46-5C0BE4F665E0}"/>
              </a:ext>
            </a:extLst>
          </p:cNvPr>
          <p:cNvSpPr/>
          <p:nvPr/>
        </p:nvSpPr>
        <p:spPr>
          <a:xfrm>
            <a:off x="5740752" y="1110534"/>
            <a:ext cx="623734" cy="5377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7" name="Sechseck 16">
            <a:extLst>
              <a:ext uri="{FF2B5EF4-FFF2-40B4-BE49-F238E27FC236}">
                <a16:creationId xmlns:a16="http://schemas.microsoft.com/office/drawing/2014/main" id="{F68589C6-3441-58D9-6144-52515ACEC0C1}"/>
              </a:ext>
            </a:extLst>
          </p:cNvPr>
          <p:cNvSpPr/>
          <p:nvPr/>
        </p:nvSpPr>
        <p:spPr>
          <a:xfrm>
            <a:off x="5745341" y="2297710"/>
            <a:ext cx="623734" cy="53770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8" name="Sechseck 17">
            <a:extLst>
              <a:ext uri="{FF2B5EF4-FFF2-40B4-BE49-F238E27FC236}">
                <a16:creationId xmlns:a16="http://schemas.microsoft.com/office/drawing/2014/main" id="{C12ABB87-3AC8-B912-A439-7735A3CC4B9A}"/>
              </a:ext>
            </a:extLst>
          </p:cNvPr>
          <p:cNvSpPr/>
          <p:nvPr/>
        </p:nvSpPr>
        <p:spPr>
          <a:xfrm>
            <a:off x="6292383" y="2622447"/>
            <a:ext cx="623734" cy="537702"/>
          </a:xfrm>
          <a:prstGeom prst="hexag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19" name="Sechseck 18">
            <a:extLst>
              <a:ext uri="{FF2B5EF4-FFF2-40B4-BE49-F238E27FC236}">
                <a16:creationId xmlns:a16="http://schemas.microsoft.com/office/drawing/2014/main" id="{C1B51614-A94B-E863-AC90-C763ACB028AF}"/>
              </a:ext>
            </a:extLst>
          </p:cNvPr>
          <p:cNvSpPr/>
          <p:nvPr/>
        </p:nvSpPr>
        <p:spPr>
          <a:xfrm>
            <a:off x="6839425" y="2891298"/>
            <a:ext cx="623734" cy="537702"/>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20" name="Sechseck 19">
            <a:extLst>
              <a:ext uri="{FF2B5EF4-FFF2-40B4-BE49-F238E27FC236}">
                <a16:creationId xmlns:a16="http://schemas.microsoft.com/office/drawing/2014/main" id="{401907B3-406D-8C16-80D9-D7D57C42D312}"/>
              </a:ext>
            </a:extLst>
          </p:cNvPr>
          <p:cNvSpPr/>
          <p:nvPr/>
        </p:nvSpPr>
        <p:spPr>
          <a:xfrm>
            <a:off x="6313032" y="2022960"/>
            <a:ext cx="623734" cy="537702"/>
          </a:xfrm>
          <a:prstGeom prst="hexag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21" name="Sechseck 20">
            <a:extLst>
              <a:ext uri="{FF2B5EF4-FFF2-40B4-BE49-F238E27FC236}">
                <a16:creationId xmlns:a16="http://schemas.microsoft.com/office/drawing/2014/main" id="{7C3742A1-FE9B-2CB5-9781-9BE21D7C0B1E}"/>
              </a:ext>
            </a:extLst>
          </p:cNvPr>
          <p:cNvSpPr/>
          <p:nvPr/>
        </p:nvSpPr>
        <p:spPr>
          <a:xfrm>
            <a:off x="7386467" y="2603230"/>
            <a:ext cx="623734" cy="537702"/>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22" name="Sechseck 21">
            <a:extLst>
              <a:ext uri="{FF2B5EF4-FFF2-40B4-BE49-F238E27FC236}">
                <a16:creationId xmlns:a16="http://schemas.microsoft.com/office/drawing/2014/main" id="{0DEBDB9B-C20B-C8B4-89CC-BD35A1CD3232}"/>
              </a:ext>
            </a:extLst>
          </p:cNvPr>
          <p:cNvSpPr/>
          <p:nvPr/>
        </p:nvSpPr>
        <p:spPr>
          <a:xfrm>
            <a:off x="7407116" y="2034636"/>
            <a:ext cx="623734" cy="537702"/>
          </a:xfrm>
          <a:prstGeom prst="hexag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23" name="Sechseck 22">
            <a:extLst>
              <a:ext uri="{FF2B5EF4-FFF2-40B4-BE49-F238E27FC236}">
                <a16:creationId xmlns:a16="http://schemas.microsoft.com/office/drawing/2014/main" id="{A8969EA8-D675-FEEA-0E62-AE93C4CF71F9}"/>
              </a:ext>
            </a:extLst>
          </p:cNvPr>
          <p:cNvSpPr/>
          <p:nvPr/>
        </p:nvSpPr>
        <p:spPr>
          <a:xfrm>
            <a:off x="6350475" y="1435271"/>
            <a:ext cx="623734" cy="537702"/>
          </a:xfrm>
          <a:prstGeom prst="hexag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24" name="Sechseck 23">
            <a:extLst>
              <a:ext uri="{FF2B5EF4-FFF2-40B4-BE49-F238E27FC236}">
                <a16:creationId xmlns:a16="http://schemas.microsoft.com/office/drawing/2014/main" id="{4C45AB08-3CC0-AE46-0A94-D14B556C1BD9}"/>
              </a:ext>
            </a:extLst>
          </p:cNvPr>
          <p:cNvSpPr/>
          <p:nvPr/>
        </p:nvSpPr>
        <p:spPr>
          <a:xfrm>
            <a:off x="6839425" y="2315162"/>
            <a:ext cx="623734" cy="537702"/>
          </a:xfrm>
          <a:prstGeom prst="hexag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25" name="Sechseck 24">
            <a:extLst>
              <a:ext uri="{FF2B5EF4-FFF2-40B4-BE49-F238E27FC236}">
                <a16:creationId xmlns:a16="http://schemas.microsoft.com/office/drawing/2014/main" id="{C9780C7E-DE3D-5EC4-24D2-DFDDB0725A57}"/>
              </a:ext>
            </a:extLst>
          </p:cNvPr>
          <p:cNvSpPr/>
          <p:nvPr/>
        </p:nvSpPr>
        <p:spPr>
          <a:xfrm>
            <a:off x="6859171" y="1754109"/>
            <a:ext cx="623734" cy="537702"/>
          </a:xfrm>
          <a:prstGeom prst="hexag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29" name="Sechseck 28">
            <a:extLst>
              <a:ext uri="{FF2B5EF4-FFF2-40B4-BE49-F238E27FC236}">
                <a16:creationId xmlns:a16="http://schemas.microsoft.com/office/drawing/2014/main" id="{34643506-115E-DF50-5F59-5B4E4C9BC88D}"/>
              </a:ext>
            </a:extLst>
          </p:cNvPr>
          <p:cNvSpPr/>
          <p:nvPr/>
        </p:nvSpPr>
        <p:spPr>
          <a:xfrm>
            <a:off x="3104000" y="3808481"/>
            <a:ext cx="623734" cy="5377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1" name="Sechseck 30">
            <a:extLst>
              <a:ext uri="{FF2B5EF4-FFF2-40B4-BE49-F238E27FC236}">
                <a16:creationId xmlns:a16="http://schemas.microsoft.com/office/drawing/2014/main" id="{1DAFE8E7-D24B-EE5E-D451-04CF8C9B77DA}"/>
              </a:ext>
            </a:extLst>
          </p:cNvPr>
          <p:cNvSpPr/>
          <p:nvPr/>
        </p:nvSpPr>
        <p:spPr>
          <a:xfrm>
            <a:off x="3659625" y="4077332"/>
            <a:ext cx="623734" cy="5377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2" name="Sechseck 31">
            <a:extLst>
              <a:ext uri="{FF2B5EF4-FFF2-40B4-BE49-F238E27FC236}">
                <a16:creationId xmlns:a16="http://schemas.microsoft.com/office/drawing/2014/main" id="{5B833713-57DA-1A9F-CFF7-890DD6C32FF2}"/>
              </a:ext>
            </a:extLst>
          </p:cNvPr>
          <p:cNvSpPr/>
          <p:nvPr/>
        </p:nvSpPr>
        <p:spPr>
          <a:xfrm>
            <a:off x="4195823" y="4346183"/>
            <a:ext cx="623734" cy="53770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3" name="Sechseck 32">
            <a:extLst>
              <a:ext uri="{FF2B5EF4-FFF2-40B4-BE49-F238E27FC236}">
                <a16:creationId xmlns:a16="http://schemas.microsoft.com/office/drawing/2014/main" id="{396A2913-4AA2-07C2-DC1D-3605997CC518}"/>
              </a:ext>
            </a:extLst>
          </p:cNvPr>
          <p:cNvSpPr/>
          <p:nvPr/>
        </p:nvSpPr>
        <p:spPr>
          <a:xfrm>
            <a:off x="3492668" y="5092410"/>
            <a:ext cx="623734" cy="537702"/>
          </a:xfrm>
          <a:prstGeom prst="hexag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4" name="Sechseck 33">
            <a:extLst>
              <a:ext uri="{FF2B5EF4-FFF2-40B4-BE49-F238E27FC236}">
                <a16:creationId xmlns:a16="http://schemas.microsoft.com/office/drawing/2014/main" id="{A67732DE-5871-0681-E8E3-27C43AFCAC48}"/>
              </a:ext>
            </a:extLst>
          </p:cNvPr>
          <p:cNvSpPr/>
          <p:nvPr/>
        </p:nvSpPr>
        <p:spPr>
          <a:xfrm>
            <a:off x="4028866" y="5361261"/>
            <a:ext cx="623734" cy="537702"/>
          </a:xfrm>
          <a:prstGeom prst="hexag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5" name="Sechseck 34">
            <a:extLst>
              <a:ext uri="{FF2B5EF4-FFF2-40B4-BE49-F238E27FC236}">
                <a16:creationId xmlns:a16="http://schemas.microsoft.com/office/drawing/2014/main" id="{99080E66-56C9-2901-4E17-B5EB6926937F}"/>
              </a:ext>
            </a:extLst>
          </p:cNvPr>
          <p:cNvSpPr/>
          <p:nvPr/>
        </p:nvSpPr>
        <p:spPr>
          <a:xfrm>
            <a:off x="5280609" y="5070564"/>
            <a:ext cx="623734" cy="53770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6" name="Sechseck 35">
            <a:extLst>
              <a:ext uri="{FF2B5EF4-FFF2-40B4-BE49-F238E27FC236}">
                <a16:creationId xmlns:a16="http://schemas.microsoft.com/office/drawing/2014/main" id="{01A67CA6-1CBD-E2F4-9B7F-5AED90F5F79C}"/>
              </a:ext>
            </a:extLst>
          </p:cNvPr>
          <p:cNvSpPr/>
          <p:nvPr/>
        </p:nvSpPr>
        <p:spPr>
          <a:xfrm>
            <a:off x="5816807" y="4763279"/>
            <a:ext cx="623734" cy="53770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7" name="Sechseck 36">
            <a:extLst>
              <a:ext uri="{FF2B5EF4-FFF2-40B4-BE49-F238E27FC236}">
                <a16:creationId xmlns:a16="http://schemas.microsoft.com/office/drawing/2014/main" id="{3E65AC59-6F54-C594-FAA5-C68933D09D6F}"/>
              </a:ext>
            </a:extLst>
          </p:cNvPr>
          <p:cNvSpPr/>
          <p:nvPr/>
        </p:nvSpPr>
        <p:spPr>
          <a:xfrm>
            <a:off x="7528351" y="3886665"/>
            <a:ext cx="623734" cy="537702"/>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8" name="Sechseck 37">
            <a:extLst>
              <a:ext uri="{FF2B5EF4-FFF2-40B4-BE49-F238E27FC236}">
                <a16:creationId xmlns:a16="http://schemas.microsoft.com/office/drawing/2014/main" id="{0D4DC734-6A31-6866-74EC-5B3F285DFB26}"/>
              </a:ext>
            </a:extLst>
          </p:cNvPr>
          <p:cNvSpPr/>
          <p:nvPr/>
        </p:nvSpPr>
        <p:spPr>
          <a:xfrm>
            <a:off x="8064549" y="3579380"/>
            <a:ext cx="623734" cy="537702"/>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39" name="Sechseck 38">
            <a:extLst>
              <a:ext uri="{FF2B5EF4-FFF2-40B4-BE49-F238E27FC236}">
                <a16:creationId xmlns:a16="http://schemas.microsoft.com/office/drawing/2014/main" id="{ACE4C51A-FABE-98F4-6F03-A70EC9ECFA3D}"/>
              </a:ext>
            </a:extLst>
          </p:cNvPr>
          <p:cNvSpPr/>
          <p:nvPr/>
        </p:nvSpPr>
        <p:spPr>
          <a:xfrm>
            <a:off x="7216484" y="5170100"/>
            <a:ext cx="623734" cy="537702"/>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40" name="Sechseck 39">
            <a:extLst>
              <a:ext uri="{FF2B5EF4-FFF2-40B4-BE49-F238E27FC236}">
                <a16:creationId xmlns:a16="http://schemas.microsoft.com/office/drawing/2014/main" id="{1D2C872F-E81D-A722-E001-F697C459C30E}"/>
              </a:ext>
            </a:extLst>
          </p:cNvPr>
          <p:cNvSpPr/>
          <p:nvPr/>
        </p:nvSpPr>
        <p:spPr>
          <a:xfrm>
            <a:off x="7752682" y="4862815"/>
            <a:ext cx="623734" cy="537702"/>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latin typeface="Silom" pitchFamily="2" charset="-34"/>
              <a:ea typeface="Silom" pitchFamily="2" charset="-34"/>
              <a:cs typeface="Silom" pitchFamily="2" charset="-34"/>
            </a:endParaRPr>
          </a:p>
        </p:txBody>
      </p:sp>
      <p:sp>
        <p:nvSpPr>
          <p:cNvPr id="41" name="Sechseck 40">
            <a:extLst>
              <a:ext uri="{FF2B5EF4-FFF2-40B4-BE49-F238E27FC236}">
                <a16:creationId xmlns:a16="http://schemas.microsoft.com/office/drawing/2014/main" id="{5E642305-F863-575A-BA5E-85B8D5885D6A}"/>
              </a:ext>
            </a:extLst>
          </p:cNvPr>
          <p:cNvSpPr/>
          <p:nvPr/>
        </p:nvSpPr>
        <p:spPr>
          <a:xfrm>
            <a:off x="-1016998" y="-634329"/>
            <a:ext cx="4538352" cy="3912372"/>
          </a:xfrm>
          <a:prstGeom prst="hexag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BE" sz="2800" dirty="0">
              <a:latin typeface="Silom" pitchFamily="2" charset="-34"/>
              <a:ea typeface="Silom" pitchFamily="2" charset="-34"/>
              <a:cs typeface="Silom" pitchFamily="2" charset="-34"/>
            </a:endParaRPr>
          </a:p>
        </p:txBody>
      </p:sp>
      <p:sp>
        <p:nvSpPr>
          <p:cNvPr id="43" name="Sechseck 42">
            <a:extLst>
              <a:ext uri="{FF2B5EF4-FFF2-40B4-BE49-F238E27FC236}">
                <a16:creationId xmlns:a16="http://schemas.microsoft.com/office/drawing/2014/main" id="{86673F81-4B8A-5751-5ECB-52D1CAA73A7A}"/>
              </a:ext>
            </a:extLst>
          </p:cNvPr>
          <p:cNvSpPr/>
          <p:nvPr/>
        </p:nvSpPr>
        <p:spPr>
          <a:xfrm>
            <a:off x="8697014" y="3751616"/>
            <a:ext cx="4538352" cy="3912372"/>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dirty="0">
              <a:solidFill>
                <a:schemeClr val="tx1"/>
              </a:solidFill>
              <a:latin typeface="Silom" pitchFamily="2" charset="-34"/>
              <a:ea typeface="Silom" pitchFamily="2" charset="-34"/>
              <a:cs typeface="Silom" pitchFamily="2" charset="-34"/>
            </a:endParaRPr>
          </a:p>
        </p:txBody>
      </p:sp>
      <p:sp>
        <p:nvSpPr>
          <p:cNvPr id="47" name="Textfeld 46">
            <a:extLst>
              <a:ext uri="{FF2B5EF4-FFF2-40B4-BE49-F238E27FC236}">
                <a16:creationId xmlns:a16="http://schemas.microsoft.com/office/drawing/2014/main" id="{C13BD07A-9BCF-87B5-721C-A59919D81C14}"/>
              </a:ext>
            </a:extLst>
          </p:cNvPr>
          <p:cNvSpPr txBox="1"/>
          <p:nvPr/>
        </p:nvSpPr>
        <p:spPr>
          <a:xfrm>
            <a:off x="3428994" y="429486"/>
            <a:ext cx="2040943" cy="769441"/>
          </a:xfrm>
          <a:prstGeom prst="rect">
            <a:avLst/>
          </a:prstGeom>
          <a:noFill/>
        </p:spPr>
        <p:txBody>
          <a:bodyPr wrap="none" rtlCol="0">
            <a:spAutoFit/>
          </a:bodyPr>
          <a:lstStyle/>
          <a:p>
            <a:r>
              <a:rPr lang="de-BE" sz="2200" dirty="0">
                <a:solidFill>
                  <a:schemeClr val="accent6"/>
                </a:solidFill>
                <a:latin typeface="Silom" pitchFamily="2" charset="-34"/>
                <a:ea typeface="Silom" pitchFamily="2" charset="-34"/>
                <a:cs typeface="Silom" pitchFamily="2" charset="-34"/>
              </a:rPr>
              <a:t>Grünes</a:t>
            </a:r>
          </a:p>
          <a:p>
            <a:pPr algn="ctr"/>
            <a:r>
              <a:rPr lang="de-BE" sz="2200" dirty="0">
                <a:solidFill>
                  <a:schemeClr val="accent6"/>
                </a:solidFill>
                <a:latin typeface="Silom" pitchFamily="2" charset="-34"/>
                <a:ea typeface="Silom" pitchFamily="2" charset="-34"/>
                <a:cs typeface="Silom" pitchFamily="2" charset="-34"/>
              </a:rPr>
              <a:t>Windigstadt</a:t>
            </a:r>
          </a:p>
        </p:txBody>
      </p:sp>
      <p:sp>
        <p:nvSpPr>
          <p:cNvPr id="52" name="Textfeld 51">
            <a:extLst>
              <a:ext uri="{FF2B5EF4-FFF2-40B4-BE49-F238E27FC236}">
                <a16:creationId xmlns:a16="http://schemas.microsoft.com/office/drawing/2014/main" id="{EB049950-7825-E72C-CF2B-B7857F20BAC5}"/>
              </a:ext>
            </a:extLst>
          </p:cNvPr>
          <p:cNvSpPr txBox="1"/>
          <p:nvPr/>
        </p:nvSpPr>
        <p:spPr>
          <a:xfrm>
            <a:off x="4746313" y="183908"/>
            <a:ext cx="2016899" cy="430887"/>
          </a:xfrm>
          <a:prstGeom prst="rect">
            <a:avLst/>
          </a:prstGeom>
          <a:noFill/>
        </p:spPr>
        <p:txBody>
          <a:bodyPr wrap="none" rtlCol="0">
            <a:spAutoFit/>
          </a:bodyPr>
          <a:lstStyle/>
          <a:p>
            <a:r>
              <a:rPr lang="de-BE" sz="2200" dirty="0">
                <a:solidFill>
                  <a:srgbClr val="C00000"/>
                </a:solidFill>
                <a:latin typeface="Silom" pitchFamily="2" charset="-34"/>
                <a:ea typeface="Silom" pitchFamily="2" charset="-34"/>
                <a:cs typeface="Silom" pitchFamily="2" charset="-34"/>
              </a:rPr>
              <a:t>Die Sozialen</a:t>
            </a:r>
          </a:p>
        </p:txBody>
      </p:sp>
      <p:sp>
        <p:nvSpPr>
          <p:cNvPr id="55" name="Textfeld 54">
            <a:extLst>
              <a:ext uri="{FF2B5EF4-FFF2-40B4-BE49-F238E27FC236}">
                <a16:creationId xmlns:a16="http://schemas.microsoft.com/office/drawing/2014/main" id="{756D191B-571C-D5F8-1845-DFBD59CCBF32}"/>
              </a:ext>
            </a:extLst>
          </p:cNvPr>
          <p:cNvSpPr txBox="1"/>
          <p:nvPr/>
        </p:nvSpPr>
        <p:spPr>
          <a:xfrm>
            <a:off x="6604250" y="565936"/>
            <a:ext cx="3703287" cy="430887"/>
          </a:xfrm>
          <a:prstGeom prst="rect">
            <a:avLst/>
          </a:prstGeom>
          <a:noFill/>
        </p:spPr>
        <p:txBody>
          <a:bodyPr wrap="square" rtlCol="0">
            <a:spAutoFit/>
          </a:bodyPr>
          <a:lstStyle/>
          <a:p>
            <a:r>
              <a:rPr lang="de-BE" sz="2200">
                <a:solidFill>
                  <a:schemeClr val="accent4"/>
                </a:solidFill>
                <a:latin typeface="Silom" pitchFamily="2" charset="-34"/>
                <a:ea typeface="Silom" pitchFamily="2" charset="-34"/>
                <a:cs typeface="Silom" pitchFamily="2" charset="-34"/>
              </a:rPr>
              <a:t>Liberales</a:t>
            </a:r>
            <a:r>
              <a:rPr lang="de-DE" sz="2200" dirty="0">
                <a:solidFill>
                  <a:schemeClr val="accent4"/>
                </a:solidFill>
                <a:latin typeface="Silom" pitchFamily="2" charset="-34"/>
                <a:ea typeface="Silom" pitchFamily="2" charset="-34"/>
                <a:cs typeface="Silom" pitchFamily="2" charset="-34"/>
              </a:rPr>
              <a:t> </a:t>
            </a:r>
            <a:r>
              <a:rPr lang="de-BE" sz="2200">
                <a:solidFill>
                  <a:schemeClr val="accent4"/>
                </a:solidFill>
                <a:latin typeface="Silom" pitchFamily="2" charset="-34"/>
                <a:ea typeface="Silom" pitchFamily="2" charset="-34"/>
                <a:cs typeface="Silom" pitchFamily="2" charset="-34"/>
              </a:rPr>
              <a:t>Windigstadt</a:t>
            </a:r>
            <a:endParaRPr lang="de-BE" sz="2200" dirty="0">
              <a:solidFill>
                <a:schemeClr val="accent4"/>
              </a:solidFill>
              <a:latin typeface="Silom" pitchFamily="2" charset="-34"/>
              <a:ea typeface="Silom" pitchFamily="2" charset="-34"/>
              <a:cs typeface="Silom" pitchFamily="2" charset="-34"/>
            </a:endParaRPr>
          </a:p>
        </p:txBody>
      </p:sp>
      <p:sp>
        <p:nvSpPr>
          <p:cNvPr id="57" name="Textfeld 56">
            <a:extLst>
              <a:ext uri="{FF2B5EF4-FFF2-40B4-BE49-F238E27FC236}">
                <a16:creationId xmlns:a16="http://schemas.microsoft.com/office/drawing/2014/main" id="{9682ACFC-7AB2-4E48-F728-9EF060EA04C7}"/>
              </a:ext>
            </a:extLst>
          </p:cNvPr>
          <p:cNvSpPr txBox="1"/>
          <p:nvPr/>
        </p:nvSpPr>
        <p:spPr>
          <a:xfrm>
            <a:off x="7718983" y="1275747"/>
            <a:ext cx="3867088" cy="430887"/>
          </a:xfrm>
          <a:prstGeom prst="rect">
            <a:avLst/>
          </a:prstGeom>
          <a:noFill/>
        </p:spPr>
        <p:txBody>
          <a:bodyPr wrap="square" rtlCol="0">
            <a:spAutoFit/>
          </a:bodyPr>
          <a:lstStyle/>
          <a:p>
            <a:r>
              <a:rPr lang="de-BE" sz="2200">
                <a:latin typeface="Silom" pitchFamily="2" charset="-34"/>
                <a:ea typeface="Silom" pitchFamily="2" charset="-34"/>
                <a:cs typeface="Silom" pitchFamily="2" charset="-34"/>
              </a:rPr>
              <a:t>Bürger von</a:t>
            </a:r>
            <a:r>
              <a:rPr lang="de-DE" sz="2200" dirty="0">
                <a:latin typeface="Silom" pitchFamily="2" charset="-34"/>
                <a:ea typeface="Silom" pitchFamily="2" charset="-34"/>
                <a:cs typeface="Silom" pitchFamily="2" charset="-34"/>
              </a:rPr>
              <a:t> </a:t>
            </a:r>
            <a:r>
              <a:rPr lang="de-BE" sz="2200">
                <a:latin typeface="Silom" pitchFamily="2" charset="-34"/>
                <a:ea typeface="Silom" pitchFamily="2" charset="-34"/>
                <a:cs typeface="Silom" pitchFamily="2" charset="-34"/>
              </a:rPr>
              <a:t>Windigstadt</a:t>
            </a:r>
            <a:endParaRPr lang="de-BE" sz="2200" dirty="0">
              <a:latin typeface="Silom" pitchFamily="2" charset="-34"/>
              <a:ea typeface="Silom" pitchFamily="2" charset="-34"/>
              <a:cs typeface="Silom" pitchFamily="2" charset="-34"/>
            </a:endParaRPr>
          </a:p>
        </p:txBody>
      </p:sp>
      <p:sp>
        <p:nvSpPr>
          <p:cNvPr id="58" name="Textfeld 57">
            <a:extLst>
              <a:ext uri="{FF2B5EF4-FFF2-40B4-BE49-F238E27FC236}">
                <a16:creationId xmlns:a16="http://schemas.microsoft.com/office/drawing/2014/main" id="{1EC3F892-B096-B638-1D67-7C66FBBF0ADD}"/>
              </a:ext>
            </a:extLst>
          </p:cNvPr>
          <p:cNvSpPr txBox="1"/>
          <p:nvPr/>
        </p:nvSpPr>
        <p:spPr>
          <a:xfrm>
            <a:off x="8375836" y="2236923"/>
            <a:ext cx="2392001" cy="430887"/>
          </a:xfrm>
          <a:prstGeom prst="rect">
            <a:avLst/>
          </a:prstGeom>
          <a:noFill/>
        </p:spPr>
        <p:txBody>
          <a:bodyPr wrap="none" rtlCol="0">
            <a:spAutoFit/>
          </a:bodyPr>
          <a:lstStyle/>
          <a:p>
            <a:pPr algn="ctr"/>
            <a:r>
              <a:rPr lang="de-BE" sz="2200" dirty="0">
                <a:solidFill>
                  <a:schemeClr val="accent5"/>
                </a:solidFill>
                <a:latin typeface="Silom" pitchFamily="2" charset="-34"/>
                <a:ea typeface="Silom" pitchFamily="2" charset="-34"/>
                <a:cs typeface="Silom" pitchFamily="2" charset="-34"/>
              </a:rPr>
              <a:t>Unsere Heimat</a:t>
            </a:r>
          </a:p>
        </p:txBody>
      </p:sp>
      <p:sp>
        <p:nvSpPr>
          <p:cNvPr id="59" name="Textfeld 58">
            <a:extLst>
              <a:ext uri="{FF2B5EF4-FFF2-40B4-BE49-F238E27FC236}">
                <a16:creationId xmlns:a16="http://schemas.microsoft.com/office/drawing/2014/main" id="{DC038805-5321-CCE5-D047-4B6A4BB9B932}"/>
              </a:ext>
            </a:extLst>
          </p:cNvPr>
          <p:cNvSpPr txBox="1"/>
          <p:nvPr/>
        </p:nvSpPr>
        <p:spPr>
          <a:xfrm>
            <a:off x="429497" y="4033609"/>
            <a:ext cx="2488182" cy="430887"/>
          </a:xfrm>
          <a:prstGeom prst="rect">
            <a:avLst/>
          </a:prstGeom>
          <a:noFill/>
        </p:spPr>
        <p:txBody>
          <a:bodyPr wrap="none" rtlCol="0">
            <a:spAutoFit/>
          </a:bodyPr>
          <a:lstStyle/>
          <a:p>
            <a:pPr algn="ctr"/>
            <a:r>
              <a:rPr lang="de-BE" sz="2200" dirty="0">
                <a:solidFill>
                  <a:schemeClr val="accent2"/>
                </a:solidFill>
                <a:latin typeface="Silom" pitchFamily="2" charset="-34"/>
                <a:ea typeface="Silom" pitchFamily="2" charset="-34"/>
                <a:cs typeface="Silom" pitchFamily="2" charset="-34"/>
              </a:rPr>
              <a:t>Wir wider Wind</a:t>
            </a:r>
          </a:p>
        </p:txBody>
      </p:sp>
      <p:sp>
        <p:nvSpPr>
          <p:cNvPr id="60" name="Textfeld 59">
            <a:extLst>
              <a:ext uri="{FF2B5EF4-FFF2-40B4-BE49-F238E27FC236}">
                <a16:creationId xmlns:a16="http://schemas.microsoft.com/office/drawing/2014/main" id="{CF543BB2-7D97-B778-B61B-B9EAD314400F}"/>
              </a:ext>
            </a:extLst>
          </p:cNvPr>
          <p:cNvSpPr txBox="1"/>
          <p:nvPr/>
        </p:nvSpPr>
        <p:spPr>
          <a:xfrm>
            <a:off x="412791" y="5217435"/>
            <a:ext cx="3214341" cy="769441"/>
          </a:xfrm>
          <a:prstGeom prst="rect">
            <a:avLst/>
          </a:prstGeom>
          <a:noFill/>
        </p:spPr>
        <p:txBody>
          <a:bodyPr wrap="none" rtlCol="0">
            <a:spAutoFit/>
          </a:bodyPr>
          <a:lstStyle/>
          <a:p>
            <a:r>
              <a:rPr lang="de-BE" sz="2200" dirty="0">
                <a:solidFill>
                  <a:schemeClr val="accent1">
                    <a:lumMod val="50000"/>
                  </a:schemeClr>
                </a:solidFill>
                <a:latin typeface="Silom" pitchFamily="2" charset="-34"/>
                <a:ea typeface="Silom" pitchFamily="2" charset="-34"/>
                <a:cs typeface="Silom" pitchFamily="2" charset="-34"/>
              </a:rPr>
              <a:t>Institut für</a:t>
            </a:r>
          </a:p>
          <a:p>
            <a:r>
              <a:rPr lang="de-BE" sz="2200" dirty="0">
                <a:solidFill>
                  <a:schemeClr val="accent1">
                    <a:lumMod val="50000"/>
                  </a:schemeClr>
                </a:solidFill>
                <a:latin typeface="Silom" pitchFamily="2" charset="-34"/>
                <a:ea typeface="Silom" pitchFamily="2" charset="-34"/>
                <a:cs typeface="Silom" pitchFamily="2" charset="-34"/>
              </a:rPr>
              <a:t>nachhaltige Energie</a:t>
            </a:r>
          </a:p>
        </p:txBody>
      </p:sp>
      <p:sp>
        <p:nvSpPr>
          <p:cNvPr id="61" name="Textfeld 60">
            <a:extLst>
              <a:ext uri="{FF2B5EF4-FFF2-40B4-BE49-F238E27FC236}">
                <a16:creationId xmlns:a16="http://schemas.microsoft.com/office/drawing/2014/main" id="{E16C69F1-0746-1717-6019-09FCF2BDBED4}"/>
              </a:ext>
            </a:extLst>
          </p:cNvPr>
          <p:cNvSpPr txBox="1"/>
          <p:nvPr/>
        </p:nvSpPr>
        <p:spPr>
          <a:xfrm>
            <a:off x="4677277" y="5860182"/>
            <a:ext cx="1664238" cy="769441"/>
          </a:xfrm>
          <a:prstGeom prst="rect">
            <a:avLst/>
          </a:prstGeom>
          <a:noFill/>
        </p:spPr>
        <p:txBody>
          <a:bodyPr wrap="none" rtlCol="0">
            <a:spAutoFit/>
          </a:bodyPr>
          <a:lstStyle/>
          <a:p>
            <a:pPr algn="ctr"/>
            <a:r>
              <a:rPr lang="de-BE" sz="2200" dirty="0">
                <a:solidFill>
                  <a:schemeClr val="accent6">
                    <a:lumMod val="50000"/>
                  </a:schemeClr>
                </a:solidFill>
                <a:latin typeface="Silom" pitchFamily="2" charset="-34"/>
                <a:ea typeface="Silom" pitchFamily="2" charset="-34"/>
                <a:cs typeface="Silom" pitchFamily="2" charset="-34"/>
              </a:rPr>
              <a:t>Blümchen</a:t>
            </a:r>
          </a:p>
          <a:p>
            <a:pPr algn="ctr"/>
            <a:r>
              <a:rPr lang="de-BE" sz="2200" dirty="0">
                <a:solidFill>
                  <a:schemeClr val="accent6">
                    <a:lumMod val="50000"/>
                  </a:schemeClr>
                </a:solidFill>
                <a:latin typeface="Silom" pitchFamily="2" charset="-34"/>
                <a:ea typeface="Silom" pitchFamily="2" charset="-34"/>
                <a:cs typeface="Silom" pitchFamily="2" charset="-34"/>
              </a:rPr>
              <a:t>&amp; Bienen</a:t>
            </a:r>
          </a:p>
        </p:txBody>
      </p:sp>
      <p:sp>
        <p:nvSpPr>
          <p:cNvPr id="62" name="Textfeld 61">
            <a:extLst>
              <a:ext uri="{FF2B5EF4-FFF2-40B4-BE49-F238E27FC236}">
                <a16:creationId xmlns:a16="http://schemas.microsoft.com/office/drawing/2014/main" id="{D2480881-F212-A5DE-D92C-9FCACFD97F67}"/>
              </a:ext>
            </a:extLst>
          </p:cNvPr>
          <p:cNvSpPr txBox="1"/>
          <p:nvPr/>
        </p:nvSpPr>
        <p:spPr>
          <a:xfrm>
            <a:off x="6710957" y="5860182"/>
            <a:ext cx="2085827" cy="769441"/>
          </a:xfrm>
          <a:prstGeom prst="rect">
            <a:avLst/>
          </a:prstGeom>
          <a:noFill/>
        </p:spPr>
        <p:txBody>
          <a:bodyPr wrap="none" rtlCol="0">
            <a:spAutoFit/>
          </a:bodyPr>
          <a:lstStyle/>
          <a:p>
            <a:r>
              <a:rPr lang="de-BE" sz="2200" dirty="0">
                <a:solidFill>
                  <a:schemeClr val="accent2">
                    <a:lumMod val="60000"/>
                    <a:lumOff val="40000"/>
                  </a:schemeClr>
                </a:solidFill>
                <a:latin typeface="Silom" pitchFamily="2" charset="-34"/>
                <a:ea typeface="Silom" pitchFamily="2" charset="-34"/>
                <a:cs typeface="Silom" pitchFamily="2" charset="-34"/>
              </a:rPr>
              <a:t>Die perfekte</a:t>
            </a:r>
          </a:p>
          <a:p>
            <a:r>
              <a:rPr lang="de-BE" sz="2200" dirty="0">
                <a:solidFill>
                  <a:schemeClr val="accent2">
                    <a:lumMod val="60000"/>
                    <a:lumOff val="40000"/>
                  </a:schemeClr>
                </a:solidFill>
                <a:latin typeface="Silom" pitchFamily="2" charset="-34"/>
                <a:ea typeface="Silom" pitchFamily="2" charset="-34"/>
                <a:cs typeface="Silom" pitchFamily="2" charset="-34"/>
              </a:rPr>
              <a:t>Brise</a:t>
            </a:r>
          </a:p>
        </p:txBody>
      </p:sp>
      <p:sp>
        <p:nvSpPr>
          <p:cNvPr id="63" name="Textfeld 62">
            <a:extLst>
              <a:ext uri="{FF2B5EF4-FFF2-40B4-BE49-F238E27FC236}">
                <a16:creationId xmlns:a16="http://schemas.microsoft.com/office/drawing/2014/main" id="{F314B5CC-168B-BE6A-9777-0AB92345389F}"/>
              </a:ext>
            </a:extLst>
          </p:cNvPr>
          <p:cNvSpPr txBox="1"/>
          <p:nvPr/>
        </p:nvSpPr>
        <p:spPr>
          <a:xfrm>
            <a:off x="8637616" y="3226407"/>
            <a:ext cx="3307317" cy="430887"/>
          </a:xfrm>
          <a:prstGeom prst="rect">
            <a:avLst/>
          </a:prstGeom>
          <a:noFill/>
        </p:spPr>
        <p:txBody>
          <a:bodyPr wrap="none" rtlCol="0">
            <a:spAutoFit/>
          </a:bodyPr>
          <a:lstStyle/>
          <a:p>
            <a:pPr algn="ctr"/>
            <a:r>
              <a:rPr lang="de-BE" sz="2200" dirty="0">
                <a:solidFill>
                  <a:schemeClr val="tx1">
                    <a:lumMod val="65000"/>
                    <a:lumOff val="35000"/>
                  </a:schemeClr>
                </a:solidFill>
                <a:latin typeface="Silom" pitchFamily="2" charset="-34"/>
                <a:ea typeface="Silom" pitchFamily="2" charset="-34"/>
                <a:cs typeface="Silom" pitchFamily="2" charset="-34"/>
              </a:rPr>
              <a:t>Handelsverband WIS</a:t>
            </a:r>
          </a:p>
        </p:txBody>
      </p:sp>
      <p:sp>
        <p:nvSpPr>
          <p:cNvPr id="2" name="Textfeld 1">
            <a:extLst>
              <a:ext uri="{FF2B5EF4-FFF2-40B4-BE49-F238E27FC236}">
                <a16:creationId xmlns:a16="http://schemas.microsoft.com/office/drawing/2014/main" id="{EC5D6798-3A36-B253-A07C-B8092888EA4C}"/>
              </a:ext>
            </a:extLst>
          </p:cNvPr>
          <p:cNvSpPr txBox="1"/>
          <p:nvPr/>
        </p:nvSpPr>
        <p:spPr>
          <a:xfrm>
            <a:off x="113700" y="1142313"/>
            <a:ext cx="3169168" cy="1261884"/>
          </a:xfrm>
          <a:prstGeom prst="rect">
            <a:avLst/>
          </a:prstGeom>
          <a:noFill/>
        </p:spPr>
        <p:txBody>
          <a:bodyPr wrap="square" rtlCol="0">
            <a:spAutoFit/>
          </a:bodyPr>
          <a:lstStyle/>
          <a:p>
            <a:r>
              <a:rPr lang="de-DE" sz="2200" dirty="0">
                <a:solidFill>
                  <a:schemeClr val="bg1"/>
                </a:solidFill>
                <a:latin typeface="Silom" pitchFamily="2" charset="-34"/>
                <a:ea typeface="Silom" pitchFamily="2" charset="-34"/>
                <a:cs typeface="Silom" pitchFamily="2" charset="-34"/>
              </a:rPr>
              <a:t>Stadtverordneten-versammlung</a:t>
            </a:r>
          </a:p>
          <a:p>
            <a:r>
              <a:rPr lang="de-DE" sz="3200" dirty="0">
                <a:solidFill>
                  <a:schemeClr val="bg1"/>
                </a:solidFill>
                <a:latin typeface="Silom" pitchFamily="2" charset="-34"/>
                <a:ea typeface="Silom" pitchFamily="2" charset="-34"/>
                <a:cs typeface="Silom" pitchFamily="2" charset="-34"/>
              </a:rPr>
              <a:t>Windigstadt</a:t>
            </a:r>
          </a:p>
        </p:txBody>
      </p:sp>
      <p:sp>
        <p:nvSpPr>
          <p:cNvPr id="3" name="Textfeld 2">
            <a:extLst>
              <a:ext uri="{FF2B5EF4-FFF2-40B4-BE49-F238E27FC236}">
                <a16:creationId xmlns:a16="http://schemas.microsoft.com/office/drawing/2014/main" id="{C231EE92-24FE-41DF-FA07-7CE5A08C736B}"/>
              </a:ext>
            </a:extLst>
          </p:cNvPr>
          <p:cNvSpPr txBox="1"/>
          <p:nvPr/>
        </p:nvSpPr>
        <p:spPr>
          <a:xfrm>
            <a:off x="8806361" y="4708019"/>
            <a:ext cx="3385639" cy="1384995"/>
          </a:xfrm>
          <a:prstGeom prst="rect">
            <a:avLst/>
          </a:prstGeom>
          <a:noFill/>
        </p:spPr>
        <p:txBody>
          <a:bodyPr wrap="square" rtlCol="0">
            <a:spAutoFit/>
          </a:bodyPr>
          <a:lstStyle/>
          <a:p>
            <a:pPr algn="r"/>
            <a:r>
              <a:rPr lang="de-DE" sz="2200" dirty="0">
                <a:solidFill>
                  <a:schemeClr val="tx1">
                    <a:lumMod val="65000"/>
                    <a:lumOff val="35000"/>
                  </a:schemeClr>
                </a:solidFill>
                <a:latin typeface="Silom" pitchFamily="2" charset="-34"/>
                <a:ea typeface="Silom" pitchFamily="2" charset="-34"/>
                <a:cs typeface="Silom" pitchFamily="2" charset="-34"/>
              </a:rPr>
              <a:t>Zur Anhörung eingeladene</a:t>
            </a:r>
          </a:p>
          <a:p>
            <a:pPr algn="r"/>
            <a:r>
              <a:rPr lang="de-DE" sz="2200" dirty="0">
                <a:solidFill>
                  <a:schemeClr val="tx1">
                    <a:lumMod val="65000"/>
                    <a:lumOff val="35000"/>
                  </a:schemeClr>
                </a:solidFill>
                <a:latin typeface="Silom" pitchFamily="2" charset="-34"/>
                <a:ea typeface="Silom" pitchFamily="2" charset="-34"/>
                <a:cs typeface="Silom" pitchFamily="2" charset="-34"/>
              </a:rPr>
              <a:t>Interessensgruppen</a:t>
            </a:r>
            <a:endParaRPr lang="de-BE" sz="2200">
              <a:solidFill>
                <a:schemeClr val="tx1">
                  <a:lumMod val="65000"/>
                  <a:lumOff val="35000"/>
                </a:schemeClr>
              </a:solidFill>
              <a:latin typeface="Silom" pitchFamily="2" charset="-34"/>
              <a:ea typeface="Silom" pitchFamily="2" charset="-34"/>
              <a:cs typeface="Silom" pitchFamily="2" charset="-34"/>
            </a:endParaRPr>
          </a:p>
          <a:p>
            <a:pPr algn="ctr"/>
            <a:endParaRPr lang="de-DE" dirty="0"/>
          </a:p>
        </p:txBody>
      </p:sp>
    </p:spTree>
    <p:extLst>
      <p:ext uri="{BB962C8B-B14F-4D97-AF65-F5344CB8AC3E}">
        <p14:creationId xmlns:p14="http://schemas.microsoft.com/office/powerpoint/2010/main" val="41759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5"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7" grpId="0"/>
      <p:bldP spid="52" grpId="0"/>
      <p:bldP spid="55" grpId="0"/>
      <p:bldP spid="57" grpId="0"/>
      <p:bldP spid="58" grpId="0"/>
      <p:bldP spid="59" grpId="0"/>
      <p:bldP spid="60" grpId="0"/>
      <p:bldP spid="61" grpId="0"/>
      <p:bldP spid="62" grpId="0"/>
      <p:bldP spid="63"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9316" y="175768"/>
            <a:ext cx="8669802" cy="866744"/>
          </a:xfrm>
        </p:spPr>
        <p:txBody>
          <a:bodyPr>
            <a:normAutofit fontScale="90000"/>
          </a:bodyPr>
          <a:lstStyle/>
          <a:p>
            <a:r>
              <a:rPr lang="de-DE" dirty="0">
                <a:solidFill>
                  <a:schemeClr val="accent1"/>
                </a:solidFill>
                <a:latin typeface="Silom" pitchFamily="2" charset="-34"/>
                <a:ea typeface="Silom" pitchFamily="2" charset="-34"/>
                <a:cs typeface="Silom" pitchFamily="2" charset="-34"/>
              </a:rPr>
              <a:t>Grundregeln für das Planspiel</a:t>
            </a:r>
          </a:p>
        </p:txBody>
      </p:sp>
      <p:graphicFrame>
        <p:nvGraphicFramePr>
          <p:cNvPr id="4" name="Object 48"/>
          <p:cNvGraphicFramePr>
            <a:graphicFrameLocks noGrp="1" noChangeAspect="1"/>
          </p:cNvGraphicFramePr>
          <p:nvPr>
            <p:ph idx="1"/>
          </p:nvPr>
        </p:nvGraphicFramePr>
        <p:xfrm>
          <a:off x="5247686" y="2174679"/>
          <a:ext cx="1768113" cy="3803174"/>
        </p:xfrm>
        <a:graphic>
          <a:graphicData uri="http://schemas.openxmlformats.org/presentationml/2006/ole">
            <mc:AlternateContent xmlns:mc="http://schemas.openxmlformats.org/markup-compatibility/2006">
              <mc:Choice xmlns:v="urn:schemas-microsoft-com:vml" Requires="v">
                <p:oleObj name="Clip" r:id="rId4" imgW="1857375" imgH="3995738" progId="">
                  <p:embed/>
                </p:oleObj>
              </mc:Choice>
              <mc:Fallback>
                <p:oleObj name="Clip" r:id="rId4" imgW="1857375" imgH="3995738" progId="">
                  <p:embed/>
                  <p:pic>
                    <p:nvPicPr>
                      <p:cNvPr id="4"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686" y="2174679"/>
                        <a:ext cx="1768113" cy="3803174"/>
                      </a:xfrm>
                      <a:prstGeom prst="rect">
                        <a:avLst/>
                      </a:prstGeom>
                      <a:noFill/>
                      <a:ln>
                        <a:noFill/>
                      </a:ln>
                    </p:spPr>
                  </p:pic>
                </p:oleObj>
              </mc:Fallback>
            </mc:AlternateContent>
          </a:graphicData>
        </a:graphic>
      </p:graphicFrame>
      <p:sp>
        <p:nvSpPr>
          <p:cNvPr id="5" name="Textfeld 4"/>
          <p:cNvSpPr txBox="1"/>
          <p:nvPr/>
        </p:nvSpPr>
        <p:spPr>
          <a:xfrm>
            <a:off x="5161822" y="5977853"/>
            <a:ext cx="2748490" cy="461665"/>
          </a:xfrm>
          <a:prstGeom prst="rect">
            <a:avLst/>
          </a:prstGeom>
          <a:noFill/>
        </p:spPr>
        <p:txBody>
          <a:bodyPr wrap="square" rtlCol="0">
            <a:spAutoFit/>
          </a:bodyPr>
          <a:lstStyle/>
          <a:p>
            <a:r>
              <a:rPr lang="de-DE" altLang="de-DE" sz="2400" b="1" dirty="0">
                <a:latin typeface="Silom" pitchFamily="2" charset="-34"/>
                <a:ea typeface="Silom" pitchFamily="2" charset="-34"/>
                <a:cs typeface="Silom" pitchFamily="2" charset="-34"/>
              </a:rPr>
              <a:t>Grundregeln</a:t>
            </a:r>
            <a:endParaRPr lang="de-DE" sz="2814" b="1" dirty="0">
              <a:latin typeface="Silom" pitchFamily="2" charset="-34"/>
              <a:ea typeface="Silom" pitchFamily="2" charset="-34"/>
              <a:cs typeface="Silom" pitchFamily="2" charset="-34"/>
            </a:endParaRPr>
          </a:p>
        </p:txBody>
      </p:sp>
      <p:grpSp>
        <p:nvGrpSpPr>
          <p:cNvPr id="6" name="Group 35"/>
          <p:cNvGrpSpPr>
            <a:grpSpLocks/>
          </p:cNvGrpSpPr>
          <p:nvPr/>
        </p:nvGrpSpPr>
        <p:grpSpPr bwMode="auto">
          <a:xfrm>
            <a:off x="1378090" y="5584652"/>
            <a:ext cx="2524201" cy="1003010"/>
            <a:chOff x="171" y="3234"/>
            <a:chExt cx="1364" cy="632"/>
          </a:xfrm>
        </p:grpSpPr>
        <p:sp>
          <p:nvSpPr>
            <p:cNvPr id="7" name="AutoShape 28"/>
            <p:cNvSpPr>
              <a:spLocks noChangeArrowheads="1"/>
            </p:cNvSpPr>
            <p:nvPr/>
          </p:nvSpPr>
          <p:spPr bwMode="auto">
            <a:xfrm>
              <a:off x="171" y="3234"/>
              <a:ext cx="1364" cy="632"/>
            </a:xfrm>
            <a:prstGeom prst="cloudCallout">
              <a:avLst>
                <a:gd name="adj1" fmla="val 122727"/>
                <a:gd name="adj2" fmla="val -154903"/>
              </a:avLst>
            </a:prstGeom>
            <a:solidFill>
              <a:schemeClr val="bg1"/>
            </a:solidFill>
            <a:ln w="9525">
              <a:solidFill>
                <a:schemeClr val="tx1"/>
              </a:solidFill>
              <a:round/>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hangingPunct="1"/>
              <a:endParaRPr lang="de-DE" altLang="de-DE" sz="1689">
                <a:ea typeface="ヒラギノ角ゴ Pro W3"/>
                <a:cs typeface="ヒラギノ角ゴ Pro W3"/>
              </a:endParaRPr>
            </a:p>
          </p:txBody>
        </p:sp>
        <p:sp>
          <p:nvSpPr>
            <p:cNvPr id="8" name="Text Box 12"/>
            <p:cNvSpPr txBox="1">
              <a:spLocks noChangeArrowheads="1"/>
            </p:cNvSpPr>
            <p:nvPr/>
          </p:nvSpPr>
          <p:spPr bwMode="auto">
            <a:xfrm>
              <a:off x="247" y="3344"/>
              <a:ext cx="1166" cy="407"/>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dirty="0">
                  <a:latin typeface="Silom" pitchFamily="2" charset="-34"/>
                  <a:ea typeface="Silom" pitchFamily="2" charset="-34"/>
                  <a:cs typeface="Silom" pitchFamily="2" charset="-34"/>
                </a:rPr>
                <a:t>Namen ausdenken</a:t>
              </a:r>
            </a:p>
          </p:txBody>
        </p:sp>
      </p:grpSp>
      <p:grpSp>
        <p:nvGrpSpPr>
          <p:cNvPr id="13" name="Group 37"/>
          <p:cNvGrpSpPr>
            <a:grpSpLocks/>
          </p:cNvGrpSpPr>
          <p:nvPr/>
        </p:nvGrpSpPr>
        <p:grpSpPr bwMode="auto">
          <a:xfrm>
            <a:off x="1410346" y="4044195"/>
            <a:ext cx="2376231" cy="1084406"/>
            <a:chOff x="602" y="1834"/>
            <a:chExt cx="1364" cy="632"/>
          </a:xfrm>
        </p:grpSpPr>
        <p:sp>
          <p:nvSpPr>
            <p:cNvPr id="14" name="AutoShape 30"/>
            <p:cNvSpPr>
              <a:spLocks noChangeArrowheads="1"/>
            </p:cNvSpPr>
            <p:nvPr/>
          </p:nvSpPr>
          <p:spPr bwMode="auto">
            <a:xfrm>
              <a:off x="602" y="1834"/>
              <a:ext cx="1364" cy="632"/>
            </a:xfrm>
            <a:prstGeom prst="cloudCallout">
              <a:avLst>
                <a:gd name="adj1" fmla="val 113948"/>
                <a:gd name="adj2" fmla="val -47500"/>
              </a:avLst>
            </a:prstGeom>
            <a:solidFill>
              <a:schemeClr val="bg1"/>
            </a:solidFill>
            <a:ln w="9525">
              <a:solidFill>
                <a:srgbClr val="000000"/>
              </a:solidFill>
              <a:round/>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hangingPunct="1"/>
              <a:endParaRPr lang="de-DE" altLang="de-DE" sz="1689" dirty="0">
                <a:ea typeface="ヒラギノ角ゴ Pro W3"/>
                <a:cs typeface="ヒラギノ角ゴ Pro W3"/>
              </a:endParaRPr>
            </a:p>
          </p:txBody>
        </p:sp>
        <p:sp>
          <p:nvSpPr>
            <p:cNvPr id="15" name="Text Box 20"/>
            <p:cNvSpPr txBox="1">
              <a:spLocks noChangeArrowheads="1"/>
            </p:cNvSpPr>
            <p:nvPr/>
          </p:nvSpPr>
          <p:spPr bwMode="auto">
            <a:xfrm>
              <a:off x="746" y="1945"/>
              <a:ext cx="1112" cy="407"/>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dirty="0">
                  <a:latin typeface="Silom" pitchFamily="2" charset="-34"/>
                  <a:ea typeface="Silom" pitchFamily="2" charset="-34"/>
                  <a:cs typeface="Silom" pitchFamily="2" charset="-34"/>
                </a:rPr>
                <a:t>Interessen vertreten</a:t>
              </a:r>
            </a:p>
          </p:txBody>
        </p:sp>
      </p:grpSp>
      <p:grpSp>
        <p:nvGrpSpPr>
          <p:cNvPr id="16" name="Group 38"/>
          <p:cNvGrpSpPr>
            <a:grpSpLocks/>
          </p:cNvGrpSpPr>
          <p:nvPr/>
        </p:nvGrpSpPr>
        <p:grpSpPr bwMode="auto">
          <a:xfrm>
            <a:off x="1162373" y="2535677"/>
            <a:ext cx="2524201" cy="1257765"/>
            <a:chOff x="1840" y="1397"/>
            <a:chExt cx="1270" cy="585"/>
          </a:xfrm>
        </p:grpSpPr>
        <p:sp>
          <p:nvSpPr>
            <p:cNvPr id="17" name="AutoShape 31"/>
            <p:cNvSpPr>
              <a:spLocks noChangeArrowheads="1"/>
            </p:cNvSpPr>
            <p:nvPr/>
          </p:nvSpPr>
          <p:spPr bwMode="auto">
            <a:xfrm>
              <a:off x="1840" y="1397"/>
              <a:ext cx="1270" cy="585"/>
            </a:xfrm>
            <a:prstGeom prst="cloudCallout">
              <a:avLst>
                <a:gd name="adj1" fmla="val 109638"/>
                <a:gd name="adj2" fmla="val 37578"/>
              </a:avLst>
            </a:prstGeom>
            <a:solidFill>
              <a:schemeClr val="bg1"/>
            </a:solidFill>
            <a:ln w="9525">
              <a:solidFill>
                <a:srgbClr val="000000"/>
              </a:solidFill>
              <a:round/>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hangingPunct="1"/>
              <a:endParaRPr lang="de-DE" altLang="de-DE" sz="1689">
                <a:ea typeface="ヒラギノ角ゴ Pro W3"/>
                <a:cs typeface="ヒラギノ角ゴ Pro W3"/>
              </a:endParaRPr>
            </a:p>
          </p:txBody>
        </p:sp>
        <p:sp>
          <p:nvSpPr>
            <p:cNvPr id="18" name="Text Box 25"/>
            <p:cNvSpPr txBox="1">
              <a:spLocks noChangeArrowheads="1"/>
            </p:cNvSpPr>
            <p:nvPr/>
          </p:nvSpPr>
          <p:spPr bwMode="auto">
            <a:xfrm>
              <a:off x="1848" y="1520"/>
              <a:ext cx="1217" cy="446"/>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sz="2000" dirty="0">
                  <a:latin typeface="Silom" pitchFamily="2" charset="-34"/>
                  <a:ea typeface="Silom" pitchFamily="2" charset="-34"/>
                  <a:cs typeface="Silom" pitchFamily="2" charset="-34"/>
                </a:rPr>
                <a:t>Verbündete</a:t>
              </a:r>
              <a:r>
                <a:rPr lang="de-DE" sz="2000" dirty="0">
                  <a:latin typeface="+mj-lt"/>
                </a:rPr>
                <a:t> </a:t>
              </a:r>
              <a:r>
                <a:rPr lang="de-DE" sz="2000" dirty="0">
                  <a:latin typeface="Silom" pitchFamily="2" charset="-34"/>
                  <a:ea typeface="Silom" pitchFamily="2" charset="-34"/>
                  <a:cs typeface="Silom" pitchFamily="2" charset="-34"/>
                </a:rPr>
                <a:t>suchen</a:t>
              </a:r>
            </a:p>
          </p:txBody>
        </p:sp>
      </p:grpSp>
      <p:grpSp>
        <p:nvGrpSpPr>
          <p:cNvPr id="19" name="Group 39"/>
          <p:cNvGrpSpPr>
            <a:grpSpLocks/>
          </p:cNvGrpSpPr>
          <p:nvPr/>
        </p:nvGrpSpPr>
        <p:grpSpPr bwMode="auto">
          <a:xfrm>
            <a:off x="7273874" y="1095071"/>
            <a:ext cx="3745421" cy="1399082"/>
            <a:chOff x="3260" y="1522"/>
            <a:chExt cx="2016" cy="858"/>
          </a:xfrm>
        </p:grpSpPr>
        <p:sp>
          <p:nvSpPr>
            <p:cNvPr id="20" name="AutoShape 32"/>
            <p:cNvSpPr>
              <a:spLocks noChangeArrowheads="1"/>
            </p:cNvSpPr>
            <p:nvPr/>
          </p:nvSpPr>
          <p:spPr bwMode="auto">
            <a:xfrm>
              <a:off x="3260" y="1522"/>
              <a:ext cx="1957" cy="858"/>
            </a:xfrm>
            <a:prstGeom prst="cloudCallout">
              <a:avLst>
                <a:gd name="adj1" fmla="val -62326"/>
                <a:gd name="adj2" fmla="val 55127"/>
              </a:avLst>
            </a:prstGeom>
            <a:solidFill>
              <a:schemeClr val="bg1"/>
            </a:solidFill>
            <a:ln w="9525">
              <a:solidFill>
                <a:srgbClr val="000000"/>
              </a:solidFill>
              <a:round/>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hangingPunct="1"/>
              <a:endParaRPr lang="de-DE" altLang="de-DE" sz="1689" dirty="0">
                <a:ea typeface="ヒラギノ角ゴ Pro W3"/>
                <a:cs typeface="ヒラギノ角ゴ Pro W3"/>
              </a:endParaRPr>
            </a:p>
          </p:txBody>
        </p:sp>
        <p:sp>
          <p:nvSpPr>
            <p:cNvPr id="21" name="Text Box 21"/>
            <p:cNvSpPr txBox="1">
              <a:spLocks noChangeArrowheads="1"/>
            </p:cNvSpPr>
            <p:nvPr/>
          </p:nvSpPr>
          <p:spPr bwMode="auto">
            <a:xfrm>
              <a:off x="3299" y="1757"/>
              <a:ext cx="1977" cy="434"/>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sz="2000" dirty="0">
                  <a:latin typeface="Silom" pitchFamily="2" charset="-34"/>
                  <a:ea typeface="Silom" pitchFamily="2" charset="-34"/>
                  <a:cs typeface="Silom" pitchFamily="2" charset="-34"/>
                </a:rPr>
                <a:t>Informelle Kontakte </a:t>
              </a:r>
              <a:br>
                <a:rPr lang="de-DE" sz="2000" dirty="0">
                  <a:latin typeface="Silom" pitchFamily="2" charset="-34"/>
                  <a:ea typeface="Silom" pitchFamily="2" charset="-34"/>
                  <a:cs typeface="Silom" pitchFamily="2" charset="-34"/>
                </a:rPr>
              </a:br>
              <a:r>
                <a:rPr lang="de-DE" sz="2000" dirty="0">
                  <a:latin typeface="Silom" pitchFamily="2" charset="-34"/>
                  <a:ea typeface="Silom" pitchFamily="2" charset="-34"/>
                  <a:cs typeface="Silom" pitchFamily="2" charset="-34"/>
                </a:rPr>
                <a:t>nutzen</a:t>
              </a:r>
            </a:p>
          </p:txBody>
        </p:sp>
      </p:grpSp>
      <p:grpSp>
        <p:nvGrpSpPr>
          <p:cNvPr id="22" name="Group 42"/>
          <p:cNvGrpSpPr>
            <a:grpSpLocks/>
          </p:cNvGrpSpPr>
          <p:nvPr/>
        </p:nvGrpSpPr>
        <p:grpSpPr bwMode="auto">
          <a:xfrm>
            <a:off x="7959311" y="2878330"/>
            <a:ext cx="2711110" cy="1639785"/>
            <a:chOff x="3853" y="2398"/>
            <a:chExt cx="1640" cy="761"/>
          </a:xfrm>
        </p:grpSpPr>
        <p:sp>
          <p:nvSpPr>
            <p:cNvPr id="23" name="AutoShape 33"/>
            <p:cNvSpPr>
              <a:spLocks noChangeArrowheads="1"/>
            </p:cNvSpPr>
            <p:nvPr/>
          </p:nvSpPr>
          <p:spPr bwMode="auto">
            <a:xfrm>
              <a:off x="3853" y="2398"/>
              <a:ext cx="1564" cy="761"/>
            </a:xfrm>
            <a:prstGeom prst="cloudCallout">
              <a:avLst>
                <a:gd name="adj1" fmla="val -90096"/>
                <a:gd name="adj2" fmla="val -17772"/>
              </a:avLst>
            </a:prstGeom>
            <a:solidFill>
              <a:schemeClr val="bg1"/>
            </a:solidFill>
            <a:ln w="9525">
              <a:solidFill>
                <a:srgbClr val="000000"/>
              </a:solidFill>
              <a:round/>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hangingPunct="1"/>
              <a:endParaRPr lang="de-DE" altLang="de-DE" sz="1689">
                <a:ea typeface="ヒラギノ角ゴ Pro W3"/>
                <a:cs typeface="ヒラギノ角ゴ Pro W3"/>
              </a:endParaRPr>
            </a:p>
          </p:txBody>
        </p:sp>
        <p:sp>
          <p:nvSpPr>
            <p:cNvPr id="24" name="Text Box 24"/>
            <p:cNvSpPr txBox="1">
              <a:spLocks noChangeArrowheads="1"/>
            </p:cNvSpPr>
            <p:nvPr/>
          </p:nvSpPr>
          <p:spPr bwMode="auto">
            <a:xfrm>
              <a:off x="3853" y="2524"/>
              <a:ext cx="1640" cy="471"/>
            </a:xfrm>
            <a:prstGeom prst="rect">
              <a:avLst/>
            </a:prstGeom>
            <a:no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sz="2000" dirty="0">
                  <a:latin typeface="Silom" pitchFamily="2" charset="-34"/>
                  <a:ea typeface="Silom" pitchFamily="2" charset="-34"/>
                  <a:cs typeface="Silom" pitchFamily="2" charset="-34"/>
                </a:rPr>
                <a:t>Realistische Kompromisse aushandeln</a:t>
              </a:r>
            </a:p>
          </p:txBody>
        </p:sp>
      </p:grpSp>
      <p:grpSp>
        <p:nvGrpSpPr>
          <p:cNvPr id="25" name="Group 41"/>
          <p:cNvGrpSpPr>
            <a:grpSpLocks/>
          </p:cNvGrpSpPr>
          <p:nvPr/>
        </p:nvGrpSpPr>
        <p:grpSpPr bwMode="auto">
          <a:xfrm>
            <a:off x="2049317" y="1059538"/>
            <a:ext cx="2754672" cy="1003010"/>
            <a:chOff x="3558" y="3229"/>
            <a:chExt cx="1364" cy="632"/>
          </a:xfrm>
        </p:grpSpPr>
        <p:sp>
          <p:nvSpPr>
            <p:cNvPr id="26" name="AutoShape 34"/>
            <p:cNvSpPr>
              <a:spLocks noChangeArrowheads="1"/>
            </p:cNvSpPr>
            <p:nvPr/>
          </p:nvSpPr>
          <p:spPr bwMode="auto">
            <a:xfrm>
              <a:off x="3558" y="3229"/>
              <a:ext cx="1364" cy="632"/>
            </a:xfrm>
            <a:prstGeom prst="cloudCallout">
              <a:avLst>
                <a:gd name="adj1" fmla="val 60851"/>
                <a:gd name="adj2" fmla="val 102894"/>
              </a:avLst>
            </a:prstGeom>
            <a:solidFill>
              <a:schemeClr val="bg1"/>
            </a:solidFill>
            <a:ln w="9525">
              <a:solidFill>
                <a:srgbClr val="000000"/>
              </a:solidFill>
              <a:round/>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hangingPunct="1"/>
              <a:endParaRPr lang="de-DE" altLang="de-DE" sz="1689">
                <a:ea typeface="ヒラギノ角ゴ Pro W3"/>
                <a:cs typeface="ヒラギノ角ゴ Pro W3"/>
              </a:endParaRPr>
            </a:p>
          </p:txBody>
        </p:sp>
        <p:sp>
          <p:nvSpPr>
            <p:cNvPr id="27" name="Text Box 23"/>
            <p:cNvSpPr txBox="1">
              <a:spLocks noChangeArrowheads="1"/>
            </p:cNvSpPr>
            <p:nvPr/>
          </p:nvSpPr>
          <p:spPr bwMode="auto">
            <a:xfrm>
              <a:off x="3786" y="3346"/>
              <a:ext cx="1014" cy="446"/>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sz="2000" dirty="0">
                  <a:latin typeface="Silom" pitchFamily="2" charset="-34"/>
                  <a:ea typeface="Silom" pitchFamily="2" charset="-34"/>
                  <a:cs typeface="Silom" pitchFamily="2" charset="-34"/>
                </a:rPr>
                <a:t>Auf die Zeit achten</a:t>
              </a:r>
            </a:p>
          </p:txBody>
        </p:sp>
      </p:grpSp>
      <p:grpSp>
        <p:nvGrpSpPr>
          <p:cNvPr id="28" name="Group 41"/>
          <p:cNvGrpSpPr>
            <a:grpSpLocks/>
          </p:cNvGrpSpPr>
          <p:nvPr/>
        </p:nvGrpSpPr>
        <p:grpSpPr bwMode="auto">
          <a:xfrm>
            <a:off x="7809227" y="5128601"/>
            <a:ext cx="2647341" cy="1276294"/>
            <a:chOff x="3558" y="3229"/>
            <a:chExt cx="1364" cy="632"/>
          </a:xfrm>
        </p:grpSpPr>
        <p:sp>
          <p:nvSpPr>
            <p:cNvPr id="29" name="AutoShape 34"/>
            <p:cNvSpPr>
              <a:spLocks noChangeArrowheads="1"/>
            </p:cNvSpPr>
            <p:nvPr/>
          </p:nvSpPr>
          <p:spPr bwMode="auto">
            <a:xfrm>
              <a:off x="3558" y="3229"/>
              <a:ext cx="1364" cy="632"/>
            </a:xfrm>
            <a:prstGeom prst="cloudCallout">
              <a:avLst>
                <a:gd name="adj1" fmla="val -76063"/>
                <a:gd name="adj2" fmla="val -110914"/>
              </a:avLst>
            </a:prstGeom>
            <a:solidFill>
              <a:schemeClr val="bg1"/>
            </a:solidFill>
            <a:ln w="9525">
              <a:solidFill>
                <a:srgbClr val="000000"/>
              </a:solidFill>
              <a:round/>
              <a:headEnd/>
              <a:tailEnd/>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eaLnBrk="1" hangingPunct="1"/>
              <a:endParaRPr lang="de-DE" altLang="de-DE" sz="1689">
                <a:ea typeface="ヒラギノ角ゴ Pro W3"/>
                <a:cs typeface="ヒラギノ角ゴ Pro W3"/>
              </a:endParaRPr>
            </a:p>
          </p:txBody>
        </p:sp>
        <p:sp>
          <p:nvSpPr>
            <p:cNvPr id="30" name="Text Box 23"/>
            <p:cNvSpPr txBox="1">
              <a:spLocks noChangeArrowheads="1"/>
            </p:cNvSpPr>
            <p:nvPr/>
          </p:nvSpPr>
          <p:spPr bwMode="auto">
            <a:xfrm>
              <a:off x="3698" y="3375"/>
              <a:ext cx="1136" cy="446"/>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de-DE" sz="2000" dirty="0">
                  <a:latin typeface="Silom" pitchFamily="2" charset="-34"/>
                  <a:ea typeface="Silom" pitchFamily="2" charset="-34"/>
                  <a:cs typeface="Silom" pitchFamily="2" charset="-34"/>
                </a:rPr>
                <a:t>Solidarisch denken!</a:t>
              </a:r>
            </a:p>
          </p:txBody>
        </p:sp>
      </p:grpSp>
    </p:spTree>
    <p:extLst>
      <p:ext uri="{BB962C8B-B14F-4D97-AF65-F5344CB8AC3E}">
        <p14:creationId xmlns:p14="http://schemas.microsoft.com/office/powerpoint/2010/main" val="174786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6D2977-88B4-8B7D-A2D5-B82145253C19}"/>
              </a:ext>
            </a:extLst>
          </p:cNvPr>
          <p:cNvSpPr>
            <a:spLocks noGrp="1"/>
          </p:cNvSpPr>
          <p:nvPr>
            <p:ph type="ctrTitle"/>
          </p:nvPr>
        </p:nvSpPr>
        <p:spPr>
          <a:xfrm>
            <a:off x="4561264" y="2516777"/>
            <a:ext cx="5734858" cy="1824444"/>
          </a:xfrm>
        </p:spPr>
        <p:txBody>
          <a:bodyPr>
            <a:normAutofit/>
          </a:bodyPr>
          <a:lstStyle/>
          <a:p>
            <a:pPr algn="l"/>
            <a:r>
              <a:rPr lang="de-DE" sz="5400" dirty="0">
                <a:solidFill>
                  <a:schemeClr val="accent1"/>
                </a:solidFill>
                <a:latin typeface="Silom" pitchFamily="2" charset="-34"/>
                <a:ea typeface="Silom" pitchFamily="2" charset="-34"/>
                <a:cs typeface="Silom" pitchFamily="2" charset="-34"/>
              </a:rPr>
              <a:t>Viel Spaß beim Planspiel!</a:t>
            </a:r>
          </a:p>
        </p:txBody>
      </p:sp>
      <p:sp>
        <p:nvSpPr>
          <p:cNvPr id="6" name="Sechseck 5">
            <a:extLst>
              <a:ext uri="{FF2B5EF4-FFF2-40B4-BE49-F238E27FC236}">
                <a16:creationId xmlns:a16="http://schemas.microsoft.com/office/drawing/2014/main" id="{8AC652E9-ABFF-BCBF-7E99-29023680F119}"/>
              </a:ext>
            </a:extLst>
          </p:cNvPr>
          <p:cNvSpPr/>
          <p:nvPr/>
        </p:nvSpPr>
        <p:spPr>
          <a:xfrm>
            <a:off x="997208" y="2085970"/>
            <a:ext cx="3115828" cy="26860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7" name="Grafik 6" descr="Windkraftanlagen mit einfarbiger Füllung">
            <a:extLst>
              <a:ext uri="{FF2B5EF4-FFF2-40B4-BE49-F238E27FC236}">
                <a16:creationId xmlns:a16="http://schemas.microsoft.com/office/drawing/2014/main" id="{334FFCA0-6ED3-FA4B-EC5F-275FE8C42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5436" y="2348271"/>
            <a:ext cx="2219373" cy="2219373"/>
          </a:xfrm>
          <a:prstGeom prst="rect">
            <a:avLst/>
          </a:prstGeom>
        </p:spPr>
      </p:pic>
      <p:sp>
        <p:nvSpPr>
          <p:cNvPr id="11" name="Sechseck 10">
            <a:extLst>
              <a:ext uri="{FF2B5EF4-FFF2-40B4-BE49-F238E27FC236}">
                <a16:creationId xmlns:a16="http://schemas.microsoft.com/office/drawing/2014/main" id="{D98A1B73-155E-922D-37B6-0AAABBDDF47E}"/>
              </a:ext>
            </a:extLst>
          </p:cNvPr>
          <p:cNvSpPr/>
          <p:nvPr/>
        </p:nvSpPr>
        <p:spPr>
          <a:xfrm>
            <a:off x="997208" y="-804474"/>
            <a:ext cx="3115828" cy="26860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2" name="Sechseck 11">
            <a:extLst>
              <a:ext uri="{FF2B5EF4-FFF2-40B4-BE49-F238E27FC236}">
                <a16:creationId xmlns:a16="http://schemas.microsoft.com/office/drawing/2014/main" id="{53FE11F7-A270-0226-A05C-A123128D3F0D}"/>
              </a:ext>
            </a:extLst>
          </p:cNvPr>
          <p:cNvSpPr/>
          <p:nvPr/>
        </p:nvSpPr>
        <p:spPr>
          <a:xfrm>
            <a:off x="-1557914" y="640748"/>
            <a:ext cx="3115828" cy="26860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3" name="Sechseck 12">
            <a:extLst>
              <a:ext uri="{FF2B5EF4-FFF2-40B4-BE49-F238E27FC236}">
                <a16:creationId xmlns:a16="http://schemas.microsoft.com/office/drawing/2014/main" id="{E9754700-BC70-836E-C8B9-178CAED5E5BA}"/>
              </a:ext>
            </a:extLst>
          </p:cNvPr>
          <p:cNvSpPr/>
          <p:nvPr/>
        </p:nvSpPr>
        <p:spPr>
          <a:xfrm>
            <a:off x="997208" y="4976414"/>
            <a:ext cx="3115828" cy="26860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4" name="Sechseck 13">
            <a:extLst>
              <a:ext uri="{FF2B5EF4-FFF2-40B4-BE49-F238E27FC236}">
                <a16:creationId xmlns:a16="http://schemas.microsoft.com/office/drawing/2014/main" id="{423A9955-AC39-77E1-840D-E15EF0DF6991}"/>
              </a:ext>
            </a:extLst>
          </p:cNvPr>
          <p:cNvSpPr/>
          <p:nvPr/>
        </p:nvSpPr>
        <p:spPr>
          <a:xfrm>
            <a:off x="-1557914" y="3523669"/>
            <a:ext cx="3115828" cy="26860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Tree>
    <p:extLst>
      <p:ext uri="{BB962C8B-B14F-4D97-AF65-F5344CB8AC3E}">
        <p14:creationId xmlns:p14="http://schemas.microsoft.com/office/powerpoint/2010/main" val="944770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4B3C0-ABDA-84D3-7B95-B944BD16D8C6}"/>
              </a:ext>
            </a:extLst>
          </p:cNvPr>
          <p:cNvSpPr>
            <a:spLocks noGrp="1"/>
          </p:cNvSpPr>
          <p:nvPr>
            <p:ph type="title"/>
          </p:nvPr>
        </p:nvSpPr>
        <p:spPr>
          <a:xfrm>
            <a:off x="838200" y="676080"/>
            <a:ext cx="7503367" cy="889454"/>
          </a:xfrm>
        </p:spPr>
        <p:txBody>
          <a:bodyPr/>
          <a:lstStyle/>
          <a:p>
            <a:r>
              <a:rPr lang="de-DE" sz="4000" dirty="0">
                <a:solidFill>
                  <a:schemeClr val="tx1">
                    <a:lumMod val="85000"/>
                    <a:lumOff val="15000"/>
                  </a:schemeClr>
                </a:solidFill>
                <a:latin typeface="Silom" pitchFamily="2" charset="-34"/>
                <a:ea typeface="Silom" pitchFamily="2" charset="-34"/>
                <a:cs typeface="Silom" pitchFamily="2" charset="-34"/>
              </a:rPr>
              <a:t>Impressum</a:t>
            </a:r>
          </a:p>
        </p:txBody>
      </p:sp>
      <p:sp>
        <p:nvSpPr>
          <p:cNvPr id="3" name="Inhaltsplatzhalter 2">
            <a:extLst>
              <a:ext uri="{FF2B5EF4-FFF2-40B4-BE49-F238E27FC236}">
                <a16:creationId xmlns:a16="http://schemas.microsoft.com/office/drawing/2014/main" id="{C44276C3-872B-57C0-788B-E80B094FD27E}"/>
              </a:ext>
            </a:extLst>
          </p:cNvPr>
          <p:cNvSpPr>
            <a:spLocks noGrp="1"/>
          </p:cNvSpPr>
          <p:nvPr>
            <p:ph idx="1"/>
          </p:nvPr>
        </p:nvSpPr>
        <p:spPr>
          <a:xfrm>
            <a:off x="796945" y="1386122"/>
            <a:ext cx="7857931" cy="4888948"/>
          </a:xfrm>
        </p:spPr>
        <p:txBody>
          <a:bodyPr>
            <a:normAutofit fontScale="62500" lnSpcReduction="20000"/>
          </a:bodyPr>
          <a:lstStyle/>
          <a:p>
            <a:pPr marL="0" indent="0">
              <a:lnSpc>
                <a:spcPct val="120000"/>
              </a:lnSpc>
              <a:spcBef>
                <a:spcPts val="0"/>
              </a:spcBef>
              <a:buNone/>
            </a:pPr>
            <a:r>
              <a:rPr lang="de-DE" sz="1900" b="1" dirty="0">
                <a:effectLst/>
                <a:latin typeface="Aptos" panose="020B0004020202020204" pitchFamily="34" charset="0"/>
                <a:ea typeface="Aptos" panose="020B0004020202020204" pitchFamily="34" charset="0"/>
                <a:cs typeface="Aptos" panose="020B0004020202020204" pitchFamily="34" charset="0"/>
              </a:rPr>
              <a:t>Herausgeber: </a:t>
            </a: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de-DE" sz="1900" dirty="0">
                <a:effectLst/>
                <a:latin typeface="Aptos" panose="020B0004020202020204" pitchFamily="34" charset="0"/>
                <a:ea typeface="Aptos" panose="020B0004020202020204" pitchFamily="34" charset="0"/>
                <a:cs typeface="Aptos" panose="020B0004020202020204" pitchFamily="34" charset="0"/>
              </a:rPr>
              <a:t>LEA </a:t>
            </a:r>
            <a:r>
              <a:rPr lang="de-DE" sz="1900" dirty="0" err="1">
                <a:effectLst/>
                <a:latin typeface="Aptos" panose="020B0004020202020204" pitchFamily="34" charset="0"/>
                <a:ea typeface="Aptos" panose="020B0004020202020204" pitchFamily="34" charset="0"/>
                <a:cs typeface="Aptos" panose="020B0004020202020204" pitchFamily="34" charset="0"/>
              </a:rPr>
              <a:t>LandesEnergieAgentur</a:t>
            </a:r>
            <a:r>
              <a:rPr lang="de-DE" sz="1900" dirty="0">
                <a:effectLst/>
                <a:latin typeface="Aptos" panose="020B0004020202020204" pitchFamily="34" charset="0"/>
                <a:ea typeface="Aptos" panose="020B0004020202020204" pitchFamily="34" charset="0"/>
                <a:cs typeface="Aptos" panose="020B0004020202020204" pitchFamily="34" charset="0"/>
              </a:rPr>
              <a:t> Hessen GmbH im Auftrag des Hessischen Ministeriums für Wirtschaft, Energie, Verkehr, Wohnen und ländlichen Raum</a:t>
            </a: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de-DE" sz="1900" dirty="0">
                <a:effectLst/>
                <a:latin typeface="Aptos" panose="020B0004020202020204" pitchFamily="34" charset="0"/>
                <a:ea typeface="Aptos" panose="020B0004020202020204" pitchFamily="34" charset="0"/>
                <a:cs typeface="Aptos" panose="020B0004020202020204" pitchFamily="34" charset="0"/>
              </a:rPr>
              <a:t>Mainzer Straße 118</a:t>
            </a:r>
          </a:p>
          <a:p>
            <a:pPr marL="0" indent="0">
              <a:lnSpc>
                <a:spcPct val="120000"/>
              </a:lnSpc>
              <a:spcBef>
                <a:spcPts val="0"/>
              </a:spcBef>
              <a:buNone/>
            </a:pPr>
            <a:r>
              <a:rPr lang="de-DE" sz="1900" dirty="0">
                <a:effectLst/>
                <a:latin typeface="Aptos" panose="020B0004020202020204" pitchFamily="34" charset="0"/>
                <a:ea typeface="Aptos" panose="020B0004020202020204" pitchFamily="34" charset="0"/>
                <a:cs typeface="Aptos" panose="020B0004020202020204" pitchFamily="34" charset="0"/>
              </a:rPr>
              <a:t>65189 Wiesbaden</a:t>
            </a: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de-DE" sz="1900"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www.lea-hessen.de</a:t>
            </a: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de-DE" sz="1900" dirty="0">
                <a:effectLst/>
                <a:latin typeface="Aptos" panose="020B0004020202020204" pitchFamily="34" charset="0"/>
                <a:ea typeface="Aptos" panose="020B0004020202020204" pitchFamily="34" charset="0"/>
                <a:cs typeface="Aptos" panose="020B0004020202020204" pitchFamily="34" charset="0"/>
              </a:rPr>
              <a:t> </a:t>
            </a: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de-DE" sz="1900" b="1" dirty="0">
                <a:effectLst/>
                <a:latin typeface="Aptos" panose="020B0004020202020204" pitchFamily="34" charset="0"/>
                <a:ea typeface="Aptos" panose="020B0004020202020204" pitchFamily="34" charset="0"/>
                <a:cs typeface="Aptos" panose="020B0004020202020204" pitchFamily="34" charset="0"/>
              </a:rPr>
              <a:t>Inhaltliche Urheberin:</a:t>
            </a: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spcBef>
                <a:spcPts val="0"/>
              </a:spcBef>
              <a:buNone/>
            </a:pPr>
            <a:r>
              <a:rPr lang="de-DE" sz="1900" dirty="0">
                <a:effectLst/>
                <a:latin typeface="Aptos" panose="020B0004020202020204" pitchFamily="34" charset="0"/>
                <a:ea typeface="Aptos" panose="020B0004020202020204" pitchFamily="34" charset="0"/>
                <a:cs typeface="Aptos" panose="020B0004020202020204" pitchFamily="34" charset="0"/>
              </a:rPr>
              <a:t>© 2024 LEA </a:t>
            </a:r>
            <a:r>
              <a:rPr lang="de-DE" sz="1900" dirty="0" err="1">
                <a:effectLst/>
                <a:latin typeface="Aptos" panose="020B0004020202020204" pitchFamily="34" charset="0"/>
                <a:ea typeface="Aptos" panose="020B0004020202020204" pitchFamily="34" charset="0"/>
                <a:cs typeface="Aptos" panose="020B0004020202020204" pitchFamily="34" charset="0"/>
              </a:rPr>
              <a:t>LandesEnergieAgentur</a:t>
            </a:r>
            <a:r>
              <a:rPr lang="de-DE" sz="1900" dirty="0">
                <a:effectLst/>
                <a:latin typeface="Aptos" panose="020B0004020202020204" pitchFamily="34" charset="0"/>
                <a:ea typeface="Aptos" panose="020B0004020202020204" pitchFamily="34" charset="0"/>
                <a:cs typeface="Aptos" panose="020B0004020202020204" pitchFamily="34" charset="0"/>
              </a:rPr>
              <a:t> Hessen GmbH</a:t>
            </a:r>
          </a:p>
          <a:p>
            <a:pPr marL="0" indent="0">
              <a:lnSpc>
                <a:spcPct val="120000"/>
              </a:lnSpc>
              <a:spcBef>
                <a:spcPts val="0"/>
              </a:spcBef>
              <a:buNone/>
            </a:pPr>
            <a:endParaRPr lang="de-DE" sz="19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20000"/>
              </a:lnSpc>
              <a:spcBef>
                <a:spcPts val="0"/>
              </a:spcBef>
              <a:buNone/>
            </a:pPr>
            <a:r>
              <a:rPr lang="de-DE" sz="1900" dirty="0">
                <a:effectLst/>
                <a:latin typeface="Aptos" panose="020B0004020202020204" pitchFamily="34" charset="0"/>
                <a:ea typeface="Aptos" panose="020B0004020202020204" pitchFamily="34" charset="0"/>
                <a:cs typeface="Times New Roman" panose="02020603050405020304" pitchFamily="18" charset="0"/>
              </a:rPr>
              <a:t>Die bereitgestellten Planspielmaterialien dürfen zum Zweck der Durchführung von Planspielen heruntergeladen und an Dritte weitergeleitet werden. Eine inhaltliche Veränderung oder Anpassung der Materialien ist nicht gestattet. </a:t>
            </a:r>
          </a:p>
          <a:p>
            <a:pPr marL="0" indent="0" algn="just">
              <a:lnSpc>
                <a:spcPct val="120000"/>
              </a:lnSpc>
              <a:spcBef>
                <a:spcPts val="0"/>
              </a:spcBef>
              <a:buNone/>
            </a:pPr>
            <a:r>
              <a:rPr lang="de-DE" sz="1900" dirty="0">
                <a:effectLst/>
                <a:latin typeface="Aptos" panose="020B0004020202020204" pitchFamily="34" charset="0"/>
                <a:ea typeface="Aptos" panose="020B0004020202020204" pitchFamily="34" charset="0"/>
                <a:cs typeface="Times New Roman" panose="02020603050405020304" pitchFamily="18" charset="0"/>
              </a:rPr>
              <a:t>Die Nutzung der Materialien darf ausschließlich in der vorliegenden Form erfolgen, unter Nennung der Herausgeber und unter Verwendung der Logos der </a:t>
            </a:r>
            <a:r>
              <a:rPr lang="de-DE" sz="1900" dirty="0" err="1">
                <a:effectLst/>
                <a:latin typeface="Aptos" panose="020B0004020202020204" pitchFamily="34" charset="0"/>
                <a:ea typeface="Aptos" panose="020B0004020202020204" pitchFamily="34" charset="0"/>
                <a:cs typeface="Times New Roman" panose="02020603050405020304" pitchFamily="18" charset="0"/>
              </a:rPr>
              <a:t>LandesEnergieAgentur</a:t>
            </a:r>
            <a:r>
              <a:rPr lang="de-DE" sz="1900" dirty="0">
                <a:effectLst/>
                <a:latin typeface="Aptos" panose="020B0004020202020204" pitchFamily="34" charset="0"/>
                <a:ea typeface="Aptos" panose="020B0004020202020204" pitchFamily="34" charset="0"/>
                <a:cs typeface="Times New Roman" panose="02020603050405020304" pitchFamily="18" charset="0"/>
              </a:rPr>
              <a:t> Hessen GmbH und des Hessischen Ministeriums für Wirtschaft, Energie, Verkehr, Wohnen und ländlichen Raum.</a:t>
            </a:r>
          </a:p>
          <a:p>
            <a:pPr marL="0" indent="0" algn="just">
              <a:lnSpc>
                <a:spcPct val="120000"/>
              </a:lnSpc>
              <a:spcBef>
                <a:spcPts val="0"/>
              </a:spcBef>
              <a:buNone/>
            </a:pPr>
            <a:r>
              <a:rPr lang="de-DE" sz="1900" dirty="0">
                <a:effectLst/>
                <a:latin typeface="Aptos" panose="020B0004020202020204" pitchFamily="34" charset="0"/>
                <a:ea typeface="Aptos" panose="020B0004020202020204" pitchFamily="34" charset="0"/>
                <a:cs typeface="Times New Roman" panose="02020603050405020304" pitchFamily="18" charset="0"/>
              </a:rPr>
              <a:t>Die in diesen Planspielmaterialien enthaltenen Angaben und Informationen sind nach bestem Wissen erhoben, geprüft und zusammengestellt. Eine Haftung für unvollständige oder unrichtige Angaben, Informationen und Empfehlungen ist ausgeschlossen, sofern diese nicht grob fahrlässig oder vorsätzlich verbreitet wurden.</a:t>
            </a:r>
          </a:p>
          <a:p>
            <a:pPr marL="0" indent="0">
              <a:lnSpc>
                <a:spcPct val="120000"/>
              </a:lnSpc>
              <a:spcBef>
                <a:spcPts val="0"/>
              </a:spcBef>
              <a:buNone/>
            </a:pP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20000"/>
              </a:lnSpc>
              <a:spcBef>
                <a:spcPts val="0"/>
              </a:spcBef>
              <a:buClrTx/>
              <a:buSzTx/>
              <a:buFontTx/>
              <a:buNone/>
              <a:tabLst/>
            </a:pPr>
            <a:endParaRPr kumimoji="0" lang="de-DE" altLang="de-DE" sz="19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20000"/>
              </a:lnSpc>
              <a:spcBef>
                <a:spcPts val="0"/>
              </a:spcBef>
              <a:buClrTx/>
              <a:buSzTx/>
              <a:buFontTx/>
              <a:buNone/>
              <a:tabLst/>
            </a:pPr>
            <a:r>
              <a:rPr kumimoji="0" lang="de-DE" altLang="de-DE" sz="19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ptos" panose="020B0004020202020204" pitchFamily="34" charset="0"/>
              </a:rPr>
              <a:t>Entwicklung und Gestaltung:</a:t>
            </a:r>
            <a:endParaRPr kumimoji="0" lang="de-DE" altLang="de-DE" sz="1900" b="0" i="0" u="none" strike="noStrike" cap="none" normalizeH="0" baseline="0" dirty="0">
              <a:ln>
                <a:noFill/>
              </a:ln>
              <a:solidFill>
                <a:schemeClr val="tx1"/>
              </a:solidFill>
              <a:effectLst/>
            </a:endParaRPr>
          </a:p>
          <a:p>
            <a:pPr marL="0" marR="0" lvl="0" indent="0" algn="l" defTabSz="914400" rtl="0" eaLnBrk="0" fontAlgn="base" latinLnBrk="0" hangingPunct="0">
              <a:lnSpc>
                <a:spcPct val="120000"/>
              </a:lnSpc>
              <a:spcBef>
                <a:spcPts val="0"/>
              </a:spcBef>
              <a:buClrTx/>
              <a:buSzTx/>
              <a:buFontTx/>
              <a:buNone/>
              <a:tabLst/>
            </a:pPr>
            <a:r>
              <a:rPr kumimoji="0" lang="de-DE" altLang="de-DE" sz="19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ptos" panose="020B0004020202020204" pitchFamily="34" charset="0"/>
              </a:rPr>
              <a:t>CIVIC GmbH - Institut für internationale Bildung</a:t>
            </a:r>
            <a:endParaRPr kumimoji="0" lang="de-DE" altLang="de-DE" sz="1900" b="0" i="0" u="none" strike="noStrike" cap="none" normalizeH="0" baseline="0" dirty="0">
              <a:ln>
                <a:noFill/>
              </a:ln>
              <a:solidFill>
                <a:schemeClr val="tx1"/>
              </a:solidFill>
              <a:effectLst/>
              <a:ea typeface="Aptos" panose="020B0004020202020204" pitchFamily="34" charset="0"/>
              <a:cs typeface="Aptos" panose="020B0004020202020204" pitchFamily="34" charset="0"/>
            </a:endParaRPr>
          </a:p>
          <a:p>
            <a:pPr marL="0" marR="0" lvl="0" indent="0" algn="l" defTabSz="914400" rtl="0" eaLnBrk="0" fontAlgn="base" latinLnBrk="0" hangingPunct="0">
              <a:lnSpc>
                <a:spcPct val="120000"/>
              </a:lnSpc>
              <a:spcBef>
                <a:spcPts val="0"/>
              </a:spcBef>
              <a:buClrTx/>
              <a:buSzTx/>
              <a:buFontTx/>
              <a:buNone/>
              <a:tabLst/>
            </a:pPr>
            <a:r>
              <a:rPr kumimoji="0" lang="de-DE" altLang="de-DE" sz="19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Alt-Eller 38, 40229 Düsseldorf</a:t>
            </a:r>
            <a:endParaRPr lang="de-DE" sz="19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de-DE" dirty="0"/>
          </a:p>
        </p:txBody>
      </p:sp>
      <p:pic>
        <p:nvPicPr>
          <p:cNvPr id="4" name="Grafik 3" descr="Ein Bild, das Grafiken, Schrift, Grafikdesign, Text enthält.&#10;&#10;Automatisch generierte Beschreibung">
            <a:extLst>
              <a:ext uri="{FF2B5EF4-FFF2-40B4-BE49-F238E27FC236}">
                <a16:creationId xmlns:a16="http://schemas.microsoft.com/office/drawing/2014/main" id="{23DD4000-2199-BCD2-8C13-EF90F13A94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6916" y="350037"/>
            <a:ext cx="2136393" cy="1435521"/>
          </a:xfrm>
          <a:prstGeom prst="rect">
            <a:avLst/>
          </a:prstGeom>
          <a:noFill/>
          <a:ln>
            <a:noFill/>
          </a:ln>
        </p:spPr>
      </p:pic>
      <p:pic>
        <p:nvPicPr>
          <p:cNvPr id="5" name="Grafik 4" descr="Ein Bild, das Text, Schrift, Screenshot, Logo enthält.&#10;&#10;Automatisch generierte Beschreibung">
            <a:extLst>
              <a:ext uri="{FF2B5EF4-FFF2-40B4-BE49-F238E27FC236}">
                <a16:creationId xmlns:a16="http://schemas.microsoft.com/office/drawing/2014/main" id="{17C901B3-B120-E8DE-CA7D-535B1234E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6916" y="2074903"/>
            <a:ext cx="2236884" cy="1268413"/>
          </a:xfrm>
          <a:prstGeom prst="rect">
            <a:avLst/>
          </a:prstGeom>
        </p:spPr>
      </p:pic>
      <p:pic>
        <p:nvPicPr>
          <p:cNvPr id="6" name="Grafik 5" descr="Ein Bild, das Text, Logo, Kreis, Schrift enthält.&#10;&#10;Automatisch generierte Beschreibung">
            <a:extLst>
              <a:ext uri="{FF2B5EF4-FFF2-40B4-BE49-F238E27FC236}">
                <a16:creationId xmlns:a16="http://schemas.microsoft.com/office/drawing/2014/main" id="{9F6BEDC1-A785-9FBE-AFE2-16E3A98B94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2551" y="3632661"/>
            <a:ext cx="2285120" cy="1232121"/>
          </a:xfrm>
          <a:prstGeom prst="rect">
            <a:avLst/>
          </a:prstGeom>
        </p:spPr>
      </p:pic>
      <p:pic>
        <p:nvPicPr>
          <p:cNvPr id="12" name="Grafik 8" descr="Ein Bild, das Text, Schrift, Grafiken, Screenshot enthält.&#10;&#10;Automatisch generierte Beschreibung">
            <a:extLst>
              <a:ext uri="{FF2B5EF4-FFF2-40B4-BE49-F238E27FC236}">
                <a16:creationId xmlns:a16="http://schemas.microsoft.com/office/drawing/2014/main" id="{6BE3DA35-6FEA-960D-6C1B-DCF79618E7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5485" y="5252839"/>
            <a:ext cx="1919253" cy="89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29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chseck 10">
            <a:extLst>
              <a:ext uri="{FF2B5EF4-FFF2-40B4-BE49-F238E27FC236}">
                <a16:creationId xmlns:a16="http://schemas.microsoft.com/office/drawing/2014/main" id="{B1928EDD-28C5-B550-6A9E-1EFC86BE05F4}"/>
              </a:ext>
            </a:extLst>
          </p:cNvPr>
          <p:cNvSpPr/>
          <p:nvPr/>
        </p:nvSpPr>
        <p:spPr>
          <a:xfrm>
            <a:off x="6323631" y="3407597"/>
            <a:ext cx="4214813" cy="3633459"/>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9" name="Sechseck 8">
            <a:extLst>
              <a:ext uri="{FF2B5EF4-FFF2-40B4-BE49-F238E27FC236}">
                <a16:creationId xmlns:a16="http://schemas.microsoft.com/office/drawing/2014/main" id="{35413495-CC5F-CDAF-BBA6-0785DC608DEA}"/>
              </a:ext>
            </a:extLst>
          </p:cNvPr>
          <p:cNvSpPr/>
          <p:nvPr/>
        </p:nvSpPr>
        <p:spPr>
          <a:xfrm>
            <a:off x="2774156" y="1486689"/>
            <a:ext cx="4214813" cy="3633459"/>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dirty="0">
                <a:solidFill>
                  <a:schemeClr val="bg1"/>
                </a:solidFill>
                <a:latin typeface="Silom" pitchFamily="2" charset="-34"/>
                <a:ea typeface="Silom" pitchFamily="2" charset="-34"/>
                <a:cs typeface="Silom" pitchFamily="2" charset="-34"/>
              </a:rPr>
              <a:t>Warum</a:t>
            </a:r>
            <a:endParaRPr lang="de-BE" sz="5000" dirty="0">
              <a:solidFill>
                <a:schemeClr val="bg1"/>
              </a:solidFill>
              <a:latin typeface="Silom" pitchFamily="2" charset="-34"/>
              <a:ea typeface="Silom" pitchFamily="2" charset="-34"/>
              <a:cs typeface="Silom" pitchFamily="2" charset="-34"/>
            </a:endParaRPr>
          </a:p>
        </p:txBody>
      </p:sp>
      <p:sp>
        <p:nvSpPr>
          <p:cNvPr id="8" name="Sechseck 7">
            <a:extLst>
              <a:ext uri="{FF2B5EF4-FFF2-40B4-BE49-F238E27FC236}">
                <a16:creationId xmlns:a16="http://schemas.microsoft.com/office/drawing/2014/main" id="{7E394426-3672-6C2E-D406-E235C94851D3}"/>
              </a:ext>
            </a:extLst>
          </p:cNvPr>
          <p:cNvSpPr/>
          <p:nvPr/>
        </p:nvSpPr>
        <p:spPr>
          <a:xfrm>
            <a:off x="-814393" y="-44768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Textfeld 6">
            <a:extLst>
              <a:ext uri="{FF2B5EF4-FFF2-40B4-BE49-F238E27FC236}">
                <a16:creationId xmlns:a16="http://schemas.microsoft.com/office/drawing/2014/main" id="{37B2CC5B-ACE9-0D97-5C5E-20EB599871E6}"/>
              </a:ext>
            </a:extLst>
          </p:cNvPr>
          <p:cNvSpPr txBox="1"/>
          <p:nvPr/>
        </p:nvSpPr>
        <p:spPr>
          <a:xfrm>
            <a:off x="6789627" y="4208663"/>
            <a:ext cx="3282820" cy="1015663"/>
          </a:xfrm>
          <a:prstGeom prst="rect">
            <a:avLst/>
          </a:prstGeom>
          <a:noFill/>
        </p:spPr>
        <p:txBody>
          <a:bodyPr wrap="square" lIns="91440" tIns="45720" rIns="91440" bIns="45720" rtlCol="0" anchor="t">
            <a:spAutoFit/>
          </a:bodyPr>
          <a:lstStyle/>
          <a:p>
            <a:pPr algn="ctr"/>
            <a:r>
              <a:rPr lang="de-DE" sz="3000" dirty="0">
                <a:solidFill>
                  <a:schemeClr val="bg1"/>
                </a:solidFill>
                <a:latin typeface="Silom" pitchFamily="2" charset="-34"/>
                <a:ea typeface="Silom" pitchFamily="2" charset="-34"/>
                <a:cs typeface="Silom"/>
              </a:rPr>
              <a:t>… brauchen</a:t>
            </a:r>
            <a:br>
              <a:rPr lang="de-DE" sz="3000" dirty="0">
                <a:latin typeface="Silom" pitchFamily="2" charset="-34"/>
                <a:ea typeface="Silom" pitchFamily="2" charset="-34"/>
                <a:cs typeface="Silom"/>
              </a:rPr>
            </a:br>
            <a:r>
              <a:rPr lang="de-DE" sz="3000" dirty="0">
                <a:solidFill>
                  <a:schemeClr val="bg1"/>
                </a:solidFill>
                <a:latin typeface="Silom" pitchFamily="2" charset="-34"/>
                <a:ea typeface="Silom" pitchFamily="2" charset="-34"/>
                <a:cs typeface="Silom"/>
              </a:rPr>
              <a:t>wir Windkraft?</a:t>
            </a:r>
            <a:endParaRPr lang="de-DE" dirty="0">
              <a:solidFill>
                <a:schemeClr val="bg1"/>
              </a:solidFill>
            </a:endParaRPr>
          </a:p>
        </p:txBody>
      </p:sp>
      <p:sp>
        <p:nvSpPr>
          <p:cNvPr id="10" name="Sechseck 9">
            <a:extLst>
              <a:ext uri="{FF2B5EF4-FFF2-40B4-BE49-F238E27FC236}">
                <a16:creationId xmlns:a16="http://schemas.microsoft.com/office/drawing/2014/main" id="{9FAB9B2A-4629-3959-9FF3-72FB7F25721B}"/>
              </a:ext>
            </a:extLst>
          </p:cNvPr>
          <p:cNvSpPr/>
          <p:nvPr/>
        </p:nvSpPr>
        <p:spPr>
          <a:xfrm>
            <a:off x="6323632" y="-51470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2" name="Sechseck 11">
            <a:extLst>
              <a:ext uri="{FF2B5EF4-FFF2-40B4-BE49-F238E27FC236}">
                <a16:creationId xmlns:a16="http://schemas.microsoft.com/office/drawing/2014/main" id="{2FEAC284-4B6E-DB2D-7287-739DF9E0A3D0}"/>
              </a:ext>
            </a:extLst>
          </p:cNvPr>
          <p:cNvSpPr/>
          <p:nvPr/>
        </p:nvSpPr>
        <p:spPr>
          <a:xfrm>
            <a:off x="9873105" y="1406202"/>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3" name="Sechseck 12">
            <a:extLst>
              <a:ext uri="{FF2B5EF4-FFF2-40B4-BE49-F238E27FC236}">
                <a16:creationId xmlns:a16="http://schemas.microsoft.com/office/drawing/2014/main" id="{F2918717-EC10-513A-5B76-8CD8597AB932}"/>
              </a:ext>
            </a:extLst>
          </p:cNvPr>
          <p:cNvSpPr/>
          <p:nvPr/>
        </p:nvSpPr>
        <p:spPr>
          <a:xfrm>
            <a:off x="-816361" y="345757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2" name="Textfeld 1">
            <a:extLst>
              <a:ext uri="{FF2B5EF4-FFF2-40B4-BE49-F238E27FC236}">
                <a16:creationId xmlns:a16="http://schemas.microsoft.com/office/drawing/2014/main" id="{748DA16F-03CD-FAC2-1A13-38E2C18A2D25}"/>
              </a:ext>
            </a:extLst>
          </p:cNvPr>
          <p:cNvSpPr txBox="1"/>
          <p:nvPr/>
        </p:nvSpPr>
        <p:spPr>
          <a:xfrm>
            <a:off x="7072331" y="1129203"/>
            <a:ext cx="3005951" cy="553998"/>
          </a:xfrm>
          <a:prstGeom prst="rect">
            <a:avLst/>
          </a:prstGeom>
          <a:noFill/>
        </p:spPr>
        <p:txBody>
          <a:bodyPr wrap="none" rtlCol="0">
            <a:spAutoFit/>
          </a:bodyPr>
          <a:lstStyle/>
          <a:p>
            <a:r>
              <a:rPr lang="de-BE" sz="3000">
                <a:solidFill>
                  <a:schemeClr val="tx1">
                    <a:lumMod val="65000"/>
                    <a:lumOff val="35000"/>
                  </a:schemeClr>
                </a:solidFill>
                <a:latin typeface="Silom" pitchFamily="2" charset="-34"/>
                <a:ea typeface="Silom" pitchFamily="2" charset="-34"/>
                <a:cs typeface="Silom" pitchFamily="2" charset="-34"/>
              </a:rPr>
              <a:t>Kurz gefragt</a:t>
            </a:r>
            <a:r>
              <a:rPr lang="de-DE" sz="3000" dirty="0">
                <a:solidFill>
                  <a:schemeClr val="tx1">
                    <a:lumMod val="65000"/>
                    <a:lumOff val="35000"/>
                  </a:schemeClr>
                </a:solidFill>
                <a:latin typeface="Silom" pitchFamily="2" charset="-34"/>
                <a:ea typeface="Silom" pitchFamily="2" charset="-34"/>
                <a:cs typeface="Silom" pitchFamily="2" charset="-34"/>
              </a:rPr>
              <a:t>:</a:t>
            </a:r>
            <a:endParaRPr lang="de-BE" sz="3000" dirty="0">
              <a:solidFill>
                <a:schemeClr val="tx1">
                  <a:lumMod val="65000"/>
                  <a:lumOff val="35000"/>
                </a:schemeClr>
              </a:solidFill>
              <a:latin typeface="Silom" pitchFamily="2" charset="-34"/>
              <a:ea typeface="Silom" pitchFamily="2" charset="-34"/>
              <a:cs typeface="Silom" pitchFamily="2" charset="-34"/>
            </a:endParaRPr>
          </a:p>
        </p:txBody>
      </p:sp>
      <p:pic>
        <p:nvPicPr>
          <p:cNvPr id="3" name="Grafik 2" descr="Windkraftanlagen mit einfarbiger Füllung">
            <a:extLst>
              <a:ext uri="{FF2B5EF4-FFF2-40B4-BE49-F238E27FC236}">
                <a16:creationId xmlns:a16="http://schemas.microsoft.com/office/drawing/2014/main" id="{66B5F7AA-679F-6770-C1F4-FD32985BCD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433" y="377002"/>
            <a:ext cx="2219373" cy="2219373"/>
          </a:xfrm>
          <a:prstGeom prst="rect">
            <a:avLst/>
          </a:prstGeom>
        </p:spPr>
      </p:pic>
    </p:spTree>
    <p:extLst>
      <p:ext uri="{BB962C8B-B14F-4D97-AF65-F5344CB8AC3E}">
        <p14:creationId xmlns:p14="http://schemas.microsoft.com/office/powerpoint/2010/main" val="275743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chseck 9">
            <a:extLst>
              <a:ext uri="{FF2B5EF4-FFF2-40B4-BE49-F238E27FC236}">
                <a16:creationId xmlns:a16="http://schemas.microsoft.com/office/drawing/2014/main" id="{9FAB9B2A-4629-3959-9FF3-72FB7F25721B}"/>
              </a:ext>
            </a:extLst>
          </p:cNvPr>
          <p:cNvSpPr/>
          <p:nvPr/>
        </p:nvSpPr>
        <p:spPr>
          <a:xfrm>
            <a:off x="-941929" y="-1160569"/>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2" name="Grafik 1" descr="Windkraftanlagen mit einfarbiger Füllung">
            <a:extLst>
              <a:ext uri="{FF2B5EF4-FFF2-40B4-BE49-F238E27FC236}">
                <a16:creationId xmlns:a16="http://schemas.microsoft.com/office/drawing/2014/main" id="{BC1D9689-1C87-5D32-EE89-8C5ACF838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750" y="0"/>
            <a:ext cx="2219373" cy="2219373"/>
          </a:xfrm>
          <a:prstGeom prst="rect">
            <a:avLst/>
          </a:prstGeom>
        </p:spPr>
      </p:pic>
      <p:sp>
        <p:nvSpPr>
          <p:cNvPr id="49" name="Textfeld 48">
            <a:extLst>
              <a:ext uri="{FF2B5EF4-FFF2-40B4-BE49-F238E27FC236}">
                <a16:creationId xmlns:a16="http://schemas.microsoft.com/office/drawing/2014/main" id="{9248A7B7-EFBE-A5F4-F14D-8648CD7C7309}"/>
              </a:ext>
            </a:extLst>
          </p:cNvPr>
          <p:cNvSpPr txBox="1"/>
          <p:nvPr/>
        </p:nvSpPr>
        <p:spPr>
          <a:xfrm>
            <a:off x="315721" y="5905591"/>
            <a:ext cx="7289558" cy="1131079"/>
          </a:xfrm>
          <a:prstGeom prst="rect">
            <a:avLst/>
          </a:prstGeom>
          <a:noFill/>
        </p:spPr>
        <p:txBody>
          <a:bodyPr wrap="square" rtlCol="0">
            <a:spAutoFit/>
          </a:bodyPr>
          <a:lstStyle/>
          <a:p>
            <a:pPr>
              <a:defRPr/>
            </a:pPr>
            <a:r>
              <a:rPr kumimoji="0" lang="de-DE" sz="11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Silom" pitchFamily="2" charset="-34"/>
                <a:cs typeface="Arial" panose="020B0604020202020204" pitchFamily="34" charset="0"/>
              </a:rPr>
              <a:t>Grafik: Deutsche Welle (2021)</a:t>
            </a:r>
          </a:p>
          <a:p>
            <a:pPr>
              <a:defRPr/>
            </a:pPr>
            <a:r>
              <a:rPr kumimoji="0" lang="de-DE" sz="11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Silom" pitchFamily="2" charset="-34"/>
                <a:cs typeface="Arial" panose="020B0604020202020204" pitchFamily="34" charset="0"/>
              </a:rPr>
              <a:t> </a:t>
            </a:r>
            <a:r>
              <a:rPr lang="de-BE" sz="1000">
                <a:solidFill>
                  <a:prstClr val="black">
                    <a:lumMod val="50000"/>
                    <a:lumOff val="50000"/>
                  </a:prstClr>
                </a:solidFill>
                <a:latin typeface="Arial" panose="020B0604020202020204" pitchFamily="34" charset="0"/>
                <a:ea typeface="Silom" pitchFamily="2" charset="-34"/>
                <a:cs typeface="Arial" panose="020B0604020202020204" pitchFamily="34" charset="0"/>
                <a:hlinkClick r:id="rId5">
                  <a:extLst>
                    <a:ext uri="{A12FA001-AC4F-418D-AE19-62706E023703}">
                      <ahyp:hlinkClr xmlns:ahyp="http://schemas.microsoft.com/office/drawing/2018/hyperlinkcolor" val="tx"/>
                    </a:ext>
                  </a:extLst>
                </a:hlinkClick>
              </a:rPr>
              <a:t>https://www.dw.com/de/wie-nachhaltig-ist-windkraft-klimabilanz-recycling-artenschutz-erderhitzung/a-60170247</a:t>
            </a:r>
            <a:endParaRPr lang="de-DE" sz="1000" dirty="0">
              <a:solidFill>
                <a:prstClr val="black">
                  <a:lumMod val="50000"/>
                  <a:lumOff val="50000"/>
                </a:prstClr>
              </a:solidFill>
              <a:latin typeface="Arial" panose="020B0604020202020204" pitchFamily="34" charset="0"/>
              <a:ea typeface="Silom" pitchFamily="2" charset="-34"/>
              <a:cs typeface="Arial" panose="020B0604020202020204" pitchFamily="34" charset="0"/>
            </a:endParaRPr>
          </a:p>
          <a:p>
            <a:pPr>
              <a:spcBef>
                <a:spcPts val="300"/>
              </a:spcBef>
              <a:defRPr/>
            </a:pPr>
            <a:r>
              <a:rPr lang="de-DE" sz="1100" dirty="0">
                <a:solidFill>
                  <a:prstClr val="black">
                    <a:lumMod val="50000"/>
                    <a:lumOff val="50000"/>
                  </a:prstClr>
                </a:solidFill>
                <a:latin typeface="Arial" panose="020B0604020202020204" pitchFamily="34" charset="0"/>
                <a:ea typeface="Silom" pitchFamily="2" charset="-34"/>
                <a:cs typeface="Arial" panose="020B0604020202020204" pitchFamily="34" charset="0"/>
              </a:rPr>
              <a:t>Weitere Quelle: Umweltbundesamt (2023)</a:t>
            </a:r>
          </a:p>
          <a:p>
            <a:pPr>
              <a:defRPr/>
            </a:pPr>
            <a:r>
              <a:rPr lang="de-DE" sz="1100" dirty="0">
                <a:solidFill>
                  <a:prstClr val="black">
                    <a:lumMod val="50000"/>
                    <a:lumOff val="50000"/>
                  </a:prstClr>
                </a:solidFill>
                <a:latin typeface="Arial" panose="020B0604020202020204" pitchFamily="34" charset="0"/>
                <a:ea typeface="Silom" pitchFamily="2" charset="-34"/>
                <a:cs typeface="Arial" panose="020B0604020202020204" pitchFamily="34" charset="0"/>
              </a:rPr>
              <a:t> </a:t>
            </a:r>
            <a:r>
              <a:rPr lang="de-DE" sz="1000" dirty="0">
                <a:solidFill>
                  <a:prstClr val="black">
                    <a:lumMod val="50000"/>
                    <a:lumOff val="50000"/>
                  </a:prstClr>
                </a:solidFill>
                <a:latin typeface="Arial" panose="020B0604020202020204" pitchFamily="34" charset="0"/>
                <a:ea typeface="Silom" pitchFamily="2" charset="-34"/>
                <a:cs typeface="Arial" panose="020B0604020202020204" pitchFamily="34" charset="0"/>
                <a:hlinkClick r:id="rId6">
                  <a:extLst>
                    <a:ext uri="{A12FA001-AC4F-418D-AE19-62706E023703}">
                      <ahyp:hlinkClr xmlns:ahyp="http://schemas.microsoft.com/office/drawing/2018/hyperlinkcolor" val="tx"/>
                    </a:ext>
                  </a:extLst>
                </a:hlinkClick>
              </a:rPr>
              <a:t>https://www.umweltbundesamt.de/themen/klima-energie/erneuerbare-energien/windenergie-an-land#flaeche</a:t>
            </a:r>
            <a:endParaRPr lang="de-DE" sz="1000" dirty="0">
              <a:solidFill>
                <a:prstClr val="black">
                  <a:lumMod val="50000"/>
                  <a:lumOff val="50000"/>
                </a:prstClr>
              </a:solidFill>
              <a:latin typeface="Arial" panose="020B0604020202020204" pitchFamily="34" charset="0"/>
              <a:ea typeface="Silom" pitchFamily="2" charset="-34"/>
              <a:cs typeface="Arial" panose="020B0604020202020204" pitchFamily="34" charset="0"/>
            </a:endParaRPr>
          </a:p>
          <a:p>
            <a:pPr>
              <a:defRPr/>
            </a:pPr>
            <a:endParaRPr lang="de-BE" sz="1100" dirty="0">
              <a:solidFill>
                <a:prstClr val="black">
                  <a:lumMod val="50000"/>
                  <a:lumOff val="50000"/>
                </a:prstClr>
              </a:solidFill>
              <a:latin typeface="Arial" panose="020B0604020202020204" pitchFamily="34" charset="0"/>
              <a:ea typeface="Silom" pitchFamily="2" charset="-34"/>
              <a:cs typeface="Arial" panose="020B0604020202020204" pitchFamily="34" charset="0"/>
            </a:endParaRPr>
          </a:p>
          <a:p>
            <a:pPr algn="r"/>
            <a:endParaRPr lang="de-BE" sz="1000" dirty="0">
              <a:latin typeface="Silom" pitchFamily="2" charset="-34"/>
              <a:ea typeface="Silom" pitchFamily="2" charset="-34"/>
              <a:cs typeface="Silom" pitchFamily="2" charset="-34"/>
            </a:endParaRPr>
          </a:p>
        </p:txBody>
      </p:sp>
      <p:sp>
        <p:nvSpPr>
          <p:cNvPr id="4" name="Textfeld 3">
            <a:extLst>
              <a:ext uri="{FF2B5EF4-FFF2-40B4-BE49-F238E27FC236}">
                <a16:creationId xmlns:a16="http://schemas.microsoft.com/office/drawing/2014/main" id="{A02D1F78-8176-BE7B-FB5A-8E9306BE742D}"/>
              </a:ext>
            </a:extLst>
          </p:cNvPr>
          <p:cNvSpPr txBox="1"/>
          <p:nvPr/>
        </p:nvSpPr>
        <p:spPr>
          <a:xfrm>
            <a:off x="608010" y="2584860"/>
            <a:ext cx="6704980" cy="3139321"/>
          </a:xfrm>
          <a:prstGeom prst="rect">
            <a:avLst/>
          </a:prstGeom>
          <a:noFill/>
        </p:spPr>
        <p:txBody>
          <a:bodyPr wrap="square" rtlCol="0">
            <a:spAutoFit/>
          </a:bodyPr>
          <a:lstStyle/>
          <a:p>
            <a:r>
              <a:rPr lang="de-DE" sz="2200" b="1" dirty="0">
                <a:cs typeface="Silom"/>
              </a:rPr>
              <a:t> </a:t>
            </a:r>
            <a:r>
              <a:rPr lang="de-DE" sz="2200" dirty="0">
                <a:latin typeface="Silom" pitchFamily="2" charset="-34"/>
                <a:ea typeface="Silom" pitchFamily="2" charset="-34"/>
                <a:cs typeface="Silom" pitchFamily="2" charset="-34"/>
              </a:rPr>
              <a:t>Energie aus Windkraft:</a:t>
            </a:r>
            <a:br>
              <a:rPr lang="de-DE" sz="2200" dirty="0">
                <a:latin typeface="Silom" pitchFamily="2" charset="-34"/>
                <a:ea typeface="Silom" pitchFamily="2" charset="-34"/>
                <a:cs typeface="Silom" pitchFamily="2" charset="-34"/>
              </a:rPr>
            </a:br>
            <a:endParaRPr lang="de-DE" sz="2200" dirty="0">
              <a:latin typeface="Silom" pitchFamily="2" charset="-34"/>
              <a:ea typeface="Silom" pitchFamily="2" charset="-34"/>
              <a:cs typeface="Silom" pitchFamily="2" charset="-34"/>
            </a:endParaRPr>
          </a:p>
          <a:p>
            <a:pPr marL="285750" indent="-285750">
              <a:buFont typeface="Symbol" pitchFamily="2" charset="2"/>
              <a:buChar char="-"/>
            </a:pPr>
            <a:r>
              <a:rPr lang="de-DE" sz="2200" dirty="0">
                <a:solidFill>
                  <a:schemeClr val="tx1">
                    <a:lumMod val="50000"/>
                    <a:lumOff val="50000"/>
                  </a:schemeClr>
                </a:solidFill>
                <a:latin typeface="Silom" pitchFamily="2" charset="-34"/>
                <a:ea typeface="Silom" pitchFamily="2" charset="-34"/>
                <a:cs typeface="Silom" pitchFamily="2" charset="-34"/>
              </a:rPr>
              <a:t>nach </a:t>
            </a:r>
            <a:r>
              <a:rPr lang="de-DE" sz="2200" dirty="0">
                <a:solidFill>
                  <a:schemeClr val="accent1"/>
                </a:solidFill>
                <a:latin typeface="Silom" pitchFamily="2" charset="-34"/>
                <a:ea typeface="Silom" pitchFamily="2" charset="-34"/>
                <a:cs typeface="Silom" pitchFamily="2" charset="-34"/>
              </a:rPr>
              <a:t>3-5 Monaten  </a:t>
            </a:r>
            <a:br>
              <a:rPr lang="de-DE" sz="2200" dirty="0">
                <a:solidFill>
                  <a:schemeClr val="tx1">
                    <a:lumMod val="50000"/>
                    <a:lumOff val="50000"/>
                  </a:schemeClr>
                </a:solidFill>
                <a:latin typeface="Silom" pitchFamily="2" charset="-34"/>
                <a:ea typeface="Silom" pitchFamily="2" charset="-34"/>
                <a:cs typeface="Silom" pitchFamily="2" charset="-34"/>
              </a:rPr>
            </a:br>
            <a:r>
              <a:rPr lang="de-DE" sz="2200" dirty="0">
                <a:solidFill>
                  <a:schemeClr val="accent2"/>
                </a:solidFill>
                <a:latin typeface="Silom" pitchFamily="2" charset="-34"/>
                <a:ea typeface="Silom" pitchFamily="2" charset="-34"/>
                <a:cs typeface="Silom" pitchFamily="2" charset="-34"/>
              </a:rPr>
              <a:t>=</a:t>
            </a:r>
            <a:r>
              <a:rPr lang="de-DE" sz="2200" dirty="0">
                <a:solidFill>
                  <a:schemeClr val="tx1">
                    <a:lumMod val="50000"/>
                    <a:lumOff val="50000"/>
                  </a:schemeClr>
                </a:solidFill>
                <a:latin typeface="Silom" pitchFamily="2" charset="-34"/>
                <a:ea typeface="Silom" pitchFamily="2" charset="-34"/>
                <a:cs typeface="Silom" pitchFamily="2" charset="-34"/>
              </a:rPr>
              <a:t> Menge an Energie, die für Herstellung, Betrieb und Entsorgung benötigt wird</a:t>
            </a:r>
          </a:p>
          <a:p>
            <a:pPr marL="285750" indent="-285750">
              <a:buFont typeface="Symbol" pitchFamily="2" charset="2"/>
              <a:buChar char="-"/>
            </a:pPr>
            <a:endParaRPr lang="de-DE" sz="2200" i="0" dirty="0">
              <a:solidFill>
                <a:schemeClr val="tx1">
                  <a:lumMod val="50000"/>
                  <a:lumOff val="50000"/>
                </a:schemeClr>
              </a:solidFill>
              <a:effectLst/>
              <a:latin typeface="Silom" pitchFamily="2" charset="-34"/>
              <a:ea typeface="Silom" pitchFamily="2" charset="-34"/>
              <a:cs typeface="Silom" pitchFamily="2" charset="-34"/>
            </a:endParaRPr>
          </a:p>
          <a:p>
            <a:pPr marL="285750" indent="-285750">
              <a:buFont typeface="Symbol" pitchFamily="2" charset="2"/>
              <a:buChar char="-"/>
            </a:pPr>
            <a:r>
              <a:rPr lang="de-DE" sz="2200" i="0" dirty="0">
                <a:solidFill>
                  <a:schemeClr val="tx1">
                    <a:lumMod val="50000"/>
                    <a:lumOff val="50000"/>
                  </a:schemeClr>
                </a:solidFill>
                <a:effectLst/>
                <a:latin typeface="Silom" pitchFamily="2" charset="-34"/>
                <a:ea typeface="Silom" pitchFamily="2" charset="-34"/>
                <a:cs typeface="Silom" pitchFamily="2" charset="-34"/>
              </a:rPr>
              <a:t>nach </a:t>
            </a:r>
            <a:r>
              <a:rPr lang="de-DE" sz="2200" i="0" dirty="0">
                <a:solidFill>
                  <a:schemeClr val="accent1"/>
                </a:solidFill>
                <a:effectLst/>
                <a:latin typeface="Silom" pitchFamily="2" charset="-34"/>
                <a:ea typeface="Silom" pitchFamily="2" charset="-34"/>
                <a:cs typeface="Silom" pitchFamily="2" charset="-34"/>
              </a:rPr>
              <a:t>25 Jahre </a:t>
            </a:r>
            <a:r>
              <a:rPr lang="de-DE" sz="2200" i="0" dirty="0">
                <a:solidFill>
                  <a:schemeClr val="tx1">
                    <a:lumMod val="50000"/>
                    <a:lumOff val="50000"/>
                  </a:schemeClr>
                </a:solidFill>
                <a:effectLst/>
                <a:latin typeface="Silom" pitchFamily="2" charset="-34"/>
                <a:ea typeface="Silom" pitchFamily="2" charset="-34"/>
                <a:cs typeface="Silom" pitchFamily="2" charset="-34"/>
              </a:rPr>
              <a:t>(ungefähre Lebensdauer)</a:t>
            </a:r>
            <a:br>
              <a:rPr lang="de-DE" sz="2200" i="0" dirty="0">
                <a:solidFill>
                  <a:schemeClr val="tx1">
                    <a:lumMod val="50000"/>
                    <a:lumOff val="50000"/>
                  </a:schemeClr>
                </a:solidFill>
                <a:effectLst/>
                <a:latin typeface="Silom" pitchFamily="2" charset="-34"/>
                <a:ea typeface="Silom" pitchFamily="2" charset="-34"/>
                <a:cs typeface="Silom" pitchFamily="2" charset="-34"/>
              </a:rPr>
            </a:br>
            <a:r>
              <a:rPr lang="de-DE" sz="2200" i="0" dirty="0">
                <a:solidFill>
                  <a:schemeClr val="accent2"/>
                </a:solidFill>
                <a:effectLst/>
                <a:latin typeface="Silom" pitchFamily="2" charset="-34"/>
                <a:ea typeface="Silom" pitchFamily="2" charset="-34"/>
                <a:cs typeface="Silom" pitchFamily="2" charset="-34"/>
              </a:rPr>
              <a:t>=</a:t>
            </a:r>
            <a:r>
              <a:rPr lang="de-DE" sz="2200" dirty="0">
                <a:solidFill>
                  <a:schemeClr val="tx1">
                    <a:lumMod val="50000"/>
                    <a:lumOff val="50000"/>
                  </a:schemeClr>
                </a:solidFill>
                <a:latin typeface="Silom" pitchFamily="2" charset="-34"/>
                <a:ea typeface="Silom" pitchFamily="2" charset="-34"/>
                <a:cs typeface="Silom" pitchFamily="2" charset="-34"/>
              </a:rPr>
              <a:t> </a:t>
            </a:r>
            <a:r>
              <a:rPr lang="de-DE" sz="2200" i="0" dirty="0">
                <a:solidFill>
                  <a:schemeClr val="accent2"/>
                </a:solidFill>
                <a:effectLst/>
                <a:latin typeface="Silom" pitchFamily="2" charset="-34"/>
                <a:ea typeface="Silom" pitchFamily="2" charset="-34"/>
                <a:cs typeface="Silom" pitchFamily="2" charset="-34"/>
              </a:rPr>
              <a:t>40x</a:t>
            </a:r>
            <a:r>
              <a:rPr lang="de-DE" sz="2200" i="0" dirty="0">
                <a:solidFill>
                  <a:schemeClr val="tx1">
                    <a:lumMod val="50000"/>
                    <a:lumOff val="50000"/>
                  </a:schemeClr>
                </a:solidFill>
                <a:effectLst/>
                <a:latin typeface="Silom" pitchFamily="2" charset="-34"/>
                <a:ea typeface="Silom" pitchFamily="2" charset="-34"/>
                <a:cs typeface="Silom" pitchFamily="2" charset="-34"/>
              </a:rPr>
              <a:t> mehr Energie als für Herstellung, </a:t>
            </a:r>
            <a:r>
              <a:rPr lang="de-DE" sz="2200" dirty="0">
                <a:solidFill>
                  <a:schemeClr val="tx1">
                    <a:lumMod val="50000"/>
                    <a:lumOff val="50000"/>
                  </a:schemeClr>
                </a:solidFill>
                <a:latin typeface="Silom" pitchFamily="2" charset="-34"/>
                <a:ea typeface="Silom" pitchFamily="2" charset="-34"/>
                <a:cs typeface="Silom" pitchFamily="2" charset="-34"/>
              </a:rPr>
              <a:t>Betrieb und Entsorgung</a:t>
            </a:r>
          </a:p>
        </p:txBody>
      </p:sp>
      <p:sp>
        <p:nvSpPr>
          <p:cNvPr id="6" name="Sechseck 5">
            <a:extLst>
              <a:ext uri="{FF2B5EF4-FFF2-40B4-BE49-F238E27FC236}">
                <a16:creationId xmlns:a16="http://schemas.microsoft.com/office/drawing/2014/main" id="{0CFE9B87-80FB-23FC-A302-67BD4C82816E}"/>
              </a:ext>
            </a:extLst>
          </p:cNvPr>
          <p:cNvSpPr/>
          <p:nvPr/>
        </p:nvSpPr>
        <p:spPr>
          <a:xfrm>
            <a:off x="6853746" y="3591539"/>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7" name="Sechseck 6">
            <a:extLst>
              <a:ext uri="{FF2B5EF4-FFF2-40B4-BE49-F238E27FC236}">
                <a16:creationId xmlns:a16="http://schemas.microsoft.com/office/drawing/2014/main" id="{919BBAC1-EB31-8452-D921-F85A656C36C7}"/>
              </a:ext>
            </a:extLst>
          </p:cNvPr>
          <p:cNvSpPr/>
          <p:nvPr/>
        </p:nvSpPr>
        <p:spPr>
          <a:xfrm>
            <a:off x="6811709" y="-158729"/>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3" name="Grafik 2">
            <a:extLst>
              <a:ext uri="{FF2B5EF4-FFF2-40B4-BE49-F238E27FC236}">
                <a16:creationId xmlns:a16="http://schemas.microsoft.com/office/drawing/2014/main" id="{87697ED2-DC48-B7AF-1261-B00ADF3BEE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05279" y="0"/>
            <a:ext cx="4586721" cy="6839469"/>
          </a:xfrm>
          <a:prstGeom prst="rect">
            <a:avLst/>
          </a:prstGeom>
        </p:spPr>
      </p:pic>
      <p:sp>
        <p:nvSpPr>
          <p:cNvPr id="11" name="Textfeld 10">
            <a:extLst>
              <a:ext uri="{FF2B5EF4-FFF2-40B4-BE49-F238E27FC236}">
                <a16:creationId xmlns:a16="http://schemas.microsoft.com/office/drawing/2014/main" id="{B25CD92E-83C6-1AB6-2961-FBCE026FEA75}"/>
              </a:ext>
            </a:extLst>
          </p:cNvPr>
          <p:cNvSpPr txBox="1"/>
          <p:nvPr/>
        </p:nvSpPr>
        <p:spPr>
          <a:xfrm>
            <a:off x="3417153" y="1291489"/>
            <a:ext cx="4093440" cy="646331"/>
          </a:xfrm>
          <a:prstGeom prst="rect">
            <a:avLst/>
          </a:prstGeom>
          <a:noFill/>
        </p:spPr>
        <p:txBody>
          <a:bodyPr wrap="square">
            <a:spAutoFit/>
          </a:bodyPr>
          <a:lstStyle/>
          <a:p>
            <a:r>
              <a:rPr lang="de-DE" sz="3600" b="1" dirty="0">
                <a:latin typeface="Silom" pitchFamily="2" charset="-34"/>
                <a:ea typeface="Silom" pitchFamily="2" charset="-34"/>
                <a:cs typeface="Silom" pitchFamily="2" charset="-34"/>
              </a:rPr>
              <a:t>Klimabilanz</a:t>
            </a:r>
            <a:endParaRPr lang="de-DE" dirty="0"/>
          </a:p>
        </p:txBody>
      </p:sp>
    </p:spTree>
    <p:extLst>
      <p:ext uri="{BB962C8B-B14F-4D97-AF65-F5344CB8AC3E}">
        <p14:creationId xmlns:p14="http://schemas.microsoft.com/office/powerpoint/2010/main" val="15041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chseck 7">
            <a:extLst>
              <a:ext uri="{FF2B5EF4-FFF2-40B4-BE49-F238E27FC236}">
                <a16:creationId xmlns:a16="http://schemas.microsoft.com/office/drawing/2014/main" id="{7E394426-3672-6C2E-D406-E235C94851D3}"/>
              </a:ext>
            </a:extLst>
          </p:cNvPr>
          <p:cNvSpPr/>
          <p:nvPr/>
        </p:nvSpPr>
        <p:spPr>
          <a:xfrm>
            <a:off x="-1565425" y="3093197"/>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13" name="Sechseck 12">
            <a:extLst>
              <a:ext uri="{FF2B5EF4-FFF2-40B4-BE49-F238E27FC236}">
                <a16:creationId xmlns:a16="http://schemas.microsoft.com/office/drawing/2014/main" id="{F2918717-EC10-513A-5B76-8CD8597AB932}"/>
              </a:ext>
            </a:extLst>
          </p:cNvPr>
          <p:cNvSpPr/>
          <p:nvPr/>
        </p:nvSpPr>
        <p:spPr>
          <a:xfrm>
            <a:off x="9783717" y="1248527"/>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cxnSp>
        <p:nvCxnSpPr>
          <p:cNvPr id="5" name="Gerade Verbindung 4">
            <a:extLst>
              <a:ext uri="{FF2B5EF4-FFF2-40B4-BE49-F238E27FC236}">
                <a16:creationId xmlns:a16="http://schemas.microsoft.com/office/drawing/2014/main" id="{E2084A6E-3DCD-F940-2225-DF24F4C5E804}"/>
              </a:ext>
            </a:extLst>
          </p:cNvPr>
          <p:cNvCxnSpPr>
            <a:cxnSpLocks/>
          </p:cNvCxnSpPr>
          <p:nvPr/>
        </p:nvCxnSpPr>
        <p:spPr>
          <a:xfrm>
            <a:off x="3035425" y="5437124"/>
            <a:ext cx="6732000" cy="3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8D07A648-C10D-5939-6E3F-7FF89EC2F3AE}"/>
              </a:ext>
            </a:extLst>
          </p:cNvPr>
          <p:cNvSpPr/>
          <p:nvPr/>
        </p:nvSpPr>
        <p:spPr>
          <a:xfrm>
            <a:off x="4004281" y="4789235"/>
            <a:ext cx="976183" cy="5539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Silom" pitchFamily="2" charset="-34"/>
                <a:ea typeface="Silom" pitchFamily="2" charset="-34"/>
                <a:cs typeface="Silom" pitchFamily="2" charset="-34"/>
              </a:rPr>
              <a:t>41</a:t>
            </a:r>
            <a:endParaRPr lang="de-BE" sz="2400" dirty="0">
              <a:latin typeface="Silom" pitchFamily="2" charset="-34"/>
              <a:ea typeface="Silom" pitchFamily="2" charset="-34"/>
              <a:cs typeface="Silom" pitchFamily="2" charset="-34"/>
            </a:endParaRPr>
          </a:p>
        </p:txBody>
      </p:sp>
      <p:sp>
        <p:nvSpPr>
          <p:cNvPr id="11" name="Rechteck 10">
            <a:extLst>
              <a:ext uri="{FF2B5EF4-FFF2-40B4-BE49-F238E27FC236}">
                <a16:creationId xmlns:a16="http://schemas.microsoft.com/office/drawing/2014/main" id="{DECCED69-EC23-0914-8A4C-239D6EA098A6}"/>
              </a:ext>
            </a:extLst>
          </p:cNvPr>
          <p:cNvSpPr/>
          <p:nvPr/>
        </p:nvSpPr>
        <p:spPr>
          <a:xfrm>
            <a:off x="5903997" y="3447193"/>
            <a:ext cx="976183" cy="19139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BE" sz="2400">
                <a:latin typeface="Silom" pitchFamily="2" charset="-34"/>
                <a:ea typeface="Silom" pitchFamily="2" charset="-34"/>
                <a:cs typeface="Silom" pitchFamily="2" charset="-34"/>
              </a:rPr>
              <a:t>1</a:t>
            </a:r>
            <a:r>
              <a:rPr lang="de-DE" sz="2400" dirty="0">
                <a:latin typeface="Silom" pitchFamily="2" charset="-34"/>
                <a:ea typeface="Silom" pitchFamily="2" charset="-34"/>
                <a:cs typeface="Silom" pitchFamily="2" charset="-34"/>
              </a:rPr>
              <a:t>15</a:t>
            </a:r>
            <a:endParaRPr lang="de-BE" sz="2400" dirty="0">
              <a:latin typeface="Silom" pitchFamily="2" charset="-34"/>
              <a:ea typeface="Silom" pitchFamily="2" charset="-34"/>
              <a:cs typeface="Silom" pitchFamily="2" charset="-34"/>
            </a:endParaRPr>
          </a:p>
        </p:txBody>
      </p:sp>
      <p:sp>
        <p:nvSpPr>
          <p:cNvPr id="12" name="Rechteck 11">
            <a:extLst>
              <a:ext uri="{FF2B5EF4-FFF2-40B4-BE49-F238E27FC236}">
                <a16:creationId xmlns:a16="http://schemas.microsoft.com/office/drawing/2014/main" id="{FBB59517-2DB9-9531-7301-0005CE899560}"/>
              </a:ext>
            </a:extLst>
          </p:cNvPr>
          <p:cNvSpPr/>
          <p:nvPr/>
        </p:nvSpPr>
        <p:spPr>
          <a:xfrm>
            <a:off x="7288193" y="1812553"/>
            <a:ext cx="976183" cy="3537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Silom" pitchFamily="2" charset="-34"/>
                <a:ea typeface="Silom" pitchFamily="2" charset="-34"/>
                <a:cs typeface="Silom" pitchFamily="2" charset="-34"/>
              </a:rPr>
              <a:t>157</a:t>
            </a:r>
            <a:endParaRPr lang="de-BE" sz="2400" dirty="0">
              <a:latin typeface="Silom" pitchFamily="2" charset="-34"/>
              <a:ea typeface="Silom" pitchFamily="2" charset="-34"/>
              <a:cs typeface="Silom" pitchFamily="2" charset="-34"/>
            </a:endParaRPr>
          </a:p>
        </p:txBody>
      </p:sp>
      <p:sp>
        <p:nvSpPr>
          <p:cNvPr id="23" name="Textfeld 22">
            <a:extLst>
              <a:ext uri="{FF2B5EF4-FFF2-40B4-BE49-F238E27FC236}">
                <a16:creationId xmlns:a16="http://schemas.microsoft.com/office/drawing/2014/main" id="{B2D03CE7-D486-CC17-2CF5-249368D22DF2}"/>
              </a:ext>
            </a:extLst>
          </p:cNvPr>
          <p:cNvSpPr txBox="1"/>
          <p:nvPr/>
        </p:nvSpPr>
        <p:spPr>
          <a:xfrm>
            <a:off x="3719614" y="5589939"/>
            <a:ext cx="1598515" cy="400110"/>
          </a:xfrm>
          <a:prstGeom prst="rect">
            <a:avLst/>
          </a:prstGeom>
          <a:noFill/>
        </p:spPr>
        <p:txBody>
          <a:bodyPr wrap="none" rtlCol="0">
            <a:spAutoFit/>
          </a:bodyPr>
          <a:lstStyle/>
          <a:p>
            <a:r>
              <a:rPr lang="de-DE" sz="2000" dirty="0">
                <a:solidFill>
                  <a:schemeClr val="accent6"/>
                </a:solidFill>
                <a:latin typeface="Silom" pitchFamily="2" charset="-34"/>
                <a:ea typeface="Silom" pitchFamily="2" charset="-34"/>
                <a:cs typeface="Silom" pitchFamily="2" charset="-34"/>
              </a:rPr>
              <a:t>Ende </a:t>
            </a:r>
            <a:r>
              <a:rPr lang="de-BE" sz="2000">
                <a:solidFill>
                  <a:schemeClr val="accent6"/>
                </a:solidFill>
                <a:latin typeface="Silom" pitchFamily="2" charset="-34"/>
                <a:ea typeface="Silom" pitchFamily="2" charset="-34"/>
                <a:cs typeface="Silom" pitchFamily="2" charset="-34"/>
              </a:rPr>
              <a:t>20</a:t>
            </a:r>
            <a:r>
              <a:rPr lang="de-DE" sz="2000" dirty="0">
                <a:solidFill>
                  <a:schemeClr val="accent6"/>
                </a:solidFill>
                <a:latin typeface="Silom" pitchFamily="2" charset="-34"/>
                <a:ea typeface="Silom" pitchFamily="2" charset="-34"/>
                <a:cs typeface="Silom" pitchFamily="2" charset="-34"/>
              </a:rPr>
              <a:t>22</a:t>
            </a:r>
            <a:endParaRPr lang="de-BE" sz="2000" dirty="0">
              <a:solidFill>
                <a:schemeClr val="accent6"/>
              </a:solidFill>
              <a:latin typeface="Silom" pitchFamily="2" charset="-34"/>
              <a:ea typeface="Silom" pitchFamily="2" charset="-34"/>
              <a:cs typeface="Silom" pitchFamily="2" charset="-34"/>
            </a:endParaRPr>
          </a:p>
        </p:txBody>
      </p:sp>
      <p:sp>
        <p:nvSpPr>
          <p:cNvPr id="24" name="Textfeld 23">
            <a:extLst>
              <a:ext uri="{FF2B5EF4-FFF2-40B4-BE49-F238E27FC236}">
                <a16:creationId xmlns:a16="http://schemas.microsoft.com/office/drawing/2014/main" id="{B8775E9C-C8DF-AB3A-DE41-19DEC5780EFF}"/>
              </a:ext>
            </a:extLst>
          </p:cNvPr>
          <p:cNvSpPr txBox="1"/>
          <p:nvPr/>
        </p:nvSpPr>
        <p:spPr>
          <a:xfrm>
            <a:off x="5889386" y="5540423"/>
            <a:ext cx="1005403" cy="461665"/>
          </a:xfrm>
          <a:prstGeom prst="rect">
            <a:avLst/>
          </a:prstGeom>
          <a:noFill/>
        </p:spPr>
        <p:txBody>
          <a:bodyPr wrap="none" rtlCol="0">
            <a:spAutoFit/>
          </a:bodyPr>
          <a:lstStyle/>
          <a:p>
            <a:r>
              <a:rPr lang="de-BE" sz="2400" dirty="0">
                <a:latin typeface="Silom" pitchFamily="2" charset="-34"/>
                <a:ea typeface="Silom" pitchFamily="2" charset="-34"/>
                <a:cs typeface="Silom" pitchFamily="2" charset="-34"/>
              </a:rPr>
              <a:t>2030</a:t>
            </a:r>
            <a:endParaRPr lang="de-BE" dirty="0">
              <a:latin typeface="Silom" pitchFamily="2" charset="-34"/>
              <a:ea typeface="Silom" pitchFamily="2" charset="-34"/>
              <a:cs typeface="Silom" pitchFamily="2" charset="-34"/>
            </a:endParaRPr>
          </a:p>
        </p:txBody>
      </p:sp>
      <p:pic>
        <p:nvPicPr>
          <p:cNvPr id="28" name="Grafik 27" descr="Wiedergabe mit einfarbiger Füllung">
            <a:extLst>
              <a:ext uri="{FF2B5EF4-FFF2-40B4-BE49-F238E27FC236}">
                <a16:creationId xmlns:a16="http://schemas.microsoft.com/office/drawing/2014/main" id="{9B112473-7A93-6F68-B701-FEF03FB9E9D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65411" y="5252370"/>
            <a:ext cx="425129" cy="425129"/>
          </a:xfrm>
          <a:prstGeom prst="rect">
            <a:avLst/>
          </a:prstGeom>
        </p:spPr>
      </p:pic>
      <p:sp>
        <p:nvSpPr>
          <p:cNvPr id="38" name="Textfeld 37">
            <a:extLst>
              <a:ext uri="{FF2B5EF4-FFF2-40B4-BE49-F238E27FC236}">
                <a16:creationId xmlns:a16="http://schemas.microsoft.com/office/drawing/2014/main" id="{6A8944C8-929B-8735-3C23-D84124655D38}"/>
              </a:ext>
            </a:extLst>
          </p:cNvPr>
          <p:cNvSpPr txBox="1"/>
          <p:nvPr/>
        </p:nvSpPr>
        <p:spPr>
          <a:xfrm>
            <a:off x="1895576" y="4697883"/>
            <a:ext cx="1981696" cy="1015663"/>
          </a:xfrm>
          <a:prstGeom prst="rect">
            <a:avLst/>
          </a:prstGeom>
          <a:noFill/>
        </p:spPr>
        <p:txBody>
          <a:bodyPr wrap="none" rtlCol="0">
            <a:spAutoFit/>
          </a:bodyPr>
          <a:lstStyle/>
          <a:p>
            <a:pPr algn="r"/>
            <a:r>
              <a:rPr lang="de-DE" sz="2000" dirty="0">
                <a:solidFill>
                  <a:schemeClr val="accent6"/>
                </a:solidFill>
                <a:latin typeface="Silom" pitchFamily="2" charset="-34"/>
                <a:ea typeface="Silom" pitchFamily="2" charset="-34"/>
                <a:cs typeface="Silom" pitchFamily="2" charset="-34"/>
              </a:rPr>
              <a:t>Nachhaltiger</a:t>
            </a:r>
          </a:p>
          <a:p>
            <a:pPr algn="r"/>
            <a:r>
              <a:rPr lang="de-DE" sz="2000" dirty="0">
                <a:solidFill>
                  <a:schemeClr val="accent6"/>
                </a:solidFill>
                <a:latin typeface="Silom" pitchFamily="2" charset="-34"/>
                <a:ea typeface="Silom" pitchFamily="2" charset="-34"/>
                <a:cs typeface="Silom" pitchFamily="2" charset="-34"/>
              </a:rPr>
              <a:t>Bestand</a:t>
            </a:r>
            <a:endParaRPr lang="de-BE" sz="2000" dirty="0">
              <a:solidFill>
                <a:schemeClr val="accent6"/>
              </a:solidFill>
              <a:latin typeface="Silom" pitchFamily="2" charset="-34"/>
              <a:ea typeface="Silom" pitchFamily="2" charset="-34"/>
              <a:cs typeface="Silom" pitchFamily="2" charset="-34"/>
            </a:endParaRPr>
          </a:p>
          <a:p>
            <a:pPr algn="r"/>
            <a:endParaRPr lang="de-BE" sz="2000" dirty="0">
              <a:solidFill>
                <a:schemeClr val="accent6"/>
              </a:solidFill>
              <a:latin typeface="Silom" pitchFamily="2" charset="-34"/>
              <a:ea typeface="Silom" pitchFamily="2" charset="-34"/>
              <a:cs typeface="Silom" pitchFamily="2" charset="-34"/>
            </a:endParaRPr>
          </a:p>
        </p:txBody>
      </p:sp>
      <p:sp>
        <p:nvSpPr>
          <p:cNvPr id="41" name="Textfeld 40">
            <a:extLst>
              <a:ext uri="{FF2B5EF4-FFF2-40B4-BE49-F238E27FC236}">
                <a16:creationId xmlns:a16="http://schemas.microsoft.com/office/drawing/2014/main" id="{3B9DA620-E3A3-1B78-F37A-CB55239164C2}"/>
              </a:ext>
            </a:extLst>
          </p:cNvPr>
          <p:cNvSpPr txBox="1"/>
          <p:nvPr/>
        </p:nvSpPr>
        <p:spPr>
          <a:xfrm>
            <a:off x="1183342" y="561119"/>
            <a:ext cx="10031505" cy="584775"/>
          </a:xfrm>
          <a:prstGeom prst="rect">
            <a:avLst/>
          </a:prstGeom>
          <a:noFill/>
        </p:spPr>
        <p:txBody>
          <a:bodyPr wrap="square" rtlCol="0">
            <a:spAutoFit/>
          </a:bodyPr>
          <a:lstStyle/>
          <a:p>
            <a:r>
              <a:rPr lang="de-DE" sz="3200" dirty="0">
                <a:solidFill>
                  <a:schemeClr val="tx1">
                    <a:lumMod val="75000"/>
                    <a:lumOff val="25000"/>
                  </a:schemeClr>
                </a:solidFill>
                <a:latin typeface="Silom" pitchFamily="2" charset="-34"/>
                <a:ea typeface="Silom" pitchFamily="2" charset="-34"/>
                <a:cs typeface="Silom" pitchFamily="2" charset="-34"/>
              </a:rPr>
              <a:t>Ziele im Erneuerbare-Energien-Gesetz (EEG)</a:t>
            </a:r>
            <a:endParaRPr lang="de-BE" sz="3200" dirty="0">
              <a:solidFill>
                <a:schemeClr val="tx1">
                  <a:lumMod val="75000"/>
                  <a:lumOff val="25000"/>
                </a:schemeClr>
              </a:solidFill>
              <a:latin typeface="Silom" pitchFamily="2" charset="-34"/>
              <a:ea typeface="Silom" pitchFamily="2" charset="-34"/>
              <a:cs typeface="Silom" pitchFamily="2" charset="-34"/>
            </a:endParaRPr>
          </a:p>
        </p:txBody>
      </p:sp>
      <p:sp>
        <p:nvSpPr>
          <p:cNvPr id="49" name="Textfeld 48">
            <a:extLst>
              <a:ext uri="{FF2B5EF4-FFF2-40B4-BE49-F238E27FC236}">
                <a16:creationId xmlns:a16="http://schemas.microsoft.com/office/drawing/2014/main" id="{9248A7B7-EFBE-A5F4-F14D-8648CD7C7309}"/>
              </a:ext>
            </a:extLst>
          </p:cNvPr>
          <p:cNvSpPr txBox="1"/>
          <p:nvPr/>
        </p:nvSpPr>
        <p:spPr>
          <a:xfrm>
            <a:off x="2045245" y="6096135"/>
            <a:ext cx="8712359" cy="492443"/>
          </a:xfrm>
          <a:prstGeom prst="rect">
            <a:avLst/>
          </a:prstGeom>
          <a:noFill/>
        </p:spPr>
        <p:txBody>
          <a:bodyPr wrap="square" rtlCol="0">
            <a:spAutoFit/>
          </a:bodyPr>
          <a:lstStyle/>
          <a:p>
            <a:r>
              <a:rPr lang="de-DE" sz="1100" dirty="0">
                <a:solidFill>
                  <a:schemeClr val="tx1">
                    <a:lumMod val="50000"/>
                    <a:lumOff val="50000"/>
                  </a:schemeClr>
                </a:solidFill>
                <a:latin typeface="Arial" panose="020B0604020202020204" pitchFamily="34" charset="0"/>
                <a:ea typeface="Silom" pitchFamily="2" charset="-34"/>
                <a:cs typeface="Arial" panose="020B0604020202020204" pitchFamily="34" charset="0"/>
              </a:rPr>
              <a:t>Quelle:</a:t>
            </a:r>
          </a:p>
          <a:p>
            <a:r>
              <a:rPr lang="de-DE" sz="1100" b="0" dirty="0">
                <a:solidFill>
                  <a:schemeClr val="tx1">
                    <a:lumMod val="50000"/>
                    <a:lumOff val="50000"/>
                  </a:schemeClr>
                </a:solidFill>
                <a:effectLst/>
                <a:latin typeface="Arial" panose="020B0604020202020204" pitchFamily="34" charset="0"/>
                <a:cs typeface="Arial" panose="020B0604020202020204" pitchFamily="34" charset="0"/>
              </a:rPr>
              <a:t>Umweltbundesamt (2023). </a:t>
            </a:r>
            <a:r>
              <a:rPr lang="de-DE" sz="1050" b="0" dirty="0">
                <a:solidFill>
                  <a:schemeClr val="tx1">
                    <a:lumMod val="50000"/>
                    <a:lumOff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https://www.umweltbundesamt.de/themen/klima-energie/erneuerbare-energien/windenergie-an-land#flaeche</a:t>
            </a:r>
            <a:endParaRPr lang="de-DE" sz="1100" b="0" dirty="0">
              <a:solidFill>
                <a:schemeClr val="tx1">
                  <a:lumMod val="50000"/>
                  <a:lumOff val="50000"/>
                </a:schemeClr>
              </a:solidFill>
              <a:effectLst/>
              <a:latin typeface="Arial" panose="020B0604020202020204" pitchFamily="34" charset="0"/>
              <a:cs typeface="Arial" panose="020B0604020202020204" pitchFamily="34" charset="0"/>
            </a:endParaRPr>
          </a:p>
          <a:p>
            <a:endParaRPr lang="de-DE" sz="400" dirty="0">
              <a:solidFill>
                <a:schemeClr val="tx1">
                  <a:lumMod val="50000"/>
                  <a:lumOff val="50000"/>
                </a:schemeClr>
              </a:solidFill>
            </a:endParaRPr>
          </a:p>
        </p:txBody>
      </p:sp>
      <p:sp>
        <p:nvSpPr>
          <p:cNvPr id="50" name="Textfeld 49">
            <a:extLst>
              <a:ext uri="{FF2B5EF4-FFF2-40B4-BE49-F238E27FC236}">
                <a16:creationId xmlns:a16="http://schemas.microsoft.com/office/drawing/2014/main" id="{C2662369-F58C-AA0C-8C20-7524435DBF60}"/>
              </a:ext>
            </a:extLst>
          </p:cNvPr>
          <p:cNvSpPr txBox="1"/>
          <p:nvPr/>
        </p:nvSpPr>
        <p:spPr>
          <a:xfrm>
            <a:off x="9764198" y="5335027"/>
            <a:ext cx="2146742" cy="584775"/>
          </a:xfrm>
          <a:prstGeom prst="rect">
            <a:avLst/>
          </a:prstGeom>
          <a:noFill/>
        </p:spPr>
        <p:txBody>
          <a:bodyPr wrap="none" rtlCol="0">
            <a:spAutoFit/>
          </a:bodyPr>
          <a:lstStyle/>
          <a:p>
            <a:r>
              <a:rPr lang="de-BE" sz="1600" dirty="0">
                <a:solidFill>
                  <a:schemeClr val="tx1">
                    <a:lumMod val="50000"/>
                    <a:lumOff val="50000"/>
                  </a:schemeClr>
                </a:solidFill>
                <a:latin typeface="Silom" pitchFamily="2" charset="-34"/>
                <a:ea typeface="Silom" pitchFamily="2" charset="-34"/>
                <a:cs typeface="Silom" pitchFamily="2" charset="-34"/>
              </a:rPr>
              <a:t>In </a:t>
            </a:r>
            <a:r>
              <a:rPr lang="de-BE" sz="1600">
                <a:solidFill>
                  <a:schemeClr val="tx1">
                    <a:lumMod val="50000"/>
                    <a:lumOff val="50000"/>
                  </a:schemeClr>
                </a:solidFill>
                <a:latin typeface="Silom" pitchFamily="2" charset="-34"/>
                <a:ea typeface="Silom" pitchFamily="2" charset="-34"/>
                <a:cs typeface="Silom" pitchFamily="2" charset="-34"/>
              </a:rPr>
              <a:t>Gigawatt Peak </a:t>
            </a:r>
            <a:endParaRPr lang="de-DE" sz="1600" dirty="0">
              <a:solidFill>
                <a:schemeClr val="tx1">
                  <a:lumMod val="50000"/>
                  <a:lumOff val="50000"/>
                </a:schemeClr>
              </a:solidFill>
              <a:latin typeface="Silom" pitchFamily="2" charset="-34"/>
              <a:ea typeface="Silom" pitchFamily="2" charset="-34"/>
              <a:cs typeface="Silom" pitchFamily="2" charset="-34"/>
            </a:endParaRPr>
          </a:p>
          <a:p>
            <a:r>
              <a:rPr lang="de-BE" sz="1600">
                <a:solidFill>
                  <a:schemeClr val="tx1">
                    <a:lumMod val="50000"/>
                    <a:lumOff val="50000"/>
                  </a:schemeClr>
                </a:solidFill>
                <a:latin typeface="Silom" pitchFamily="2" charset="-34"/>
                <a:ea typeface="Silom" pitchFamily="2" charset="-34"/>
                <a:cs typeface="Silom" pitchFamily="2" charset="-34"/>
              </a:rPr>
              <a:t>(GWp)</a:t>
            </a:r>
            <a:endParaRPr lang="de-BE" sz="1600" dirty="0">
              <a:solidFill>
                <a:schemeClr val="tx1">
                  <a:lumMod val="50000"/>
                  <a:lumOff val="50000"/>
                </a:schemeClr>
              </a:solidFill>
              <a:latin typeface="Silom" pitchFamily="2" charset="-34"/>
              <a:ea typeface="Silom" pitchFamily="2" charset="-34"/>
              <a:cs typeface="Silom" pitchFamily="2" charset="-34"/>
            </a:endParaRPr>
          </a:p>
        </p:txBody>
      </p:sp>
      <p:sp>
        <p:nvSpPr>
          <p:cNvPr id="26" name="Textfeld 25">
            <a:extLst>
              <a:ext uri="{FF2B5EF4-FFF2-40B4-BE49-F238E27FC236}">
                <a16:creationId xmlns:a16="http://schemas.microsoft.com/office/drawing/2014/main" id="{5BAC054A-B9A3-D662-5318-C94CBD2D6359}"/>
              </a:ext>
            </a:extLst>
          </p:cNvPr>
          <p:cNvSpPr txBox="1"/>
          <p:nvPr/>
        </p:nvSpPr>
        <p:spPr>
          <a:xfrm>
            <a:off x="8604908" y="5539002"/>
            <a:ext cx="1005403" cy="461665"/>
          </a:xfrm>
          <a:prstGeom prst="rect">
            <a:avLst/>
          </a:prstGeom>
          <a:noFill/>
        </p:spPr>
        <p:txBody>
          <a:bodyPr wrap="none" rtlCol="0">
            <a:spAutoFit/>
          </a:bodyPr>
          <a:lstStyle/>
          <a:p>
            <a:r>
              <a:rPr lang="de-BE" sz="2400">
                <a:latin typeface="Silom" pitchFamily="2" charset="-34"/>
                <a:ea typeface="Silom" pitchFamily="2" charset="-34"/>
                <a:cs typeface="Silom" pitchFamily="2" charset="-34"/>
              </a:rPr>
              <a:t>204</a:t>
            </a:r>
            <a:r>
              <a:rPr lang="de-DE" sz="2400" dirty="0">
                <a:latin typeface="Silom" pitchFamily="2" charset="-34"/>
                <a:ea typeface="Silom" pitchFamily="2" charset="-34"/>
                <a:cs typeface="Silom" pitchFamily="2" charset="-34"/>
              </a:rPr>
              <a:t>0</a:t>
            </a:r>
            <a:endParaRPr lang="de-BE" dirty="0">
              <a:latin typeface="Silom" pitchFamily="2" charset="-34"/>
              <a:ea typeface="Silom" pitchFamily="2" charset="-34"/>
              <a:cs typeface="Silom" pitchFamily="2" charset="-34"/>
            </a:endParaRPr>
          </a:p>
        </p:txBody>
      </p:sp>
      <p:pic>
        <p:nvPicPr>
          <p:cNvPr id="2" name="Grafik 1" descr="Wiedergabe mit einfarbiger Füllung">
            <a:extLst>
              <a:ext uri="{FF2B5EF4-FFF2-40B4-BE49-F238E27FC236}">
                <a16:creationId xmlns:a16="http://schemas.microsoft.com/office/drawing/2014/main" id="{4334DED9-07DE-9C9E-C7D7-F3B94EB671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30806" y="5276352"/>
            <a:ext cx="425129" cy="425129"/>
          </a:xfrm>
          <a:prstGeom prst="rect">
            <a:avLst/>
          </a:prstGeom>
        </p:spPr>
      </p:pic>
      <p:sp>
        <p:nvSpPr>
          <p:cNvPr id="3" name="Rechteck 2">
            <a:extLst>
              <a:ext uri="{FF2B5EF4-FFF2-40B4-BE49-F238E27FC236}">
                <a16:creationId xmlns:a16="http://schemas.microsoft.com/office/drawing/2014/main" id="{E9C86E47-2CA8-0070-A098-D9C7AC98728F}"/>
              </a:ext>
            </a:extLst>
          </p:cNvPr>
          <p:cNvSpPr/>
          <p:nvPr/>
        </p:nvSpPr>
        <p:spPr>
          <a:xfrm>
            <a:off x="8604908" y="1562786"/>
            <a:ext cx="976183" cy="37983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BE" sz="2400">
                <a:latin typeface="Silom" pitchFamily="2" charset="-34"/>
                <a:ea typeface="Silom" pitchFamily="2" charset="-34"/>
                <a:cs typeface="Silom" pitchFamily="2" charset="-34"/>
              </a:rPr>
              <a:t>1</a:t>
            </a:r>
            <a:r>
              <a:rPr lang="de-DE" sz="2400" dirty="0">
                <a:latin typeface="Silom" pitchFamily="2" charset="-34"/>
                <a:ea typeface="Silom" pitchFamily="2" charset="-34"/>
                <a:cs typeface="Silom" pitchFamily="2" charset="-34"/>
              </a:rPr>
              <a:t>60</a:t>
            </a:r>
            <a:endParaRPr lang="de-BE" sz="2400" dirty="0">
              <a:latin typeface="Silom" pitchFamily="2" charset="-34"/>
              <a:ea typeface="Silom" pitchFamily="2" charset="-34"/>
              <a:cs typeface="Silom" pitchFamily="2" charset="-34"/>
            </a:endParaRPr>
          </a:p>
        </p:txBody>
      </p:sp>
      <p:pic>
        <p:nvPicPr>
          <p:cNvPr id="6" name="Grafik 5" descr="Windkraftanlagen mit einfarbiger Füllung">
            <a:extLst>
              <a:ext uri="{FF2B5EF4-FFF2-40B4-BE49-F238E27FC236}">
                <a16:creationId xmlns:a16="http://schemas.microsoft.com/office/drawing/2014/main" id="{E9D0BCB6-8B4A-A588-5784-2BA09A896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070" y="3897572"/>
            <a:ext cx="2219373" cy="2219373"/>
          </a:xfrm>
          <a:prstGeom prst="rect">
            <a:avLst/>
          </a:prstGeom>
        </p:spPr>
      </p:pic>
      <p:pic>
        <p:nvPicPr>
          <p:cNvPr id="10" name="Grafik 9" descr="Windkraftanlagen mit einfarbiger Füllung">
            <a:extLst>
              <a:ext uri="{FF2B5EF4-FFF2-40B4-BE49-F238E27FC236}">
                <a16:creationId xmlns:a16="http://schemas.microsoft.com/office/drawing/2014/main" id="{26BE6D37-5137-1C5F-0714-85FF5EA322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20120" y="1992115"/>
            <a:ext cx="2219373" cy="2219373"/>
          </a:xfrm>
          <a:prstGeom prst="rect">
            <a:avLst/>
          </a:prstGeom>
        </p:spPr>
      </p:pic>
      <p:sp>
        <p:nvSpPr>
          <p:cNvPr id="14" name="Rechteck 13">
            <a:extLst>
              <a:ext uri="{FF2B5EF4-FFF2-40B4-BE49-F238E27FC236}">
                <a16:creationId xmlns:a16="http://schemas.microsoft.com/office/drawing/2014/main" id="{8F2AC6E1-4207-E81F-296C-A3329BBB7289}"/>
              </a:ext>
            </a:extLst>
          </p:cNvPr>
          <p:cNvSpPr/>
          <p:nvPr/>
        </p:nvSpPr>
        <p:spPr>
          <a:xfrm>
            <a:off x="4002140" y="4082125"/>
            <a:ext cx="976183" cy="7002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Silom" pitchFamily="2" charset="-34"/>
                <a:ea typeface="Silom" pitchFamily="2" charset="-34"/>
                <a:cs typeface="Silom" pitchFamily="2" charset="-34"/>
              </a:rPr>
              <a:t>17</a:t>
            </a:r>
            <a:endParaRPr lang="de-BE" sz="2400" dirty="0">
              <a:latin typeface="Silom" pitchFamily="2" charset="-34"/>
              <a:ea typeface="Silom" pitchFamily="2" charset="-34"/>
              <a:cs typeface="Silom" pitchFamily="2" charset="-34"/>
            </a:endParaRPr>
          </a:p>
        </p:txBody>
      </p:sp>
      <p:sp>
        <p:nvSpPr>
          <p:cNvPr id="17" name="Textfeld 16">
            <a:extLst>
              <a:ext uri="{FF2B5EF4-FFF2-40B4-BE49-F238E27FC236}">
                <a16:creationId xmlns:a16="http://schemas.microsoft.com/office/drawing/2014/main" id="{C61DC181-F9C2-FBFC-D796-DCAF5A48926A}"/>
              </a:ext>
            </a:extLst>
          </p:cNvPr>
          <p:cNvSpPr txBox="1"/>
          <p:nvPr/>
        </p:nvSpPr>
        <p:spPr>
          <a:xfrm>
            <a:off x="1460150" y="4008730"/>
            <a:ext cx="2358883" cy="707886"/>
          </a:xfrm>
          <a:prstGeom prst="rect">
            <a:avLst/>
          </a:prstGeom>
          <a:noFill/>
        </p:spPr>
        <p:txBody>
          <a:bodyPr wrap="square">
            <a:spAutoFit/>
          </a:bodyPr>
          <a:lstStyle/>
          <a:p>
            <a:pPr algn="r"/>
            <a:r>
              <a:rPr lang="de-BE" sz="2000">
                <a:solidFill>
                  <a:srgbClr val="C00000"/>
                </a:solidFill>
                <a:latin typeface="Silom" pitchFamily="2" charset="-34"/>
                <a:ea typeface="Silom" pitchFamily="2" charset="-34"/>
                <a:cs typeface="Silom" pitchFamily="2" charset="-34"/>
              </a:rPr>
              <a:t>Rückbau</a:t>
            </a:r>
          </a:p>
          <a:p>
            <a:pPr algn="r"/>
            <a:r>
              <a:rPr lang="de-DE" sz="2000" dirty="0">
                <a:solidFill>
                  <a:srgbClr val="C00000"/>
                </a:solidFill>
                <a:latin typeface="Silom" pitchFamily="2" charset="-34"/>
                <a:ea typeface="Silom" pitchFamily="2" charset="-34"/>
                <a:cs typeface="Silom" pitchFamily="2" charset="-34"/>
              </a:rPr>
              <a:t>alter Anlagen</a:t>
            </a:r>
            <a:endParaRPr lang="de-DE" sz="2000" dirty="0"/>
          </a:p>
        </p:txBody>
      </p:sp>
      <p:sp>
        <p:nvSpPr>
          <p:cNvPr id="18" name="Textfeld 17">
            <a:extLst>
              <a:ext uri="{FF2B5EF4-FFF2-40B4-BE49-F238E27FC236}">
                <a16:creationId xmlns:a16="http://schemas.microsoft.com/office/drawing/2014/main" id="{AB45DDF7-8B3B-79B4-8DD4-1C07735E5019}"/>
              </a:ext>
            </a:extLst>
          </p:cNvPr>
          <p:cNvSpPr txBox="1"/>
          <p:nvPr/>
        </p:nvSpPr>
        <p:spPr>
          <a:xfrm>
            <a:off x="7263430" y="5539001"/>
            <a:ext cx="1005403" cy="461665"/>
          </a:xfrm>
          <a:prstGeom prst="rect">
            <a:avLst/>
          </a:prstGeom>
          <a:noFill/>
        </p:spPr>
        <p:txBody>
          <a:bodyPr wrap="none" rtlCol="0">
            <a:spAutoFit/>
          </a:bodyPr>
          <a:lstStyle/>
          <a:p>
            <a:r>
              <a:rPr lang="de-BE" sz="2400">
                <a:latin typeface="Silom" pitchFamily="2" charset="-34"/>
                <a:ea typeface="Silom" pitchFamily="2" charset="-34"/>
                <a:cs typeface="Silom" pitchFamily="2" charset="-34"/>
              </a:rPr>
              <a:t>20</a:t>
            </a:r>
            <a:r>
              <a:rPr lang="de-DE" sz="2400" dirty="0">
                <a:latin typeface="Silom" pitchFamily="2" charset="-34"/>
                <a:ea typeface="Silom" pitchFamily="2" charset="-34"/>
                <a:cs typeface="Silom" pitchFamily="2" charset="-34"/>
              </a:rPr>
              <a:t>35</a:t>
            </a:r>
            <a:endParaRPr lang="de-BE" dirty="0">
              <a:latin typeface="Silom" pitchFamily="2" charset="-34"/>
              <a:ea typeface="Silom" pitchFamily="2" charset="-34"/>
              <a:cs typeface="Silom" pitchFamily="2" charset="-34"/>
            </a:endParaRPr>
          </a:p>
        </p:txBody>
      </p:sp>
      <p:pic>
        <p:nvPicPr>
          <p:cNvPr id="19" name="Grafik 18" descr="Wiedergabe mit einfarbiger Füllung">
            <a:extLst>
              <a:ext uri="{FF2B5EF4-FFF2-40B4-BE49-F238E27FC236}">
                <a16:creationId xmlns:a16="http://schemas.microsoft.com/office/drawing/2014/main" id="{2695E819-DFC1-2FE1-7F82-FD322EF64FB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18735" y="5263891"/>
            <a:ext cx="425129" cy="425129"/>
          </a:xfrm>
          <a:prstGeom prst="rect">
            <a:avLst/>
          </a:prstGeom>
        </p:spPr>
      </p:pic>
      <p:sp>
        <p:nvSpPr>
          <p:cNvPr id="9" name="Textfeld 8">
            <a:extLst>
              <a:ext uri="{FF2B5EF4-FFF2-40B4-BE49-F238E27FC236}">
                <a16:creationId xmlns:a16="http://schemas.microsoft.com/office/drawing/2014/main" id="{98457FEC-82E8-A38B-6A76-ED3303B4D8B9}"/>
              </a:ext>
            </a:extLst>
          </p:cNvPr>
          <p:cNvSpPr txBox="1"/>
          <p:nvPr/>
        </p:nvSpPr>
        <p:spPr>
          <a:xfrm>
            <a:off x="3770268" y="1069058"/>
            <a:ext cx="3777915" cy="581698"/>
          </a:xfrm>
          <a:prstGeom prst="rect">
            <a:avLst/>
          </a:prstGeom>
          <a:noFill/>
        </p:spPr>
        <p:txBody>
          <a:bodyPr wrap="square">
            <a:spAutoFit/>
          </a:bodyPr>
          <a:lstStyle/>
          <a:p>
            <a:pPr algn="ctr">
              <a:lnSpc>
                <a:spcPct val="150000"/>
              </a:lnSpc>
            </a:pPr>
            <a:r>
              <a:rPr lang="de-DE" sz="2400" dirty="0">
                <a:solidFill>
                  <a:schemeClr val="tx1">
                    <a:lumMod val="50000"/>
                    <a:lumOff val="50000"/>
                  </a:schemeClr>
                </a:solidFill>
                <a:latin typeface="Silom" pitchFamily="2" charset="-34"/>
                <a:ea typeface="Silom" pitchFamily="2" charset="-34"/>
                <a:cs typeface="Silom" pitchFamily="2" charset="-34"/>
              </a:rPr>
              <a:t>Windkraft an Land</a:t>
            </a:r>
          </a:p>
        </p:txBody>
      </p:sp>
    </p:spTree>
    <p:extLst>
      <p:ext uri="{BB962C8B-B14F-4D97-AF65-F5344CB8AC3E}">
        <p14:creationId xmlns:p14="http://schemas.microsoft.com/office/powerpoint/2010/main" val="19589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chseck 7">
            <a:extLst>
              <a:ext uri="{FF2B5EF4-FFF2-40B4-BE49-F238E27FC236}">
                <a16:creationId xmlns:a16="http://schemas.microsoft.com/office/drawing/2014/main" id="{7E394426-3672-6C2E-D406-E235C94851D3}"/>
              </a:ext>
            </a:extLst>
          </p:cNvPr>
          <p:cNvSpPr/>
          <p:nvPr/>
        </p:nvSpPr>
        <p:spPr>
          <a:xfrm>
            <a:off x="-1186300" y="3802573"/>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14" name="Grafik 13" descr="dunkel (mittlere Sonne) mit einfarbiger Füllung">
            <a:extLst>
              <a:ext uri="{FF2B5EF4-FFF2-40B4-BE49-F238E27FC236}">
                <a16:creationId xmlns:a16="http://schemas.microsoft.com/office/drawing/2014/main" id="{40AABE18-9714-F5DE-A616-11A90450E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268" y="4041928"/>
            <a:ext cx="3154748" cy="3154748"/>
          </a:xfrm>
          <a:prstGeom prst="rect">
            <a:avLst/>
          </a:prstGeom>
        </p:spPr>
      </p:pic>
      <p:sp>
        <p:nvSpPr>
          <p:cNvPr id="12" name="Rechteck 11">
            <a:extLst>
              <a:ext uri="{FF2B5EF4-FFF2-40B4-BE49-F238E27FC236}">
                <a16:creationId xmlns:a16="http://schemas.microsoft.com/office/drawing/2014/main" id="{B5E7DD99-6290-3F43-7A8D-5B01B93E71E6}"/>
              </a:ext>
            </a:extLst>
          </p:cNvPr>
          <p:cNvSpPr/>
          <p:nvPr/>
        </p:nvSpPr>
        <p:spPr>
          <a:xfrm>
            <a:off x="4784812" y="4665269"/>
            <a:ext cx="976183" cy="5539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Silom" pitchFamily="2" charset="-34"/>
                <a:ea typeface="Silom" pitchFamily="2" charset="-34"/>
                <a:cs typeface="Silom" pitchFamily="2" charset="-34"/>
              </a:rPr>
              <a:t>41</a:t>
            </a:r>
            <a:endParaRPr lang="de-BE" sz="2400" dirty="0">
              <a:latin typeface="Silom" pitchFamily="2" charset="-34"/>
              <a:ea typeface="Silom" pitchFamily="2" charset="-34"/>
              <a:cs typeface="Silom" pitchFamily="2" charset="-34"/>
            </a:endParaRPr>
          </a:p>
        </p:txBody>
      </p:sp>
      <p:sp>
        <p:nvSpPr>
          <p:cNvPr id="15" name="Textfeld 14">
            <a:extLst>
              <a:ext uri="{FF2B5EF4-FFF2-40B4-BE49-F238E27FC236}">
                <a16:creationId xmlns:a16="http://schemas.microsoft.com/office/drawing/2014/main" id="{CA80BB55-9CF2-4E50-8D8D-46FD0D2B2B25}"/>
              </a:ext>
            </a:extLst>
          </p:cNvPr>
          <p:cNvSpPr txBox="1"/>
          <p:nvPr/>
        </p:nvSpPr>
        <p:spPr>
          <a:xfrm>
            <a:off x="2411125" y="4080182"/>
            <a:ext cx="2257288" cy="1415772"/>
          </a:xfrm>
          <a:prstGeom prst="rect">
            <a:avLst/>
          </a:prstGeom>
          <a:noFill/>
        </p:spPr>
        <p:txBody>
          <a:bodyPr wrap="square" rtlCol="0">
            <a:spAutoFit/>
          </a:bodyPr>
          <a:lstStyle/>
          <a:p>
            <a:pPr algn="r"/>
            <a:r>
              <a:rPr lang="de-BE" sz="2200">
                <a:solidFill>
                  <a:schemeClr val="accent6"/>
                </a:solidFill>
                <a:latin typeface="Silom" pitchFamily="2" charset="-34"/>
                <a:ea typeface="Silom" pitchFamily="2" charset="-34"/>
                <a:cs typeface="Silom" pitchFamily="2" charset="-34"/>
              </a:rPr>
              <a:t>Bisherige</a:t>
            </a:r>
            <a:r>
              <a:rPr lang="de-DE" sz="2200" dirty="0" err="1">
                <a:solidFill>
                  <a:schemeClr val="accent6"/>
                </a:solidFill>
                <a:latin typeface="Silom" pitchFamily="2" charset="-34"/>
                <a:ea typeface="Silom" pitchFamily="2" charset="-34"/>
                <a:cs typeface="Silom" pitchFamily="2" charset="-34"/>
              </a:rPr>
              <a:t>r</a:t>
            </a:r>
            <a:endParaRPr lang="de-DE" sz="2200" dirty="0">
              <a:solidFill>
                <a:schemeClr val="accent6"/>
              </a:solidFill>
              <a:latin typeface="Silom" pitchFamily="2" charset="-34"/>
              <a:ea typeface="Silom" pitchFamily="2" charset="-34"/>
              <a:cs typeface="Silom" pitchFamily="2" charset="-34"/>
            </a:endParaRPr>
          </a:p>
          <a:p>
            <a:pPr algn="r"/>
            <a:r>
              <a:rPr lang="de-DE" sz="2200" dirty="0">
                <a:solidFill>
                  <a:schemeClr val="accent6"/>
                </a:solidFill>
                <a:latin typeface="Silom" pitchFamily="2" charset="-34"/>
                <a:ea typeface="Silom" pitchFamily="2" charset="-34"/>
                <a:cs typeface="Silom" pitchFamily="2" charset="-34"/>
              </a:rPr>
              <a:t>nachhaltiger</a:t>
            </a:r>
            <a:endParaRPr lang="de-BE" sz="2200" dirty="0">
              <a:solidFill>
                <a:schemeClr val="accent6"/>
              </a:solidFill>
              <a:latin typeface="Silom" pitchFamily="2" charset="-34"/>
              <a:ea typeface="Silom" pitchFamily="2" charset="-34"/>
              <a:cs typeface="Silom" pitchFamily="2" charset="-34"/>
            </a:endParaRPr>
          </a:p>
          <a:p>
            <a:pPr algn="r"/>
            <a:r>
              <a:rPr lang="de-DE" sz="2200" dirty="0">
                <a:solidFill>
                  <a:schemeClr val="accent6"/>
                </a:solidFill>
                <a:latin typeface="Silom" pitchFamily="2" charset="-34"/>
                <a:ea typeface="Silom" pitchFamily="2" charset="-34"/>
                <a:cs typeface="Silom" pitchFamily="2" charset="-34"/>
              </a:rPr>
              <a:t>Bestand</a:t>
            </a:r>
          </a:p>
          <a:p>
            <a:pPr algn="r"/>
            <a:endParaRPr lang="de-BE" sz="2000" dirty="0">
              <a:solidFill>
                <a:schemeClr val="accent6"/>
              </a:solidFill>
              <a:latin typeface="Silom" pitchFamily="2" charset="-34"/>
              <a:ea typeface="Silom" pitchFamily="2" charset="-34"/>
              <a:cs typeface="Silom" pitchFamily="2" charset="-34"/>
            </a:endParaRPr>
          </a:p>
        </p:txBody>
      </p:sp>
      <p:cxnSp>
        <p:nvCxnSpPr>
          <p:cNvPr id="16" name="Gerade Verbindung mit Pfeil 15">
            <a:extLst>
              <a:ext uri="{FF2B5EF4-FFF2-40B4-BE49-F238E27FC236}">
                <a16:creationId xmlns:a16="http://schemas.microsoft.com/office/drawing/2014/main" id="{F1B5970B-C87F-9F96-D33C-9B07CA6197AA}"/>
              </a:ext>
            </a:extLst>
          </p:cNvPr>
          <p:cNvCxnSpPr>
            <a:cxnSpLocks/>
          </p:cNvCxnSpPr>
          <p:nvPr/>
        </p:nvCxnSpPr>
        <p:spPr>
          <a:xfrm flipH="1" flipV="1">
            <a:off x="5253525" y="1413906"/>
            <a:ext cx="5586" cy="33840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56E558CE-BD30-90BE-26F8-C7CA260E00D2}"/>
              </a:ext>
            </a:extLst>
          </p:cNvPr>
          <p:cNvSpPr/>
          <p:nvPr/>
        </p:nvSpPr>
        <p:spPr>
          <a:xfrm>
            <a:off x="4784812" y="1411966"/>
            <a:ext cx="976183" cy="32533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ilom" pitchFamily="2" charset="-34"/>
              <a:ea typeface="Silom" pitchFamily="2" charset="-34"/>
              <a:cs typeface="Silom" pitchFamily="2" charset="-34"/>
            </a:endParaRPr>
          </a:p>
          <a:p>
            <a:pPr algn="ctr"/>
            <a:r>
              <a:rPr lang="de-DE" sz="2400" dirty="0">
                <a:latin typeface="Silom" pitchFamily="2" charset="-34"/>
                <a:ea typeface="Silom" pitchFamily="2" charset="-34"/>
                <a:cs typeface="Silom" pitchFamily="2" charset="-34"/>
              </a:rPr>
              <a:t>119</a:t>
            </a:r>
            <a:endParaRPr lang="de-BE" sz="2400" dirty="0">
              <a:latin typeface="Silom" pitchFamily="2" charset="-34"/>
              <a:ea typeface="Silom" pitchFamily="2" charset="-34"/>
              <a:cs typeface="Silom" pitchFamily="2" charset="-34"/>
            </a:endParaRPr>
          </a:p>
        </p:txBody>
      </p:sp>
      <p:sp>
        <p:nvSpPr>
          <p:cNvPr id="19" name="Textfeld 18">
            <a:extLst>
              <a:ext uri="{FF2B5EF4-FFF2-40B4-BE49-F238E27FC236}">
                <a16:creationId xmlns:a16="http://schemas.microsoft.com/office/drawing/2014/main" id="{9F785174-F96E-466B-8063-48410926AF44}"/>
              </a:ext>
            </a:extLst>
          </p:cNvPr>
          <p:cNvSpPr txBox="1"/>
          <p:nvPr/>
        </p:nvSpPr>
        <p:spPr>
          <a:xfrm>
            <a:off x="2616619" y="2653896"/>
            <a:ext cx="2057661" cy="769441"/>
          </a:xfrm>
          <a:prstGeom prst="rect">
            <a:avLst/>
          </a:prstGeom>
          <a:noFill/>
        </p:spPr>
        <p:txBody>
          <a:bodyPr wrap="square">
            <a:spAutoFit/>
          </a:bodyPr>
          <a:lstStyle/>
          <a:p>
            <a:pPr algn="r"/>
            <a:r>
              <a:rPr lang="de-DE" sz="2200" dirty="0">
                <a:solidFill>
                  <a:schemeClr val="accent2"/>
                </a:solidFill>
                <a:latin typeface="Silom" pitchFamily="2" charset="-34"/>
                <a:ea typeface="Silom" pitchFamily="2" charset="-34"/>
                <a:cs typeface="Silom" pitchFamily="2" charset="-34"/>
              </a:rPr>
              <a:t>Zusätzliche</a:t>
            </a:r>
          </a:p>
          <a:p>
            <a:pPr algn="r"/>
            <a:r>
              <a:rPr lang="de-BE" sz="2200">
                <a:solidFill>
                  <a:schemeClr val="accent2"/>
                </a:solidFill>
                <a:latin typeface="Silom" pitchFamily="2" charset="-34"/>
                <a:ea typeface="Silom" pitchFamily="2" charset="-34"/>
                <a:cs typeface="Silom" pitchFamily="2" charset="-34"/>
              </a:rPr>
              <a:t>Leist</a:t>
            </a:r>
            <a:r>
              <a:rPr lang="de-DE" sz="2200" dirty="0" err="1">
                <a:solidFill>
                  <a:schemeClr val="accent2"/>
                </a:solidFill>
                <a:latin typeface="Silom" pitchFamily="2" charset="-34"/>
                <a:ea typeface="Silom" pitchFamily="2" charset="-34"/>
                <a:cs typeface="Silom" pitchFamily="2" charset="-34"/>
              </a:rPr>
              <a:t>u</a:t>
            </a:r>
            <a:r>
              <a:rPr lang="de-BE" sz="2200">
                <a:solidFill>
                  <a:schemeClr val="accent2"/>
                </a:solidFill>
                <a:latin typeface="Silom" pitchFamily="2" charset="-34"/>
                <a:ea typeface="Silom" pitchFamily="2" charset="-34"/>
                <a:cs typeface="Silom" pitchFamily="2" charset="-34"/>
              </a:rPr>
              <a:t>ng</a:t>
            </a:r>
            <a:endParaRPr lang="de-DE" sz="2200" dirty="0">
              <a:solidFill>
                <a:schemeClr val="accent2"/>
              </a:solidFill>
              <a:latin typeface="Silom" pitchFamily="2" charset="-34"/>
              <a:ea typeface="Silom" pitchFamily="2" charset="-34"/>
              <a:cs typeface="Silom" pitchFamily="2" charset="-34"/>
            </a:endParaRPr>
          </a:p>
        </p:txBody>
      </p:sp>
      <p:sp>
        <p:nvSpPr>
          <p:cNvPr id="20" name="Textfeld 19">
            <a:extLst>
              <a:ext uri="{FF2B5EF4-FFF2-40B4-BE49-F238E27FC236}">
                <a16:creationId xmlns:a16="http://schemas.microsoft.com/office/drawing/2014/main" id="{AF2C2E8E-B451-0991-4463-2995C90CA6CD}"/>
              </a:ext>
            </a:extLst>
          </p:cNvPr>
          <p:cNvSpPr txBox="1"/>
          <p:nvPr/>
        </p:nvSpPr>
        <p:spPr>
          <a:xfrm>
            <a:off x="3752349" y="3433851"/>
            <a:ext cx="417350" cy="646331"/>
          </a:xfrm>
          <a:prstGeom prst="rect">
            <a:avLst/>
          </a:prstGeom>
          <a:noFill/>
        </p:spPr>
        <p:txBody>
          <a:bodyPr wrap="square" rtlCol="0">
            <a:spAutoFit/>
          </a:bodyPr>
          <a:lstStyle/>
          <a:p>
            <a:r>
              <a:rPr lang="de-DE" sz="3600" b="1" dirty="0">
                <a:solidFill>
                  <a:schemeClr val="accent2"/>
                </a:solidFill>
              </a:rPr>
              <a:t>+</a:t>
            </a:r>
          </a:p>
        </p:txBody>
      </p:sp>
      <p:sp>
        <p:nvSpPr>
          <p:cNvPr id="21" name="Textfeld 20">
            <a:extLst>
              <a:ext uri="{FF2B5EF4-FFF2-40B4-BE49-F238E27FC236}">
                <a16:creationId xmlns:a16="http://schemas.microsoft.com/office/drawing/2014/main" id="{0A6DC502-840C-E16D-85D9-D5987E524701}"/>
              </a:ext>
            </a:extLst>
          </p:cNvPr>
          <p:cNvSpPr txBox="1"/>
          <p:nvPr/>
        </p:nvSpPr>
        <p:spPr>
          <a:xfrm>
            <a:off x="4465525" y="575106"/>
            <a:ext cx="1858778" cy="830997"/>
          </a:xfrm>
          <a:prstGeom prst="rect">
            <a:avLst/>
          </a:prstGeom>
          <a:noFill/>
        </p:spPr>
        <p:txBody>
          <a:bodyPr wrap="square" rtlCol="0">
            <a:spAutoFit/>
          </a:bodyPr>
          <a:lstStyle/>
          <a:p>
            <a:r>
              <a:rPr lang="de-DE" sz="2400" dirty="0">
                <a:solidFill>
                  <a:schemeClr val="accent1"/>
                </a:solidFill>
                <a:latin typeface="Silom" pitchFamily="2" charset="-34"/>
                <a:ea typeface="Silom" pitchFamily="2" charset="-34"/>
                <a:cs typeface="Silom" pitchFamily="2" charset="-34"/>
              </a:rPr>
              <a:t>EEG-Ziel </a:t>
            </a:r>
          </a:p>
          <a:p>
            <a:r>
              <a:rPr lang="de-DE" sz="2400" dirty="0">
                <a:solidFill>
                  <a:schemeClr val="accent1"/>
                </a:solidFill>
                <a:latin typeface="Silom" pitchFamily="2" charset="-34"/>
                <a:ea typeface="Silom" pitchFamily="2" charset="-34"/>
                <a:cs typeface="Silom" pitchFamily="2" charset="-34"/>
              </a:rPr>
              <a:t>für 2040</a:t>
            </a:r>
          </a:p>
        </p:txBody>
      </p:sp>
      <p:sp>
        <p:nvSpPr>
          <p:cNvPr id="22" name="Sechseck 21">
            <a:extLst>
              <a:ext uri="{FF2B5EF4-FFF2-40B4-BE49-F238E27FC236}">
                <a16:creationId xmlns:a16="http://schemas.microsoft.com/office/drawing/2014/main" id="{8A745C25-DF6A-9EB1-236C-0390D740904F}"/>
              </a:ext>
            </a:extLst>
          </p:cNvPr>
          <p:cNvSpPr/>
          <p:nvPr/>
        </p:nvSpPr>
        <p:spPr>
          <a:xfrm>
            <a:off x="2293513" y="5743675"/>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6" name="Textfeld 5">
            <a:extLst>
              <a:ext uri="{FF2B5EF4-FFF2-40B4-BE49-F238E27FC236}">
                <a16:creationId xmlns:a16="http://schemas.microsoft.com/office/drawing/2014/main" id="{167163E0-C9EE-AA76-C193-3F355E1A9F2A}"/>
              </a:ext>
            </a:extLst>
          </p:cNvPr>
          <p:cNvSpPr txBox="1"/>
          <p:nvPr/>
        </p:nvSpPr>
        <p:spPr>
          <a:xfrm>
            <a:off x="4583972" y="5287803"/>
            <a:ext cx="6703016" cy="338554"/>
          </a:xfrm>
          <a:prstGeom prst="rect">
            <a:avLst/>
          </a:prstGeom>
          <a:noFill/>
        </p:spPr>
        <p:txBody>
          <a:bodyPr wrap="square">
            <a:spAutoFit/>
          </a:bodyPr>
          <a:lstStyle/>
          <a:p>
            <a:r>
              <a:rPr lang="de-BE" sz="1600">
                <a:solidFill>
                  <a:schemeClr val="tx1">
                    <a:lumMod val="50000"/>
                    <a:lumOff val="50000"/>
                  </a:schemeClr>
                </a:solidFill>
                <a:latin typeface="Silom" pitchFamily="2" charset="-34"/>
                <a:ea typeface="Silom" pitchFamily="2" charset="-34"/>
                <a:cs typeface="Silom" pitchFamily="2" charset="-34"/>
              </a:rPr>
              <a:t>Gigawatt Peak (GWp)</a:t>
            </a:r>
            <a:endParaRPr lang="de-BE" sz="1600" dirty="0">
              <a:solidFill>
                <a:schemeClr val="tx1">
                  <a:lumMod val="50000"/>
                  <a:lumOff val="50000"/>
                </a:schemeClr>
              </a:solidFill>
              <a:latin typeface="Silom" pitchFamily="2" charset="-34"/>
              <a:ea typeface="Silom" pitchFamily="2" charset="-34"/>
              <a:cs typeface="Silom" pitchFamily="2" charset="-34"/>
            </a:endParaRPr>
          </a:p>
        </p:txBody>
      </p:sp>
      <p:sp>
        <p:nvSpPr>
          <p:cNvPr id="7" name="Sechseck 6">
            <a:extLst>
              <a:ext uri="{FF2B5EF4-FFF2-40B4-BE49-F238E27FC236}">
                <a16:creationId xmlns:a16="http://schemas.microsoft.com/office/drawing/2014/main" id="{8FDD60CE-28B5-BC61-EA9A-7893E6C4C486}"/>
              </a:ext>
            </a:extLst>
          </p:cNvPr>
          <p:cNvSpPr/>
          <p:nvPr/>
        </p:nvSpPr>
        <p:spPr>
          <a:xfrm>
            <a:off x="-1192153" y="-83578"/>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5" name="Sechseck 34">
            <a:extLst>
              <a:ext uri="{FF2B5EF4-FFF2-40B4-BE49-F238E27FC236}">
                <a16:creationId xmlns:a16="http://schemas.microsoft.com/office/drawing/2014/main" id="{051A6EA9-3211-1E02-E72D-C665ADFECCCF}"/>
              </a:ext>
            </a:extLst>
          </p:cNvPr>
          <p:cNvSpPr/>
          <p:nvPr/>
        </p:nvSpPr>
        <p:spPr>
          <a:xfrm>
            <a:off x="6888888" y="1733151"/>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36" name="Grafik 35" descr="Windkraftanlagen mit einfarbiger Füllung">
            <a:extLst>
              <a:ext uri="{FF2B5EF4-FFF2-40B4-BE49-F238E27FC236}">
                <a16:creationId xmlns:a16="http://schemas.microsoft.com/office/drawing/2014/main" id="{ED5224FC-3351-3830-B483-4099616879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285" y="2440193"/>
            <a:ext cx="2219373" cy="2219373"/>
          </a:xfrm>
          <a:prstGeom prst="rect">
            <a:avLst/>
          </a:prstGeom>
        </p:spPr>
      </p:pic>
      <p:sp>
        <p:nvSpPr>
          <p:cNvPr id="2" name="Sechseck 1">
            <a:extLst>
              <a:ext uri="{FF2B5EF4-FFF2-40B4-BE49-F238E27FC236}">
                <a16:creationId xmlns:a16="http://schemas.microsoft.com/office/drawing/2014/main" id="{425AB7A1-05ED-AB04-8F48-8D115036B248}"/>
              </a:ext>
            </a:extLst>
          </p:cNvPr>
          <p:cNvSpPr/>
          <p:nvPr/>
        </p:nvSpPr>
        <p:spPr>
          <a:xfrm>
            <a:off x="6290947" y="1207384"/>
            <a:ext cx="5370047" cy="4629350"/>
          </a:xfrm>
          <a:prstGeom prst="hexagon">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de-BE" sz="2800">
                <a:latin typeface="Silom" pitchFamily="2" charset="-34"/>
                <a:ea typeface="Silom" pitchFamily="2" charset="-34"/>
                <a:cs typeface="Silom" pitchFamily="2" charset="-34"/>
              </a:rPr>
              <a:t>ABER…</a:t>
            </a:r>
            <a:endParaRPr lang="de-BE" sz="6000" dirty="0">
              <a:latin typeface="Silom" pitchFamily="2" charset="-34"/>
              <a:ea typeface="Silom" pitchFamily="2" charset="-34"/>
              <a:cs typeface="Silom" pitchFamily="2" charset="-34"/>
            </a:endParaRPr>
          </a:p>
          <a:p>
            <a:pPr algn="ctr">
              <a:spcBef>
                <a:spcPts val="1200"/>
              </a:spcBef>
            </a:pPr>
            <a:r>
              <a:rPr lang="de-BE" sz="5400">
                <a:latin typeface="Silom" pitchFamily="2" charset="-34"/>
                <a:ea typeface="Silom" pitchFamily="2" charset="-34"/>
                <a:cs typeface="Silom" pitchFamily="2" charset="-34"/>
              </a:rPr>
              <a:t>WIE?</a:t>
            </a:r>
            <a:endParaRPr lang="de-DE" sz="5400" dirty="0">
              <a:latin typeface="Silom" pitchFamily="2" charset="-34"/>
              <a:ea typeface="Silom" pitchFamily="2" charset="-34"/>
              <a:cs typeface="Silom" pitchFamily="2" charset="-34"/>
            </a:endParaRPr>
          </a:p>
          <a:p>
            <a:pPr algn="ctr">
              <a:spcBef>
                <a:spcPts val="1200"/>
              </a:spcBef>
            </a:pPr>
            <a:r>
              <a:rPr lang="de-DE" sz="5400" dirty="0">
                <a:latin typeface="Silom" pitchFamily="2" charset="-34"/>
                <a:ea typeface="Silom" pitchFamily="2" charset="-34"/>
                <a:cs typeface="Silom" pitchFamily="2" charset="-34"/>
              </a:rPr>
              <a:t>&amp;</a:t>
            </a:r>
          </a:p>
          <a:p>
            <a:pPr algn="ctr">
              <a:spcBef>
                <a:spcPts val="1200"/>
              </a:spcBef>
            </a:pPr>
            <a:r>
              <a:rPr lang="de-BE" sz="5400">
                <a:latin typeface="Silom" pitchFamily="2" charset="-34"/>
                <a:ea typeface="Silom" pitchFamily="2" charset="-34"/>
                <a:cs typeface="Silom" pitchFamily="2" charset="-34"/>
              </a:rPr>
              <a:t>WO</a:t>
            </a:r>
            <a:r>
              <a:rPr lang="de-BE" sz="5400" dirty="0">
                <a:latin typeface="Silom" pitchFamily="2" charset="-34"/>
                <a:ea typeface="Silom" pitchFamily="2" charset="-34"/>
                <a:cs typeface="Silom" pitchFamily="2" charset="-34"/>
              </a:rPr>
              <a:t>?</a:t>
            </a:r>
          </a:p>
        </p:txBody>
      </p:sp>
      <p:pic>
        <p:nvPicPr>
          <p:cNvPr id="9" name="Picture 2" descr="🤔 nachdenkendes Gesicht-Emoji">
            <a:extLst>
              <a:ext uri="{FF2B5EF4-FFF2-40B4-BE49-F238E27FC236}">
                <a16:creationId xmlns:a16="http://schemas.microsoft.com/office/drawing/2014/main" id="{B722D23A-614C-52F3-9783-35B6B0E2671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28872" y="2598773"/>
            <a:ext cx="2407601" cy="24076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feld 37">
            <a:extLst>
              <a:ext uri="{FF2B5EF4-FFF2-40B4-BE49-F238E27FC236}">
                <a16:creationId xmlns:a16="http://schemas.microsoft.com/office/drawing/2014/main" id="{8DB25322-2B0D-CE52-6D03-EBCCC5DDD4C3}"/>
              </a:ext>
            </a:extLst>
          </p:cNvPr>
          <p:cNvSpPr txBox="1"/>
          <p:nvPr/>
        </p:nvSpPr>
        <p:spPr>
          <a:xfrm>
            <a:off x="3022660" y="6073652"/>
            <a:ext cx="8943834" cy="915635"/>
          </a:xfrm>
          <a:prstGeom prst="rect">
            <a:avLst/>
          </a:prstGeom>
          <a:noFill/>
        </p:spPr>
        <p:txBody>
          <a:bodyPr wrap="square">
            <a:spAutoFit/>
          </a:bodyPr>
          <a:lstStyle/>
          <a:p>
            <a:r>
              <a:rPr lang="de-DE" sz="1100" dirty="0">
                <a:solidFill>
                  <a:schemeClr val="tx1">
                    <a:lumMod val="50000"/>
                    <a:lumOff val="50000"/>
                  </a:schemeClr>
                </a:solidFill>
                <a:latin typeface="Arial" panose="020B0604020202020204" pitchFamily="34" charset="0"/>
                <a:ea typeface="Silom" pitchFamily="2" charset="-34"/>
                <a:cs typeface="Arial" panose="020B0604020202020204" pitchFamily="34" charset="0"/>
              </a:rPr>
              <a:t>Quelle: </a:t>
            </a:r>
            <a:r>
              <a:rPr lang="de-DE" sz="1100" b="0" dirty="0">
                <a:solidFill>
                  <a:schemeClr val="tx1">
                    <a:lumMod val="50000"/>
                    <a:lumOff val="50000"/>
                  </a:schemeClr>
                </a:solidFill>
                <a:effectLst/>
                <a:latin typeface="Arial" panose="020B0604020202020204" pitchFamily="34" charset="0"/>
                <a:cs typeface="Arial" panose="020B0604020202020204" pitchFamily="34" charset="0"/>
              </a:rPr>
              <a:t>Umweltbundesamt (2023) </a:t>
            </a:r>
          </a:p>
          <a:p>
            <a:r>
              <a:rPr lang="de-DE" sz="1050" b="0" dirty="0">
                <a:solidFill>
                  <a:schemeClr val="tx1">
                    <a:lumMod val="50000"/>
                    <a:lumOff val="50000"/>
                  </a:schemeClr>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https://www.umweltbundesamt.de/themen/klima-energie/erneuerbare-energien/windenergie-an-land#flaeche</a:t>
            </a:r>
            <a:endParaRPr lang="de-DE" sz="1050" b="0" dirty="0">
              <a:solidFill>
                <a:schemeClr val="tx1">
                  <a:lumMod val="50000"/>
                  <a:lumOff val="50000"/>
                </a:schemeClr>
              </a:solidFill>
              <a:effectLst/>
              <a:latin typeface="Arial" panose="020B0604020202020204" pitchFamily="34" charset="0"/>
              <a:cs typeface="Arial" panose="020B0604020202020204" pitchFamily="34" charset="0"/>
            </a:endParaRPr>
          </a:p>
          <a:p>
            <a:r>
              <a:rPr lang="de-DE" sz="1050" dirty="0">
                <a:solidFill>
                  <a:schemeClr val="tx1">
                    <a:lumMod val="50000"/>
                    <a:lumOff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https://www.umweltbundesamt.de/sites/default/files/medien/11850/publikationen/32_2023_cc_flaechenverfuegbarkeit_und_flaechenbedarfe_fuer_den_ausbau_der_windenergie_an_land_0.pdf</a:t>
            </a:r>
            <a:endParaRPr lang="de-DE" sz="1050" dirty="0">
              <a:solidFill>
                <a:schemeClr val="tx1">
                  <a:lumMod val="50000"/>
                  <a:lumOff val="50000"/>
                </a:schemeClr>
              </a:solidFill>
              <a:latin typeface="Arial" panose="020B0604020202020204" pitchFamily="34" charset="0"/>
              <a:cs typeface="Arial" panose="020B0604020202020204" pitchFamily="34" charset="0"/>
            </a:endParaRPr>
          </a:p>
          <a:p>
            <a:endParaRPr lang="de-DE" sz="1100" b="0" dirty="0">
              <a:solidFill>
                <a:schemeClr val="tx1">
                  <a:lumMod val="50000"/>
                  <a:lumOff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9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p:bldP spid="19" grpId="1"/>
      <p:bldP spid="20" grpId="0"/>
      <p:bldP spid="20" grpId="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1CDC91F-1BC4-60DB-3BD3-161FD35D9DE5}"/>
              </a:ext>
            </a:extLst>
          </p:cNvPr>
          <p:cNvSpPr>
            <a:spLocks noGrp="1"/>
          </p:cNvSpPr>
          <p:nvPr>
            <p:ph idx="1"/>
          </p:nvPr>
        </p:nvSpPr>
        <p:spPr/>
        <p:txBody>
          <a:bodyPr>
            <a:normAutofit/>
          </a:bodyPr>
          <a:lstStyle/>
          <a:p>
            <a:pPr marL="0" indent="0">
              <a:buNone/>
            </a:pPr>
            <a:endParaRPr lang="en-US" sz="2000" dirty="0"/>
          </a:p>
          <a:p>
            <a:pPr marL="0" indent="0">
              <a:buNone/>
            </a:pPr>
            <a:endParaRPr lang="en-US" sz="2000" dirty="0"/>
          </a:p>
        </p:txBody>
      </p:sp>
      <p:sp>
        <p:nvSpPr>
          <p:cNvPr id="3" name="Textfeld 2">
            <a:extLst>
              <a:ext uri="{FF2B5EF4-FFF2-40B4-BE49-F238E27FC236}">
                <a16:creationId xmlns:a16="http://schemas.microsoft.com/office/drawing/2014/main" id="{F0A90ED2-DF96-3630-6CA9-CA191AC9DBFA}"/>
              </a:ext>
            </a:extLst>
          </p:cNvPr>
          <p:cNvSpPr txBox="1"/>
          <p:nvPr/>
        </p:nvSpPr>
        <p:spPr>
          <a:xfrm>
            <a:off x="646177" y="3189230"/>
            <a:ext cx="6460256" cy="26130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2200" dirty="0">
                <a:solidFill>
                  <a:schemeClr val="tx1">
                    <a:lumMod val="50000"/>
                    <a:lumOff val="50000"/>
                  </a:schemeClr>
                </a:solidFill>
                <a:latin typeface="Silom" pitchFamily="2" charset="-34"/>
                <a:ea typeface="Silom" pitchFamily="2" charset="-34"/>
                <a:cs typeface="Silom" pitchFamily="2" charset="-34"/>
              </a:rPr>
              <a:t>Starke regionale Unterschiede</a:t>
            </a:r>
          </a:p>
          <a:p>
            <a:pPr marL="285750" indent="-285750">
              <a:lnSpc>
                <a:spcPct val="150000"/>
              </a:lnSpc>
              <a:buFont typeface="Arial" panose="020B0604020202020204" pitchFamily="34" charset="0"/>
              <a:buChar char="•"/>
            </a:pPr>
            <a:r>
              <a:rPr lang="de-DE" sz="2200" dirty="0">
                <a:solidFill>
                  <a:schemeClr val="tx1">
                    <a:lumMod val="50000"/>
                    <a:lumOff val="50000"/>
                  </a:schemeClr>
                </a:solidFill>
                <a:latin typeface="Silom" pitchFamily="2" charset="-34"/>
                <a:ea typeface="Silom" pitchFamily="2" charset="-34"/>
                <a:cs typeface="Silom" pitchFamily="2" charset="-34"/>
              </a:rPr>
              <a:t>Ausweisung von Flächen:</a:t>
            </a:r>
            <a:br>
              <a:rPr lang="de-DE" sz="2200" dirty="0">
                <a:solidFill>
                  <a:schemeClr val="accent1"/>
                </a:solidFill>
                <a:latin typeface="Silom" pitchFamily="2" charset="-34"/>
                <a:ea typeface="Silom" pitchFamily="2" charset="-34"/>
                <a:cs typeface="Silom" pitchFamily="2" charset="-34"/>
              </a:rPr>
            </a:br>
            <a:r>
              <a:rPr lang="de-DE" sz="2200" dirty="0">
                <a:solidFill>
                  <a:schemeClr val="accent1"/>
                </a:solidFill>
                <a:latin typeface="Silom" pitchFamily="2" charset="-34"/>
                <a:ea typeface="Silom" pitchFamily="2" charset="-34"/>
                <a:cs typeface="Silom" pitchFamily="2" charset="-34"/>
              </a:rPr>
              <a:t>Ziel 2032: </a:t>
            </a:r>
            <a:r>
              <a:rPr lang="de-DE" sz="2200" dirty="0">
                <a:solidFill>
                  <a:schemeClr val="accent2"/>
                </a:solidFill>
                <a:latin typeface="Silom" pitchFamily="2" charset="-34"/>
                <a:ea typeface="Silom" pitchFamily="2" charset="-34"/>
                <a:cs typeface="Silom" pitchFamily="2" charset="-34"/>
              </a:rPr>
              <a:t>2% </a:t>
            </a:r>
            <a:r>
              <a:rPr lang="de-DE" sz="2200" dirty="0">
                <a:solidFill>
                  <a:schemeClr val="tx1">
                    <a:lumMod val="50000"/>
                    <a:lumOff val="50000"/>
                  </a:schemeClr>
                </a:solidFill>
                <a:latin typeface="Silom" pitchFamily="2" charset="-34"/>
                <a:ea typeface="Silom" pitchFamily="2" charset="-34"/>
                <a:cs typeface="Silom" pitchFamily="2" charset="-34"/>
              </a:rPr>
              <a:t>der Bundesfläche</a:t>
            </a:r>
          </a:p>
          <a:p>
            <a:pPr marL="285750" indent="-285750">
              <a:lnSpc>
                <a:spcPct val="150000"/>
              </a:lnSpc>
              <a:buFont typeface="Arial" panose="020B0604020202020204" pitchFamily="34" charset="0"/>
              <a:buChar char="•"/>
            </a:pPr>
            <a:r>
              <a:rPr lang="de-DE" sz="2200" dirty="0">
                <a:solidFill>
                  <a:schemeClr val="tx1">
                    <a:lumMod val="50000"/>
                    <a:lumOff val="50000"/>
                  </a:schemeClr>
                </a:solidFill>
                <a:latin typeface="Silom" pitchFamily="2" charset="-34"/>
                <a:ea typeface="Silom" pitchFamily="2" charset="-34"/>
                <a:cs typeface="Silom" pitchFamily="2" charset="-34"/>
              </a:rPr>
              <a:t>Länderspezifische Abstandsregelungen </a:t>
            </a:r>
          </a:p>
          <a:p>
            <a:pPr marL="285750" indent="-285750">
              <a:lnSpc>
                <a:spcPct val="150000"/>
              </a:lnSpc>
              <a:buFont typeface="Arial" panose="020B0604020202020204" pitchFamily="34" charset="0"/>
              <a:buChar char="•"/>
            </a:pPr>
            <a:endParaRPr lang="de-DE" sz="2400" dirty="0">
              <a:solidFill>
                <a:schemeClr val="tx1">
                  <a:lumMod val="50000"/>
                  <a:lumOff val="50000"/>
                </a:schemeClr>
              </a:solidFill>
              <a:latin typeface="Silom" pitchFamily="2" charset="-34"/>
              <a:ea typeface="Silom" pitchFamily="2" charset="-34"/>
              <a:cs typeface="Silom" pitchFamily="2" charset="-34"/>
            </a:endParaRPr>
          </a:p>
        </p:txBody>
      </p:sp>
      <p:sp>
        <p:nvSpPr>
          <p:cNvPr id="6" name="Textfeld 5">
            <a:extLst>
              <a:ext uri="{FF2B5EF4-FFF2-40B4-BE49-F238E27FC236}">
                <a16:creationId xmlns:a16="http://schemas.microsoft.com/office/drawing/2014/main" id="{E506F348-FF06-6258-5B53-A4C5DBF675A5}"/>
              </a:ext>
            </a:extLst>
          </p:cNvPr>
          <p:cNvSpPr txBox="1"/>
          <p:nvPr/>
        </p:nvSpPr>
        <p:spPr>
          <a:xfrm>
            <a:off x="225657" y="5833484"/>
            <a:ext cx="6968836" cy="977191"/>
          </a:xfrm>
          <a:prstGeom prst="rect">
            <a:avLst/>
          </a:prstGeom>
          <a:noFill/>
        </p:spPr>
        <p:txBody>
          <a:bodyPr wrap="square">
            <a:spAutoFit/>
          </a:bodyPr>
          <a:lstStyle/>
          <a:p>
            <a:r>
              <a:rPr lang="de-DE" sz="1100" dirty="0">
                <a:solidFill>
                  <a:schemeClr val="tx1">
                    <a:lumMod val="50000"/>
                    <a:lumOff val="50000"/>
                  </a:schemeClr>
                </a:solidFill>
                <a:latin typeface="Arial" panose="020B0604020202020204" pitchFamily="34" charset="0"/>
                <a:ea typeface="Silom" pitchFamily="2" charset="-34"/>
                <a:cs typeface="Arial" panose="020B0604020202020204" pitchFamily="34" charset="0"/>
              </a:rPr>
              <a:t>Grafik: STROM-REPORT  </a:t>
            </a:r>
            <a:r>
              <a:rPr lang="de-DE" sz="1100" dirty="0">
                <a:solidFill>
                  <a:schemeClr val="tx1">
                    <a:lumMod val="50000"/>
                    <a:lumOff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https://strom-report.com/windenergie/#windenergie-leistung-deutschland-karte</a:t>
            </a:r>
            <a:endParaRPr lang="de-DE" sz="1100" dirty="0">
              <a:solidFill>
                <a:schemeClr val="tx1">
                  <a:lumMod val="50000"/>
                  <a:lumOff val="50000"/>
                </a:schemeClr>
              </a:solidFill>
              <a:latin typeface="Arial" panose="020B0604020202020204" pitchFamily="34" charset="0"/>
              <a:cs typeface="Arial" panose="020B0604020202020204" pitchFamily="34" charset="0"/>
            </a:endParaRPr>
          </a:p>
          <a:p>
            <a:pPr>
              <a:spcBef>
                <a:spcPts val="300"/>
              </a:spcBef>
            </a:pPr>
            <a:r>
              <a:rPr lang="de-DE" sz="1100" dirty="0">
                <a:solidFill>
                  <a:schemeClr val="tx1">
                    <a:lumMod val="50000"/>
                    <a:lumOff val="50000"/>
                  </a:schemeClr>
                </a:solidFill>
                <a:latin typeface="Arial" panose="020B0604020202020204" pitchFamily="34" charset="0"/>
                <a:ea typeface="Silom" pitchFamily="2" charset="-34"/>
                <a:cs typeface="Arial" panose="020B0604020202020204" pitchFamily="34" charset="0"/>
              </a:rPr>
              <a:t>Weitere Quellen:</a:t>
            </a:r>
          </a:p>
          <a:p>
            <a:r>
              <a:rPr lang="de-DE" sz="1100" dirty="0">
                <a:solidFill>
                  <a:schemeClr val="tx1">
                    <a:lumMod val="50000"/>
                    <a:lumOff val="50000"/>
                  </a:schemeClr>
                </a:solidFill>
                <a:latin typeface="Arial" panose="020B0604020202020204" pitchFamily="34" charset="0"/>
                <a:ea typeface="Silom" pitchFamily="2" charset="-34"/>
                <a:cs typeface="Arial" panose="020B0604020202020204" pitchFamily="34" charset="0"/>
              </a:rPr>
              <a:t>Bundesregierung (2023). </a:t>
            </a:r>
            <a:r>
              <a:rPr lang="de-DE" sz="1100" b="0" dirty="0">
                <a:solidFill>
                  <a:schemeClr val="tx1">
                    <a:lumMod val="50000"/>
                    <a:lumOff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https://www.bundesregierung.de/breg-de/schwerpunkte/klimaschutz/wind-an-land-gesetz-2052764</a:t>
            </a:r>
            <a:r>
              <a:rPr lang="de-DE" sz="1100" dirty="0">
                <a:solidFill>
                  <a:schemeClr val="tx1">
                    <a:lumMod val="50000"/>
                    <a:lumOff val="50000"/>
                  </a:schemeClr>
                </a:solidFill>
                <a:latin typeface="Arial" panose="020B0604020202020204" pitchFamily="34" charset="0"/>
                <a:cs typeface="Arial" panose="020B0604020202020204" pitchFamily="34" charset="0"/>
              </a:rPr>
              <a:t>;</a:t>
            </a:r>
            <a:r>
              <a:rPr lang="de-DE" sz="1100" b="0" dirty="0">
                <a:solidFill>
                  <a:schemeClr val="tx1">
                    <a:lumMod val="50000"/>
                    <a:lumOff val="50000"/>
                  </a:schemeClr>
                </a:solidFill>
                <a:effectLst/>
                <a:latin typeface="Arial" panose="020B0604020202020204" pitchFamily="34" charset="0"/>
                <a:cs typeface="Arial" panose="020B0604020202020204" pitchFamily="34" charset="0"/>
              </a:rPr>
              <a:t> Fachagentur Wind- und Solarenergie e. V., </a:t>
            </a:r>
            <a:r>
              <a:rPr lang="de-DE" sz="1100" dirty="0">
                <a:solidFill>
                  <a:schemeClr val="tx1">
                    <a:lumMod val="50000"/>
                    <a:lumOff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https://fachagentur-windenergie.de/veroeffentlichungen/interaktive-karten/flaechenbeitragswerte-in-den-bundeslaendern/</a:t>
            </a:r>
            <a:endParaRPr lang="de-DE"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Sechseck 6">
            <a:extLst>
              <a:ext uri="{FF2B5EF4-FFF2-40B4-BE49-F238E27FC236}">
                <a16:creationId xmlns:a16="http://schemas.microsoft.com/office/drawing/2014/main" id="{463EC7C1-FE2F-842D-BF7C-0ADBC88C74FD}"/>
              </a:ext>
            </a:extLst>
          </p:cNvPr>
          <p:cNvSpPr/>
          <p:nvPr/>
        </p:nvSpPr>
        <p:spPr>
          <a:xfrm>
            <a:off x="-941929" y="-1160569"/>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8" name="Grafik 7" descr="Windkraftanlagen mit einfarbiger Füllung">
            <a:extLst>
              <a:ext uri="{FF2B5EF4-FFF2-40B4-BE49-F238E27FC236}">
                <a16:creationId xmlns:a16="http://schemas.microsoft.com/office/drawing/2014/main" id="{69E667E5-6006-08B6-22DD-1C6BE1B7BC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750" y="0"/>
            <a:ext cx="2219373" cy="2219373"/>
          </a:xfrm>
          <a:prstGeom prst="rect">
            <a:avLst/>
          </a:prstGeom>
        </p:spPr>
      </p:pic>
      <p:sp>
        <p:nvSpPr>
          <p:cNvPr id="2" name="Titel 1">
            <a:extLst>
              <a:ext uri="{FF2B5EF4-FFF2-40B4-BE49-F238E27FC236}">
                <a16:creationId xmlns:a16="http://schemas.microsoft.com/office/drawing/2014/main" id="{30678201-FD9C-79C2-ACFC-0B74D8F54021}"/>
              </a:ext>
            </a:extLst>
          </p:cNvPr>
          <p:cNvSpPr>
            <a:spLocks noGrp="1"/>
          </p:cNvSpPr>
          <p:nvPr>
            <p:ph type="title"/>
          </p:nvPr>
        </p:nvSpPr>
        <p:spPr>
          <a:xfrm>
            <a:off x="1793995" y="791924"/>
            <a:ext cx="6268233" cy="1325563"/>
          </a:xfrm>
        </p:spPr>
        <p:txBody>
          <a:bodyPr>
            <a:noAutofit/>
          </a:bodyPr>
          <a:lstStyle/>
          <a:p>
            <a:pPr algn="ctr"/>
            <a:r>
              <a:rPr lang="de-DE" sz="3600" b="1" dirty="0">
                <a:solidFill>
                  <a:schemeClr val="accent1"/>
                </a:solidFill>
                <a:latin typeface="Silom" pitchFamily="2" charset="-34"/>
                <a:ea typeface="Silom" pitchFamily="2" charset="-34"/>
                <a:cs typeface="Silom" pitchFamily="2" charset="-34"/>
              </a:rPr>
              <a:t>Windenergie</a:t>
            </a:r>
            <a:br>
              <a:rPr lang="de-DE" sz="3600" b="1" dirty="0">
                <a:solidFill>
                  <a:schemeClr val="accent1"/>
                </a:solidFill>
                <a:latin typeface="Silom" pitchFamily="2" charset="-34"/>
                <a:ea typeface="Silom" pitchFamily="2" charset="-34"/>
                <a:cs typeface="Silom" pitchFamily="2" charset="-34"/>
              </a:rPr>
            </a:br>
            <a:r>
              <a:rPr lang="de-DE" sz="3200" b="1" dirty="0">
                <a:latin typeface="Silom" pitchFamily="2" charset="-34"/>
                <a:ea typeface="Silom" pitchFamily="2" charset="-34"/>
                <a:cs typeface="Silom" pitchFamily="2" charset="-34"/>
              </a:rPr>
              <a:t>in Deutschland </a:t>
            </a:r>
            <a:endParaRPr lang="de-DE" sz="3600" b="1" dirty="0">
              <a:latin typeface="Silom" pitchFamily="2" charset="-34"/>
              <a:ea typeface="Silom" pitchFamily="2" charset="-34"/>
              <a:cs typeface="Silom" pitchFamily="2" charset="-34"/>
            </a:endParaRPr>
          </a:p>
        </p:txBody>
      </p:sp>
      <p:pic>
        <p:nvPicPr>
          <p:cNvPr id="10" name="Grafik 9" descr="Ein Bild, das Text, Karte, Atlas, Schrift enthält.&#10;&#10;Automatisch generierte Beschreibung">
            <a:extLst>
              <a:ext uri="{FF2B5EF4-FFF2-40B4-BE49-F238E27FC236}">
                <a16:creationId xmlns:a16="http://schemas.microsoft.com/office/drawing/2014/main" id="{D8A5D317-B3BC-AA0C-436B-C8515EC7EAFF}"/>
              </a:ext>
            </a:extLst>
          </p:cNvPr>
          <p:cNvPicPr>
            <a:picLocks noChangeAspect="1"/>
          </p:cNvPicPr>
          <p:nvPr/>
        </p:nvPicPr>
        <p:blipFill>
          <a:blip r:embed="rId8"/>
          <a:stretch>
            <a:fillRect/>
          </a:stretch>
        </p:blipFill>
        <p:spPr>
          <a:xfrm>
            <a:off x="7194493" y="0"/>
            <a:ext cx="4572000" cy="6858000"/>
          </a:xfrm>
          <a:prstGeom prst="rect">
            <a:avLst/>
          </a:prstGeom>
        </p:spPr>
      </p:pic>
    </p:spTree>
    <p:extLst>
      <p:ext uri="{BB962C8B-B14F-4D97-AF65-F5344CB8AC3E}">
        <p14:creationId xmlns:p14="http://schemas.microsoft.com/office/powerpoint/2010/main" val="380122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chseck 4">
            <a:extLst>
              <a:ext uri="{FF2B5EF4-FFF2-40B4-BE49-F238E27FC236}">
                <a16:creationId xmlns:a16="http://schemas.microsoft.com/office/drawing/2014/main" id="{8131D946-603A-0C58-645C-58A02DDF6B01}"/>
              </a:ext>
            </a:extLst>
          </p:cNvPr>
          <p:cNvSpPr/>
          <p:nvPr/>
        </p:nvSpPr>
        <p:spPr>
          <a:xfrm>
            <a:off x="10626093" y="1350136"/>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4" name="Sechseck 3">
            <a:extLst>
              <a:ext uri="{FF2B5EF4-FFF2-40B4-BE49-F238E27FC236}">
                <a16:creationId xmlns:a16="http://schemas.microsoft.com/office/drawing/2014/main" id="{E96D16F1-8DF6-4C64-F159-08D2A1850F64}"/>
              </a:ext>
            </a:extLst>
          </p:cNvPr>
          <p:cNvSpPr/>
          <p:nvPr/>
        </p:nvSpPr>
        <p:spPr>
          <a:xfrm>
            <a:off x="7194782" y="-637169"/>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8" name="Sechseck 7">
            <a:extLst>
              <a:ext uri="{FF2B5EF4-FFF2-40B4-BE49-F238E27FC236}">
                <a16:creationId xmlns:a16="http://schemas.microsoft.com/office/drawing/2014/main" id="{7E394426-3672-6C2E-D406-E235C94851D3}"/>
              </a:ext>
            </a:extLst>
          </p:cNvPr>
          <p:cNvSpPr/>
          <p:nvPr/>
        </p:nvSpPr>
        <p:spPr>
          <a:xfrm>
            <a:off x="-2034724" y="1512099"/>
            <a:ext cx="4214813" cy="3633459"/>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sp>
        <p:nvSpPr>
          <p:cNvPr id="3" name="Textfeld 2">
            <a:extLst>
              <a:ext uri="{FF2B5EF4-FFF2-40B4-BE49-F238E27FC236}">
                <a16:creationId xmlns:a16="http://schemas.microsoft.com/office/drawing/2014/main" id="{B842B716-789C-7F7D-D3CA-45915E21AD6D}"/>
              </a:ext>
            </a:extLst>
          </p:cNvPr>
          <p:cNvSpPr txBox="1"/>
          <p:nvPr/>
        </p:nvSpPr>
        <p:spPr>
          <a:xfrm>
            <a:off x="1061173" y="2072960"/>
            <a:ext cx="82410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latin typeface="Silom" pitchFamily="2" charset="-34"/>
              <a:ea typeface="Silom" pitchFamily="2" charset="-34"/>
              <a:cs typeface="Silom" pitchFamily="2" charset="-34"/>
            </a:endParaRPr>
          </a:p>
          <a:p>
            <a:endParaRPr lang="de-DE" dirty="0">
              <a:latin typeface="Silom" pitchFamily="2" charset="-34"/>
              <a:ea typeface="Silom" pitchFamily="2" charset="-34"/>
              <a:cs typeface="Silom" pitchFamily="2" charset="-34"/>
            </a:endParaRPr>
          </a:p>
          <a:p>
            <a:r>
              <a:rPr lang="de-DE" dirty="0">
                <a:latin typeface="Silom" pitchFamily="2" charset="-34"/>
                <a:ea typeface="Silom" pitchFamily="2" charset="-34"/>
                <a:cs typeface="Silom" pitchFamily="2" charset="-34"/>
              </a:rPr>
              <a:t>				</a:t>
            </a:r>
          </a:p>
        </p:txBody>
      </p:sp>
      <p:sp>
        <p:nvSpPr>
          <p:cNvPr id="11" name="Textfeld 10">
            <a:extLst>
              <a:ext uri="{FF2B5EF4-FFF2-40B4-BE49-F238E27FC236}">
                <a16:creationId xmlns:a16="http://schemas.microsoft.com/office/drawing/2014/main" id="{A16CED38-3127-19EF-65F8-84B07FBD7607}"/>
              </a:ext>
            </a:extLst>
          </p:cNvPr>
          <p:cNvSpPr txBox="1"/>
          <p:nvPr/>
        </p:nvSpPr>
        <p:spPr>
          <a:xfrm>
            <a:off x="5143500" y="6529593"/>
            <a:ext cx="6794145" cy="369332"/>
          </a:xfrm>
          <a:prstGeom prst="rect">
            <a:avLst/>
          </a:prstGeom>
          <a:noFill/>
        </p:spPr>
        <p:txBody>
          <a:bodyPr wrap="square" rtlCol="0">
            <a:spAutoFit/>
          </a:bodyPr>
          <a:lstStyle/>
          <a:p>
            <a:pPr algn="r"/>
            <a:r>
              <a:rPr lang="de-DE" sz="900" dirty="0">
                <a:ea typeface="Silom" pitchFamily="2" charset="-34"/>
                <a:cs typeface="Silom"/>
              </a:rPr>
              <a:t>Quelle: </a:t>
            </a:r>
            <a:r>
              <a:rPr lang="de-DE" sz="900" dirty="0">
                <a:cs typeface="Silom"/>
              </a:rPr>
              <a:t>https://www.ewe.com/de/zukunft-gestalten/windenergie/vorteile-und-nachteile</a:t>
            </a:r>
          </a:p>
          <a:p>
            <a:pPr algn="r"/>
            <a:r>
              <a:rPr lang="de-DE" sz="900" dirty="0">
                <a:ea typeface="Silom" pitchFamily="2" charset="-34"/>
                <a:cs typeface="Silom"/>
              </a:rPr>
              <a:t> </a:t>
            </a:r>
            <a:endParaRPr lang="de-BE" sz="900" dirty="0">
              <a:ea typeface="Silom" pitchFamily="2" charset="-34"/>
              <a:cs typeface="Silom"/>
            </a:endParaRPr>
          </a:p>
        </p:txBody>
      </p:sp>
      <p:graphicFrame>
        <p:nvGraphicFramePr>
          <p:cNvPr id="2" name="Tabelle 11">
            <a:extLst>
              <a:ext uri="{FF2B5EF4-FFF2-40B4-BE49-F238E27FC236}">
                <a16:creationId xmlns:a16="http://schemas.microsoft.com/office/drawing/2014/main" id="{5A06ECAC-8984-C5C9-2A19-8CF7253E30D9}"/>
              </a:ext>
            </a:extLst>
          </p:cNvPr>
          <p:cNvGraphicFramePr>
            <a:graphicFrameLocks noGrp="1"/>
          </p:cNvGraphicFramePr>
          <p:nvPr>
            <p:extLst>
              <p:ext uri="{D42A27DB-BD31-4B8C-83A1-F6EECF244321}">
                <p14:modId xmlns:p14="http://schemas.microsoft.com/office/powerpoint/2010/main" val="1941826225"/>
              </p:ext>
            </p:extLst>
          </p:nvPr>
        </p:nvGraphicFramePr>
        <p:xfrm>
          <a:off x="2339090" y="1350136"/>
          <a:ext cx="8519410" cy="4358072"/>
        </p:xfrm>
        <a:graphic>
          <a:graphicData uri="http://schemas.openxmlformats.org/drawingml/2006/table">
            <a:tbl>
              <a:tblPr firstRow="1" bandRow="1">
                <a:tableStyleId>{5C22544A-7EE6-4342-B048-85BDC9FD1C3A}</a:tableStyleId>
              </a:tblPr>
              <a:tblGrid>
                <a:gridCol w="4259705">
                  <a:extLst>
                    <a:ext uri="{9D8B030D-6E8A-4147-A177-3AD203B41FA5}">
                      <a16:colId xmlns:a16="http://schemas.microsoft.com/office/drawing/2014/main" val="3736350897"/>
                    </a:ext>
                  </a:extLst>
                </a:gridCol>
                <a:gridCol w="4259705">
                  <a:extLst>
                    <a:ext uri="{9D8B030D-6E8A-4147-A177-3AD203B41FA5}">
                      <a16:colId xmlns:a16="http://schemas.microsoft.com/office/drawing/2014/main" val="3866435651"/>
                    </a:ext>
                  </a:extLst>
                </a:gridCol>
              </a:tblGrid>
              <a:tr h="837579">
                <a:tc>
                  <a:txBody>
                    <a:bodyPr/>
                    <a:lstStyle/>
                    <a:p>
                      <a:pPr algn="ctr"/>
                      <a:r>
                        <a:rPr lang="de-DE" sz="3200" dirty="0">
                          <a:latin typeface="Silom" pitchFamily="2" charset="-34"/>
                          <a:ea typeface="Silom" pitchFamily="2" charset="-34"/>
                          <a:cs typeface="Silom" pitchFamily="2" charset="-34"/>
                        </a:rPr>
                        <a:t>Vorteile</a:t>
                      </a:r>
                      <a:endParaRPr lang="de-DE" dirty="0">
                        <a:latin typeface="Silom" pitchFamily="2" charset="-34"/>
                        <a:ea typeface="Silom" pitchFamily="2" charset="-34"/>
                        <a:cs typeface="Silom" pitchFamily="2" charset="-34"/>
                      </a:endParaRPr>
                    </a:p>
                  </a:txBody>
                  <a:tcPr anchor="ctr">
                    <a:solidFill>
                      <a:schemeClr val="accent6"/>
                    </a:solidFill>
                  </a:tcPr>
                </a:tc>
                <a:tc>
                  <a:txBody>
                    <a:bodyPr/>
                    <a:lstStyle/>
                    <a:p>
                      <a:pPr algn="ctr"/>
                      <a:r>
                        <a:rPr lang="de-DE" sz="2800" dirty="0">
                          <a:latin typeface="Silom" pitchFamily="2" charset="-34"/>
                          <a:ea typeface="Silom" pitchFamily="2" charset="-34"/>
                          <a:cs typeface="Silom" pitchFamily="2" charset="-34"/>
                        </a:rPr>
                        <a:t>Nachteile</a:t>
                      </a:r>
                      <a:endParaRPr lang="de-DE" dirty="0">
                        <a:latin typeface="Silom" pitchFamily="2" charset="-34"/>
                        <a:ea typeface="Silom" pitchFamily="2" charset="-34"/>
                        <a:cs typeface="Silom" pitchFamily="2" charset="-34"/>
                      </a:endParaRPr>
                    </a:p>
                  </a:txBody>
                  <a:tcPr anchor="ctr">
                    <a:solidFill>
                      <a:schemeClr val="accent2"/>
                    </a:solidFill>
                  </a:tcPr>
                </a:tc>
                <a:extLst>
                  <a:ext uri="{0D108BD9-81ED-4DB2-BD59-A6C34878D82A}">
                    <a16:rowId xmlns:a16="http://schemas.microsoft.com/office/drawing/2014/main" val="2390066883"/>
                  </a:ext>
                </a:extLst>
              </a:tr>
              <a:tr h="117418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latin typeface="Silom" pitchFamily="2" charset="-34"/>
                          <a:ea typeface="Silom" pitchFamily="2" charset="-34"/>
                          <a:cs typeface="Silom" pitchFamily="2" charset="-34"/>
                        </a:rPr>
                        <a:t>Wind ist kostenlos vorhanden und erneuerbar</a:t>
                      </a:r>
                    </a:p>
                    <a:p>
                      <a:pPr algn="l"/>
                      <a:endParaRPr lang="de-DE" sz="2200" dirty="0">
                        <a:latin typeface="Silom" pitchFamily="2" charset="-34"/>
                        <a:ea typeface="Silom" pitchFamily="2" charset="-34"/>
                        <a:cs typeface="Silom" pitchFamily="2" charset="-34"/>
                      </a:endParaRPr>
                    </a:p>
                  </a:txBody>
                  <a:tcPr anchor="ctr">
                    <a:solidFill>
                      <a:schemeClr val="accent6">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latin typeface="Silom" pitchFamily="2" charset="-34"/>
                          <a:ea typeface="Silom" pitchFamily="2" charset="-34"/>
                          <a:cs typeface="Silom" pitchFamily="2" charset="-34"/>
                        </a:rPr>
                        <a:t>Windstärke kann stark schwanken</a:t>
                      </a:r>
                    </a:p>
                    <a:p>
                      <a:pPr algn="l"/>
                      <a:endParaRPr lang="de-DE" sz="2200" dirty="0">
                        <a:latin typeface="Silom" pitchFamily="2" charset="-34"/>
                        <a:ea typeface="Silom" pitchFamily="2" charset="-34"/>
                        <a:cs typeface="Silom" pitchFamily="2" charset="-34"/>
                      </a:endParaRPr>
                    </a:p>
                  </a:txBody>
                  <a:tcPr anchor="ctr">
                    <a:solidFill>
                      <a:schemeClr val="accent2">
                        <a:lumMod val="40000"/>
                        <a:lumOff val="60000"/>
                      </a:schemeClr>
                    </a:solidFill>
                  </a:tcPr>
                </a:tc>
                <a:extLst>
                  <a:ext uri="{0D108BD9-81ED-4DB2-BD59-A6C34878D82A}">
                    <a16:rowId xmlns:a16="http://schemas.microsoft.com/office/drawing/2014/main" val="3811088941"/>
                  </a:ext>
                </a:extLst>
              </a:tr>
              <a:tr h="11831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latin typeface="Silom" pitchFamily="2" charset="-34"/>
                          <a:ea typeface="Silom" pitchFamily="2" charset="-34"/>
                          <a:cs typeface="Silom" pitchFamily="2" charset="-34"/>
                        </a:rPr>
                        <a:t>Kann in Deutschland produziert werden</a:t>
                      </a:r>
                    </a:p>
                  </a:txBody>
                  <a:tcPr anchor="ctr">
                    <a:solidFill>
                      <a:schemeClr val="accent6">
                        <a:lumMod val="20000"/>
                        <a:lumOff val="80000"/>
                      </a:schemeClr>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de-DE" sz="2200" dirty="0">
                          <a:latin typeface="Silom" pitchFamily="2" charset="-34"/>
                          <a:ea typeface="Silom" pitchFamily="2" charset="-34"/>
                          <a:cs typeface="Silom" pitchFamily="2" charset="-34"/>
                        </a:rPr>
                        <a:t>Strom lässt sich schwer speichern</a:t>
                      </a:r>
                    </a:p>
                    <a:p>
                      <a:pPr algn="l"/>
                      <a:endParaRPr lang="de-DE" sz="2200" dirty="0">
                        <a:latin typeface="Silom" pitchFamily="2" charset="-34"/>
                        <a:ea typeface="Silom" pitchFamily="2" charset="-34"/>
                        <a:cs typeface="Silom" pitchFamily="2" charset="-34"/>
                      </a:endParaRPr>
                    </a:p>
                  </a:txBody>
                  <a:tcPr anchor="ctr">
                    <a:solidFill>
                      <a:schemeClr val="accent2">
                        <a:lumMod val="20000"/>
                        <a:lumOff val="80000"/>
                      </a:schemeClr>
                    </a:solidFill>
                  </a:tcPr>
                </a:tc>
                <a:extLst>
                  <a:ext uri="{0D108BD9-81ED-4DB2-BD59-A6C34878D82A}">
                    <a16:rowId xmlns:a16="http://schemas.microsoft.com/office/drawing/2014/main" val="1404870839"/>
                  </a:ext>
                </a:extLst>
              </a:tr>
              <a:tr h="1163138">
                <a:tc>
                  <a:txBody>
                    <a:bodyPr/>
                    <a:lstStyle/>
                    <a:p>
                      <a:pPr marL="285750" indent="-285750" algn="l">
                        <a:buFont typeface="Arial" panose="020B0604020202020204" pitchFamily="34" charset="0"/>
                        <a:buChar char="•"/>
                      </a:pPr>
                      <a:r>
                        <a:rPr lang="de-DE" sz="2200" dirty="0">
                          <a:latin typeface="Silom" pitchFamily="2" charset="-34"/>
                          <a:ea typeface="Silom" pitchFamily="2" charset="-34"/>
                          <a:cs typeface="Silom" pitchFamily="2" charset="-34"/>
                        </a:rPr>
                        <a:t>Schadstoffarm</a:t>
                      </a:r>
                    </a:p>
                  </a:txBody>
                  <a:tcPr anchor="ctr">
                    <a:solidFill>
                      <a:schemeClr val="accent6">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latin typeface="Silom" pitchFamily="2" charset="-34"/>
                          <a:ea typeface="Silom" pitchFamily="2" charset="-34"/>
                          <a:cs typeface="Silom" pitchFamily="2" charset="-34"/>
                        </a:rPr>
                        <a:t>Negative Auswirkungen auf die Umwelt und Tierwelt</a:t>
                      </a:r>
                    </a:p>
                    <a:p>
                      <a:pPr algn="l"/>
                      <a:endParaRPr lang="de-DE" sz="2200" dirty="0">
                        <a:latin typeface="Silom" pitchFamily="2" charset="-34"/>
                        <a:ea typeface="Silom" pitchFamily="2" charset="-34"/>
                        <a:cs typeface="Silom" pitchFamily="2" charset="-34"/>
                      </a:endParaRPr>
                    </a:p>
                  </a:txBody>
                  <a:tcPr anchor="ctr">
                    <a:solidFill>
                      <a:schemeClr val="accent2">
                        <a:lumMod val="40000"/>
                        <a:lumOff val="60000"/>
                      </a:schemeClr>
                    </a:solidFill>
                  </a:tcPr>
                </a:tc>
                <a:extLst>
                  <a:ext uri="{0D108BD9-81ED-4DB2-BD59-A6C34878D82A}">
                    <a16:rowId xmlns:a16="http://schemas.microsoft.com/office/drawing/2014/main" val="2972182984"/>
                  </a:ext>
                </a:extLst>
              </a:tr>
            </a:tbl>
          </a:graphicData>
        </a:graphic>
      </p:graphicFrame>
      <p:pic>
        <p:nvPicPr>
          <p:cNvPr id="6" name="Grafik 5" descr="Windkraftanlagen mit einfarbiger Füllung">
            <a:extLst>
              <a:ext uri="{FF2B5EF4-FFF2-40B4-BE49-F238E27FC236}">
                <a16:creationId xmlns:a16="http://schemas.microsoft.com/office/drawing/2014/main" id="{29518121-DF21-02C1-87AF-3F3E414CE5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054" y="2319313"/>
            <a:ext cx="2219373" cy="2219373"/>
          </a:xfrm>
          <a:prstGeom prst="rect">
            <a:avLst/>
          </a:prstGeom>
        </p:spPr>
      </p:pic>
    </p:spTree>
    <p:extLst>
      <p:ext uri="{BB962C8B-B14F-4D97-AF65-F5344CB8AC3E}">
        <p14:creationId xmlns:p14="http://schemas.microsoft.com/office/powerpoint/2010/main" val="70097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7" name="Gerade Verbindung 56">
            <a:extLst>
              <a:ext uri="{FF2B5EF4-FFF2-40B4-BE49-F238E27FC236}">
                <a16:creationId xmlns:a16="http://schemas.microsoft.com/office/drawing/2014/main" id="{398D9552-96B3-7277-1390-A0D6552179A1}"/>
              </a:ext>
            </a:extLst>
          </p:cNvPr>
          <p:cNvCxnSpPr>
            <a:cxnSpLocks/>
          </p:cNvCxnSpPr>
          <p:nvPr/>
        </p:nvCxnSpPr>
        <p:spPr>
          <a:xfrm flipV="1">
            <a:off x="5902744" y="-220133"/>
            <a:ext cx="2208323" cy="45632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1C8ABF8B-C1F2-1180-E147-A06B9C056D7E}"/>
              </a:ext>
            </a:extLst>
          </p:cNvPr>
          <p:cNvGrpSpPr/>
          <p:nvPr/>
        </p:nvGrpSpPr>
        <p:grpSpPr>
          <a:xfrm>
            <a:off x="4636778" y="304785"/>
            <a:ext cx="2283839" cy="1968827"/>
            <a:chOff x="4721854" y="3163812"/>
            <a:chExt cx="2591457" cy="2234015"/>
          </a:xfrm>
          <a:solidFill>
            <a:schemeClr val="accent6"/>
          </a:solidFill>
        </p:grpSpPr>
        <p:sp>
          <p:nvSpPr>
            <p:cNvPr id="28" name="Sechseck 27">
              <a:extLst>
                <a:ext uri="{FF2B5EF4-FFF2-40B4-BE49-F238E27FC236}">
                  <a16:creationId xmlns:a16="http://schemas.microsoft.com/office/drawing/2014/main" id="{61DEBA9E-34EA-044B-2F4A-D55FF9E80EA6}"/>
                </a:ext>
              </a:extLst>
            </p:cNvPr>
            <p:cNvSpPr/>
            <p:nvPr/>
          </p:nvSpPr>
          <p:spPr>
            <a:xfrm>
              <a:off x="4721854" y="3163812"/>
              <a:ext cx="2591457" cy="2234015"/>
            </a:xfrm>
            <a:prstGeom prst="hexagon">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29" name="Grafik 28" descr="Auto mit einfarbiger Füllung">
              <a:extLst>
                <a:ext uri="{FF2B5EF4-FFF2-40B4-BE49-F238E27FC236}">
                  <a16:creationId xmlns:a16="http://schemas.microsoft.com/office/drawing/2014/main" id="{EA66338E-57C9-968E-3AB2-AB44BE6F5E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6003" y="3495673"/>
              <a:ext cx="1570292" cy="1570292"/>
            </a:xfrm>
            <a:prstGeom prst="rect">
              <a:avLst/>
            </a:prstGeom>
          </p:spPr>
        </p:pic>
      </p:grpSp>
      <p:pic>
        <p:nvPicPr>
          <p:cNvPr id="31" name="Grafik 30" descr="Waldszenerie mit einfarbiger Füllung">
            <a:extLst>
              <a:ext uri="{FF2B5EF4-FFF2-40B4-BE49-F238E27FC236}">
                <a16:creationId xmlns:a16="http://schemas.microsoft.com/office/drawing/2014/main" id="{C2DD1442-8945-07C5-4914-4EDAC96E12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6770" y="492236"/>
            <a:ext cx="1443095" cy="1443095"/>
          </a:xfrm>
          <a:prstGeom prst="rect">
            <a:avLst/>
          </a:prstGeom>
        </p:spPr>
      </p:pic>
      <p:sp>
        <p:nvSpPr>
          <p:cNvPr id="32" name="Sechseck 31">
            <a:extLst>
              <a:ext uri="{FF2B5EF4-FFF2-40B4-BE49-F238E27FC236}">
                <a16:creationId xmlns:a16="http://schemas.microsoft.com/office/drawing/2014/main" id="{3C4136A8-A3A8-39EC-6A0A-3EED3C690633}"/>
              </a:ext>
            </a:extLst>
          </p:cNvPr>
          <p:cNvSpPr/>
          <p:nvPr/>
        </p:nvSpPr>
        <p:spPr>
          <a:xfrm>
            <a:off x="2630960" y="1392339"/>
            <a:ext cx="2304696" cy="1986807"/>
          </a:xfrm>
          <a:prstGeom prst="hexagon">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33" name="Grafik 32" descr="Traktor mit einfarbiger Füllung">
            <a:extLst>
              <a:ext uri="{FF2B5EF4-FFF2-40B4-BE49-F238E27FC236}">
                <a16:creationId xmlns:a16="http://schemas.microsoft.com/office/drawing/2014/main" id="{715B2A95-3E9C-1599-FB9C-9130730488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96368" y="1704634"/>
            <a:ext cx="1388269" cy="1388269"/>
          </a:xfrm>
          <a:prstGeom prst="rect">
            <a:avLst/>
          </a:prstGeom>
        </p:spPr>
      </p:pic>
      <p:grpSp>
        <p:nvGrpSpPr>
          <p:cNvPr id="37" name="Gruppieren 36">
            <a:extLst>
              <a:ext uri="{FF2B5EF4-FFF2-40B4-BE49-F238E27FC236}">
                <a16:creationId xmlns:a16="http://schemas.microsoft.com/office/drawing/2014/main" id="{476AA7A8-D097-7725-E8E3-CE3928F964AA}"/>
              </a:ext>
            </a:extLst>
          </p:cNvPr>
          <p:cNvGrpSpPr/>
          <p:nvPr/>
        </p:nvGrpSpPr>
        <p:grpSpPr>
          <a:xfrm>
            <a:off x="9090012" y="2680091"/>
            <a:ext cx="2283839" cy="1968827"/>
            <a:chOff x="5154756" y="4127376"/>
            <a:chExt cx="2283839" cy="1968827"/>
          </a:xfrm>
        </p:grpSpPr>
        <p:sp>
          <p:nvSpPr>
            <p:cNvPr id="35" name="Sechseck 34">
              <a:extLst>
                <a:ext uri="{FF2B5EF4-FFF2-40B4-BE49-F238E27FC236}">
                  <a16:creationId xmlns:a16="http://schemas.microsoft.com/office/drawing/2014/main" id="{84E8C886-8306-1BC9-1AD3-E43088019F50}"/>
                </a:ext>
              </a:extLst>
            </p:cNvPr>
            <p:cNvSpPr/>
            <p:nvPr/>
          </p:nvSpPr>
          <p:spPr>
            <a:xfrm>
              <a:off x="5154756" y="4127376"/>
              <a:ext cx="2283839" cy="1968827"/>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17" name="Grafik 16" descr="Welle mit einfarbiger Füllung">
              <a:extLst>
                <a:ext uri="{FF2B5EF4-FFF2-40B4-BE49-F238E27FC236}">
                  <a16:creationId xmlns:a16="http://schemas.microsoft.com/office/drawing/2014/main" id="{EA01E826-B417-7324-DD2B-C540A6300F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46815" y="4376070"/>
              <a:ext cx="1299720" cy="1299720"/>
            </a:xfrm>
            <a:prstGeom prst="rect">
              <a:avLst/>
            </a:prstGeom>
          </p:spPr>
        </p:pic>
      </p:grpSp>
      <p:grpSp>
        <p:nvGrpSpPr>
          <p:cNvPr id="41" name="Gruppieren 40">
            <a:extLst>
              <a:ext uri="{FF2B5EF4-FFF2-40B4-BE49-F238E27FC236}">
                <a16:creationId xmlns:a16="http://schemas.microsoft.com/office/drawing/2014/main" id="{F3B96A24-FDA7-D5A1-4AD3-2ACE44238429}"/>
              </a:ext>
            </a:extLst>
          </p:cNvPr>
          <p:cNvGrpSpPr/>
          <p:nvPr/>
        </p:nvGrpSpPr>
        <p:grpSpPr>
          <a:xfrm>
            <a:off x="682683" y="2492640"/>
            <a:ext cx="2283839" cy="1968827"/>
            <a:chOff x="3285943" y="3728376"/>
            <a:chExt cx="2283839" cy="1968827"/>
          </a:xfrm>
        </p:grpSpPr>
        <p:sp>
          <p:nvSpPr>
            <p:cNvPr id="39" name="Sechseck 38">
              <a:extLst>
                <a:ext uri="{FF2B5EF4-FFF2-40B4-BE49-F238E27FC236}">
                  <a16:creationId xmlns:a16="http://schemas.microsoft.com/office/drawing/2014/main" id="{6015EA27-44F9-6FB9-BD9E-CEADC37B1F9C}"/>
                </a:ext>
              </a:extLst>
            </p:cNvPr>
            <p:cNvSpPr/>
            <p:nvPr/>
          </p:nvSpPr>
          <p:spPr>
            <a:xfrm>
              <a:off x="3285943" y="3728376"/>
              <a:ext cx="2283839" cy="1968827"/>
            </a:xfrm>
            <a:prstGeom prst="hexagon">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21" name="Grafik 20" descr="Landwirtschaft mit einfarbiger Füllung">
              <a:extLst>
                <a:ext uri="{FF2B5EF4-FFF2-40B4-BE49-F238E27FC236}">
                  <a16:creationId xmlns:a16="http://schemas.microsoft.com/office/drawing/2014/main" id="{4906AAA9-CBB6-324F-328F-6FB3626D2F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85812" y="4032748"/>
              <a:ext cx="1284099" cy="1284099"/>
            </a:xfrm>
            <a:prstGeom prst="rect">
              <a:avLst/>
            </a:prstGeom>
          </p:spPr>
        </p:pic>
      </p:grpSp>
      <p:grpSp>
        <p:nvGrpSpPr>
          <p:cNvPr id="53" name="Gruppieren 52">
            <a:extLst>
              <a:ext uri="{FF2B5EF4-FFF2-40B4-BE49-F238E27FC236}">
                <a16:creationId xmlns:a16="http://schemas.microsoft.com/office/drawing/2014/main" id="{943E1DAE-4A2F-64F3-F9CA-C2648E555661}"/>
              </a:ext>
            </a:extLst>
          </p:cNvPr>
          <p:cNvGrpSpPr/>
          <p:nvPr/>
        </p:nvGrpSpPr>
        <p:grpSpPr>
          <a:xfrm>
            <a:off x="7173140" y="1611494"/>
            <a:ext cx="2283839" cy="1968827"/>
            <a:chOff x="9016775" y="3280052"/>
            <a:chExt cx="2283839" cy="1968827"/>
          </a:xfrm>
        </p:grpSpPr>
        <p:sp>
          <p:nvSpPr>
            <p:cNvPr id="45" name="Sechseck 44">
              <a:extLst>
                <a:ext uri="{FF2B5EF4-FFF2-40B4-BE49-F238E27FC236}">
                  <a16:creationId xmlns:a16="http://schemas.microsoft.com/office/drawing/2014/main" id="{22AD03EA-BA84-7242-8311-11C4E0A3F5E5}"/>
                </a:ext>
              </a:extLst>
            </p:cNvPr>
            <p:cNvSpPr/>
            <p:nvPr/>
          </p:nvSpPr>
          <p:spPr>
            <a:xfrm>
              <a:off x="9016775" y="3280052"/>
              <a:ext cx="2283839" cy="1968827"/>
            </a:xfrm>
            <a:prstGeom prst="hexagon">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48" name="Grafik 47" descr="Leuchtturmszenerie mit einfarbiger Füllung">
              <a:extLst>
                <a:ext uri="{FF2B5EF4-FFF2-40B4-BE49-F238E27FC236}">
                  <a16:creationId xmlns:a16="http://schemas.microsoft.com/office/drawing/2014/main" id="{0062527E-3E67-01F7-14B6-FBAF5F8404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86900" y="3603889"/>
              <a:ext cx="1127436" cy="1127436"/>
            </a:xfrm>
            <a:prstGeom prst="rect">
              <a:avLst/>
            </a:prstGeom>
          </p:spPr>
        </p:pic>
      </p:grpSp>
      <p:sp>
        <p:nvSpPr>
          <p:cNvPr id="50" name="Textfeld 49">
            <a:extLst>
              <a:ext uri="{FF2B5EF4-FFF2-40B4-BE49-F238E27FC236}">
                <a16:creationId xmlns:a16="http://schemas.microsoft.com/office/drawing/2014/main" id="{9C8B982D-00B1-8A8A-15FA-E3C1E2F3CD7E}"/>
              </a:ext>
            </a:extLst>
          </p:cNvPr>
          <p:cNvSpPr txBox="1"/>
          <p:nvPr/>
        </p:nvSpPr>
        <p:spPr>
          <a:xfrm>
            <a:off x="727796" y="1072885"/>
            <a:ext cx="2071216" cy="1077218"/>
          </a:xfrm>
          <a:prstGeom prst="rect">
            <a:avLst/>
          </a:prstGeom>
          <a:noFill/>
        </p:spPr>
        <p:txBody>
          <a:bodyPr wrap="square">
            <a:spAutoFit/>
          </a:bodyPr>
          <a:lstStyle/>
          <a:p>
            <a:r>
              <a:rPr lang="de-DE" sz="3200" dirty="0" err="1">
                <a:solidFill>
                  <a:schemeClr val="accent2"/>
                </a:solidFill>
                <a:latin typeface="Silom" pitchFamily="2" charset="-34"/>
                <a:ea typeface="Silom" pitchFamily="2" charset="-34"/>
                <a:cs typeface="Silom" pitchFamily="2" charset="-34"/>
              </a:rPr>
              <a:t>Onshore</a:t>
            </a:r>
            <a:endParaRPr lang="de-DE" sz="3200" dirty="0">
              <a:solidFill>
                <a:schemeClr val="accent2"/>
              </a:solidFill>
              <a:latin typeface="Silom" pitchFamily="2" charset="-34"/>
              <a:ea typeface="Silom" pitchFamily="2" charset="-34"/>
              <a:cs typeface="Silom" pitchFamily="2" charset="-34"/>
            </a:endParaRPr>
          </a:p>
          <a:p>
            <a:r>
              <a:rPr lang="de-DE" sz="3200" dirty="0">
                <a:solidFill>
                  <a:schemeClr val="tx1">
                    <a:lumMod val="65000"/>
                    <a:lumOff val="35000"/>
                  </a:schemeClr>
                </a:solidFill>
                <a:latin typeface="Silom" pitchFamily="2" charset="-34"/>
                <a:ea typeface="Silom" pitchFamily="2" charset="-34"/>
                <a:cs typeface="Silom" pitchFamily="2" charset="-34"/>
              </a:rPr>
              <a:t>an Land</a:t>
            </a:r>
          </a:p>
        </p:txBody>
      </p:sp>
      <p:sp>
        <p:nvSpPr>
          <p:cNvPr id="52" name="Textfeld 51">
            <a:extLst>
              <a:ext uri="{FF2B5EF4-FFF2-40B4-BE49-F238E27FC236}">
                <a16:creationId xmlns:a16="http://schemas.microsoft.com/office/drawing/2014/main" id="{509A8AC2-F4D8-6C26-71C4-2BD789EC2A93}"/>
              </a:ext>
            </a:extLst>
          </p:cNvPr>
          <p:cNvSpPr txBox="1"/>
          <p:nvPr/>
        </p:nvSpPr>
        <p:spPr>
          <a:xfrm>
            <a:off x="9013661" y="1072885"/>
            <a:ext cx="2283839" cy="1077218"/>
          </a:xfrm>
          <a:prstGeom prst="rect">
            <a:avLst/>
          </a:prstGeom>
          <a:noFill/>
        </p:spPr>
        <p:txBody>
          <a:bodyPr wrap="square">
            <a:spAutoFit/>
          </a:bodyPr>
          <a:lstStyle/>
          <a:p>
            <a:pPr algn="r"/>
            <a:r>
              <a:rPr lang="de-DE" sz="3200" dirty="0">
                <a:solidFill>
                  <a:schemeClr val="accent2"/>
                </a:solidFill>
                <a:latin typeface="Silom" pitchFamily="2" charset="-34"/>
                <a:ea typeface="Silom" pitchFamily="2" charset="-34"/>
                <a:cs typeface="Silom" pitchFamily="2" charset="-34"/>
              </a:rPr>
              <a:t>Offshore</a:t>
            </a:r>
          </a:p>
          <a:p>
            <a:pPr algn="r"/>
            <a:r>
              <a:rPr lang="de-DE" sz="3200" dirty="0">
                <a:solidFill>
                  <a:schemeClr val="tx1">
                    <a:lumMod val="65000"/>
                    <a:lumOff val="35000"/>
                  </a:schemeClr>
                </a:solidFill>
                <a:latin typeface="Silom" pitchFamily="2" charset="-34"/>
                <a:ea typeface="Silom" pitchFamily="2" charset="-34"/>
                <a:cs typeface="Silom" pitchFamily="2" charset="-34"/>
              </a:rPr>
              <a:t>auf See</a:t>
            </a:r>
            <a:endParaRPr lang="de-DE" dirty="0">
              <a:solidFill>
                <a:schemeClr val="tx1">
                  <a:lumMod val="65000"/>
                  <a:lumOff val="35000"/>
                </a:schemeClr>
              </a:solidFill>
            </a:endParaRPr>
          </a:p>
        </p:txBody>
      </p:sp>
      <p:sp>
        <p:nvSpPr>
          <p:cNvPr id="54" name="Sechseck 53">
            <a:extLst>
              <a:ext uri="{FF2B5EF4-FFF2-40B4-BE49-F238E27FC236}">
                <a16:creationId xmlns:a16="http://schemas.microsoft.com/office/drawing/2014/main" id="{2F00B287-813F-CDEB-8252-4FEC65840DEC}"/>
              </a:ext>
            </a:extLst>
          </p:cNvPr>
          <p:cNvSpPr/>
          <p:nvPr/>
        </p:nvSpPr>
        <p:spPr>
          <a:xfrm>
            <a:off x="4090062" y="4141980"/>
            <a:ext cx="3653203" cy="3149313"/>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E"/>
          </a:p>
        </p:txBody>
      </p:sp>
      <p:pic>
        <p:nvPicPr>
          <p:cNvPr id="55" name="Grafik 54" descr="Windkraftanlagen mit einfarbiger Füllung">
            <a:extLst>
              <a:ext uri="{FF2B5EF4-FFF2-40B4-BE49-F238E27FC236}">
                <a16:creationId xmlns:a16="http://schemas.microsoft.com/office/drawing/2014/main" id="{4C478A1C-2103-EF84-8964-80317F2184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06976" y="4449412"/>
            <a:ext cx="2219373" cy="2219373"/>
          </a:xfrm>
          <a:prstGeom prst="rect">
            <a:avLst/>
          </a:prstGeom>
        </p:spPr>
      </p:pic>
    </p:spTree>
    <p:extLst>
      <p:ext uri="{BB962C8B-B14F-4D97-AF65-F5344CB8AC3E}">
        <p14:creationId xmlns:p14="http://schemas.microsoft.com/office/powerpoint/2010/main" val="4985468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2424</Words>
  <Application>Microsoft Office PowerPoint</Application>
  <PresentationFormat>Breitbild</PresentationFormat>
  <Paragraphs>361</Paragraphs>
  <Slides>28</Slides>
  <Notes>28</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40" baseType="lpstr">
      <vt:lpstr>Aptos</vt:lpstr>
      <vt:lpstr>Arial</vt:lpstr>
      <vt:lpstr>BundesSansWeb-Regular</vt:lpstr>
      <vt:lpstr>Calibri</vt:lpstr>
      <vt:lpstr>Calibri Light</vt:lpstr>
      <vt:lpstr>Cambria</vt:lpstr>
      <vt:lpstr>Silom</vt:lpstr>
      <vt:lpstr>Symbol</vt:lpstr>
      <vt:lpstr>Wingdings</vt:lpstr>
      <vt:lpstr>ヒラギノ角ゴ Pro W3</vt:lpstr>
      <vt:lpstr>Office</vt:lpstr>
      <vt:lpstr>Clip</vt:lpstr>
      <vt:lpstr>PowerPoint-Präsentation</vt:lpstr>
      <vt:lpstr>PowerPoint-Präsentation</vt:lpstr>
      <vt:lpstr>PowerPoint-Präsentation</vt:lpstr>
      <vt:lpstr>PowerPoint-Präsentation</vt:lpstr>
      <vt:lpstr>PowerPoint-Präsentation</vt:lpstr>
      <vt:lpstr>PowerPoint-Präsentation</vt:lpstr>
      <vt:lpstr>Windenergie in Deutschland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Grundregeln für das Planspiel</vt:lpstr>
      <vt:lpstr>Viel Spaß beim Planspiel!</vt:lpstr>
      <vt:lpstr>Impressum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NAHR Hendrik</dc:creator>
  <cp:lastModifiedBy>Scharnhoop, Tanja</cp:lastModifiedBy>
  <cp:revision>107</cp:revision>
  <dcterms:created xsi:type="dcterms:W3CDTF">2021-07-08T19:42:07Z</dcterms:created>
  <dcterms:modified xsi:type="dcterms:W3CDTF">2025-03-07T10:27:28Z</dcterms:modified>
</cp:coreProperties>
</file>