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9" r:id="rId7"/>
    <p:sldId id="2147375924" r:id="rId8"/>
    <p:sldId id="2147375925" r:id="rId9"/>
    <p:sldId id="2147375926" r:id="rId10"/>
    <p:sldId id="2147375928" r:id="rId11"/>
    <p:sldId id="2147375929" r:id="rId12"/>
    <p:sldId id="2147375930" r:id="rId13"/>
    <p:sldId id="2147375933" r:id="rId14"/>
    <p:sldId id="2147375934" r:id="rId15"/>
    <p:sldId id="2147375935" r:id="rId16"/>
    <p:sldId id="2147375936" r:id="rId17"/>
    <p:sldId id="2147375937" r:id="rId18"/>
    <p:sldId id="2147375938" r:id="rId19"/>
  </p:sldIdLst>
  <p:sldSz cx="12192000" cy="6858000"/>
  <p:notesSz cx="6797675" cy="9926638"/>
  <p:custDataLst>
    <p:tags r:id="rId22"/>
  </p:custDataLst>
  <p:defaultTextStyle>
    <a:defPPr>
      <a:defRPr lang="uk-UA"/>
    </a:defPPr>
    <a:lvl1pPr marL="0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95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90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885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180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475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770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065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359" algn="l" defTabSz="80459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74" userDrawn="1">
          <p15:clr>
            <a:srgbClr val="A4A3A4"/>
          </p15:clr>
        </p15:guide>
        <p15:guide id="4" orient="horz" pos="4139" userDrawn="1">
          <p15:clr>
            <a:srgbClr val="A4A3A4"/>
          </p15:clr>
        </p15:guide>
        <p15:guide id="5" pos="284" userDrawn="1">
          <p15:clr>
            <a:srgbClr val="A4A3A4"/>
          </p15:clr>
        </p15:guide>
        <p15:guide id="6" pos="8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05D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778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  <p:guide orient="horz" pos="3874"/>
        <p:guide orient="horz" pos="4139"/>
        <p:guide pos="284"/>
        <p:guide pos="827"/>
      </p:guideLst>
    </p:cSldViewPr>
  </p:slideViewPr>
  <p:outlineViewPr>
    <p:cViewPr>
      <p:scale>
        <a:sx n="33" d="100"/>
        <a:sy n="33" d="100"/>
      </p:scale>
      <p:origin x="0" y="-16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852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F48A-F566-0B47-8735-3EE96220FC15}" type="datetimeFigureOut">
              <a:rPr lang="de-DE"/>
              <a:pPr/>
              <a:t>17.10.2023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AF8B6-0AB0-CC49-82A0-AA6091E857BF}" type="slidenum">
              <a:rPr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782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17.10.2023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‹Nr.›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1pPr>
    <a:lvl2pPr marL="268197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2pPr>
    <a:lvl3pPr marL="536393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3pPr>
    <a:lvl4pPr marL="804590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4pPr>
    <a:lvl5pPr marL="1072786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5pPr>
    <a:lvl6pPr marL="1340983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6pPr>
    <a:lvl7pPr marL="1609180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7pPr>
    <a:lvl8pPr marL="1877376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8pPr>
    <a:lvl9pPr marL="2145573" algn="l" defTabSz="536393" rtl="0" eaLnBrk="1" latinLnBrk="0" hangingPunct="1">
      <a:defRPr sz="7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519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74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9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638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6631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26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8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89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39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37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88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36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33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0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4E56D02-2E63-41B8-B16D-C5E92BB951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3957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8" imgH="278" progId="TCLayout.ActiveDocument.1">
                  <p:embed/>
                </p:oleObj>
              </mc:Choice>
              <mc:Fallback>
                <p:oleObj name="think-cell Folie" r:id="rId3" imgW="278" imgH="27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44E56D02-2E63-41B8-B16D-C5E92BB95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AD555BC7-CDE0-40BE-BEF3-00075E5E388B}"/>
              </a:ext>
            </a:extLst>
          </p:cNvPr>
          <p:cNvSpPr txBox="1"/>
          <p:nvPr userDrawn="1"/>
        </p:nvSpPr>
        <p:spPr>
          <a:xfrm>
            <a:off x="6273251" y="6024135"/>
            <a:ext cx="2162172" cy="24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0471" indent="0">
              <a:buClr>
                <a:schemeClr val="accent2"/>
              </a:buClr>
              <a:buFont typeface="Lucida Grande"/>
              <a:buNone/>
            </a:pPr>
            <a:r>
              <a:rPr lang="de-DE" sz="985" dirty="0">
                <a:solidFill>
                  <a:srgbClr val="0C305D"/>
                </a:solidFill>
              </a:rPr>
              <a:t>Ein Unternehmen der: </a:t>
            </a:r>
          </a:p>
        </p:txBody>
      </p:sp>
      <p:pic>
        <p:nvPicPr>
          <p:cNvPr id="12" name="Bild 4">
            <a:extLst>
              <a:ext uri="{FF2B5EF4-FFF2-40B4-BE49-F238E27FC236}">
                <a16:creationId xmlns:a16="http://schemas.microsoft.com/office/drawing/2014/main" id="{A2FF786A-0549-4366-81A7-5C328E4C10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4070" y="6345360"/>
            <a:ext cx="1231206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5" descr="ENO-GmbH_PPT.jpg">
            <a:extLst>
              <a:ext uri="{FF2B5EF4-FFF2-40B4-BE49-F238E27FC236}">
                <a16:creationId xmlns:a16="http://schemas.microsoft.com/office/drawing/2014/main" id="{A01BDF70-561F-45C2-B017-E15E548B2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842188"/>
            <a:ext cx="2443555" cy="851719"/>
          </a:xfrm>
          <a:prstGeom prst="rect">
            <a:avLst/>
          </a:prstGeom>
        </p:spPr>
      </p:pic>
      <p:cxnSp>
        <p:nvCxnSpPr>
          <p:cNvPr id="14" name="Gerade Verbindung 6">
            <a:extLst>
              <a:ext uri="{FF2B5EF4-FFF2-40B4-BE49-F238E27FC236}">
                <a16:creationId xmlns:a16="http://schemas.microsoft.com/office/drawing/2014/main" id="{F9B5AB73-0A0E-48DF-A952-09D14D29AC25}"/>
              </a:ext>
            </a:extLst>
          </p:cNvPr>
          <p:cNvCxnSpPr/>
          <p:nvPr userDrawn="1"/>
        </p:nvCxnSpPr>
        <p:spPr>
          <a:xfrm>
            <a:off x="8688288" y="5912175"/>
            <a:ext cx="0" cy="747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 2">
            <a:extLst>
              <a:ext uri="{FF2B5EF4-FFF2-40B4-BE49-F238E27FC236}">
                <a16:creationId xmlns:a16="http://schemas.microsoft.com/office/drawing/2014/main" id="{F386C168-1147-4B97-93DC-A33EF949E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b="10064"/>
          <a:stretch/>
        </p:blipFill>
        <p:spPr>
          <a:xfrm>
            <a:off x="0" y="-1"/>
            <a:ext cx="12192000" cy="5390301"/>
          </a:xfrm>
          <a:prstGeom prst="rect">
            <a:avLst/>
          </a:prstGeom>
        </p:spPr>
      </p:pic>
      <p:sp>
        <p:nvSpPr>
          <p:cNvPr id="18" name="Rectangle 53">
            <a:extLst>
              <a:ext uri="{FF2B5EF4-FFF2-40B4-BE49-F238E27FC236}">
                <a16:creationId xmlns:a16="http://schemas.microsoft.com/office/drawing/2014/main" id="{601D6BEA-DAF7-4D68-B15F-28387BD2F684}"/>
              </a:ext>
            </a:extLst>
          </p:cNvPr>
          <p:cNvSpPr/>
          <p:nvPr userDrawn="1"/>
        </p:nvSpPr>
        <p:spPr>
          <a:xfrm>
            <a:off x="1" y="3733800"/>
            <a:ext cx="12191999" cy="16764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dirty="0"/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0A0B520B-EA2D-40A5-B2E0-C9FCF02154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9201" y="3733800"/>
            <a:ext cx="10972800" cy="1658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446">
                <a:solidFill>
                  <a:schemeClr val="bg2"/>
                </a:solidFill>
              </a:defRPr>
            </a:lvl1pPr>
            <a:lvl2pPr marL="562671" indent="0">
              <a:buNone/>
              <a:defRPr sz="3446"/>
            </a:lvl2pPr>
            <a:lvl3pPr marL="1125341" indent="0">
              <a:buNone/>
              <a:defRPr sz="3446"/>
            </a:lvl3pPr>
            <a:lvl4pPr marL="1688013" indent="0">
              <a:buNone/>
              <a:defRPr sz="3446"/>
            </a:lvl4pPr>
            <a:lvl5pPr marL="2250684" indent="0">
              <a:buNone/>
              <a:defRPr sz="3446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55102141-4097-4087-8FF6-D472255FBC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9200" y="5161700"/>
            <a:ext cx="4783015" cy="228600"/>
          </a:xfrm>
        </p:spPr>
        <p:txBody>
          <a:bodyPr>
            <a:normAutofit/>
          </a:bodyPr>
          <a:lstStyle>
            <a:lvl1pPr marL="0" indent="0">
              <a:buNone/>
              <a:defRPr sz="1108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Stand: TT.MM.JJ</a:t>
            </a:r>
          </a:p>
        </p:txBody>
      </p:sp>
    </p:spTree>
    <p:extLst>
      <p:ext uri="{BB962C8B-B14F-4D97-AF65-F5344CB8AC3E}">
        <p14:creationId xmlns:p14="http://schemas.microsoft.com/office/powerpoint/2010/main" val="174885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95446" y="2765322"/>
            <a:ext cx="7596554" cy="41074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4" name="Bild 7">
            <a:extLst>
              <a:ext uri="{FF2B5EF4-FFF2-40B4-BE49-F238E27FC236}">
                <a16:creationId xmlns:a16="http://schemas.microsoft.com/office/drawing/2014/main" id="{A8BF2DB7-CFD8-483F-AFCD-7D38AF2FC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0555"/>
            <a:ext cx="2861538" cy="28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BF596B6-AD63-4175-A81C-E385CA8124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4516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8" imgH="278" progId="TCLayout.ActiveDocument.1">
                  <p:embed/>
                </p:oleObj>
              </mc:Choice>
              <mc:Fallback>
                <p:oleObj name="think-cell Folie" r:id="rId3" imgW="278" imgH="27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BF596B6-AD63-4175-A81C-E385CA812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84198" y="1260001"/>
            <a:ext cx="11272441" cy="47819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1335" indent="-281335">
              <a:buClr>
                <a:schemeClr val="accent2"/>
              </a:buClr>
              <a:buSzPct val="100000"/>
              <a:buFont typeface="Lucida Grande"/>
              <a:buChar char="⁃"/>
              <a:defRPr sz="1800">
                <a:solidFill>
                  <a:schemeClr val="tx2"/>
                </a:solidFill>
              </a:defRPr>
            </a:lvl1pPr>
            <a:lvl2pPr marL="844006" indent="-281335">
              <a:buClr>
                <a:schemeClr val="accent2"/>
              </a:buClr>
              <a:buFont typeface="Lucida Grande"/>
              <a:buChar char="⁃"/>
              <a:defRPr sz="1800">
                <a:solidFill>
                  <a:schemeClr val="tx2"/>
                </a:solidFill>
              </a:defRPr>
            </a:lvl2pPr>
            <a:lvl3pPr marL="1406676" indent="-281335">
              <a:buClr>
                <a:schemeClr val="accent2"/>
              </a:buClr>
              <a:buFont typeface="Lucida Grande"/>
              <a:buChar char="⁃"/>
              <a:defRPr sz="1600">
                <a:solidFill>
                  <a:schemeClr val="tx2"/>
                </a:solidFill>
              </a:defRPr>
            </a:lvl3pPr>
            <a:lvl4pPr marL="1969348" indent="-281335">
              <a:buClr>
                <a:schemeClr val="accent2"/>
              </a:buClr>
              <a:buFont typeface="Lucida Grande"/>
              <a:buChar char="⁃"/>
              <a:defRPr sz="1600">
                <a:solidFill>
                  <a:schemeClr val="tx2"/>
                </a:solidFill>
              </a:defRPr>
            </a:lvl4pPr>
            <a:lvl5pPr marL="2532019" indent="-281335">
              <a:buClr>
                <a:schemeClr val="accent2"/>
              </a:buClr>
              <a:buFont typeface="Lucida Grande"/>
              <a:buChar char="⁃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10879016" y="6474768"/>
            <a:ext cx="131298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2737631" rtl="0" eaLnBrk="1" latinLnBrk="0" hangingPunct="1">
              <a:defRPr lang="uk-UA" sz="5116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68816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7631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06447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75263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44078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12894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81710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50525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>
                <a:solidFill>
                  <a:schemeClr val="accent1"/>
                </a:solidFill>
              </a:rPr>
              <a:t>Seite</a:t>
            </a:r>
            <a:r>
              <a:rPr lang="en-US" sz="923" baseline="0">
                <a:solidFill>
                  <a:schemeClr val="accent1"/>
                </a:solidFill>
              </a:rPr>
              <a:t> </a:t>
            </a:r>
            <a:fld id="{37D409AB-2201-4E18-8A34-C31753AD9B06}" type="slidenum">
              <a:rPr lang="en-US" sz="923" smtClean="0">
                <a:solidFill>
                  <a:schemeClr val="accent1"/>
                </a:solidFill>
              </a:rPr>
              <a:pPr/>
              <a:t>‹Nr.›</a:t>
            </a:fld>
            <a:endParaRPr lang="en-US" sz="923" dirty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631504" y="6421331"/>
            <a:ext cx="4970585" cy="215444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marL="390471" indent="0" algn="l">
              <a:buClr>
                <a:schemeClr val="accent2"/>
              </a:buClr>
              <a:buFont typeface="Lucida Grande"/>
              <a:buNone/>
            </a:pPr>
            <a:r>
              <a:rPr lang="de-DE" sz="1415" baseline="0" dirty="0">
                <a:solidFill>
                  <a:schemeClr val="accent1"/>
                </a:solidFill>
              </a:rPr>
              <a:t>I  </a:t>
            </a:r>
            <a:r>
              <a:rPr lang="de-DE" sz="923" dirty="0">
                <a:solidFill>
                  <a:schemeClr val="accent1"/>
                </a:solidFill>
              </a:rPr>
              <a:t>Ein Unternehmen</a:t>
            </a:r>
            <a:r>
              <a:rPr lang="de-DE" sz="923" baseline="0" dirty="0">
                <a:solidFill>
                  <a:schemeClr val="accent1"/>
                </a:solidFill>
              </a:rPr>
              <a:t> der</a:t>
            </a:r>
            <a:endParaRPr lang="de-DE" sz="923" dirty="0">
              <a:solidFill>
                <a:schemeClr val="accent1"/>
              </a:solidFill>
            </a:endParaRPr>
          </a:p>
        </p:txBody>
      </p:sp>
      <p:pic>
        <p:nvPicPr>
          <p:cNvPr id="9" name="Bild 11" descr="ENO-GmbH_PPT.jpg">
            <a:extLst>
              <a:ext uri="{FF2B5EF4-FFF2-40B4-BE49-F238E27FC236}">
                <a16:creationId xmlns:a16="http://schemas.microsoft.com/office/drawing/2014/main" id="{D9DAAF27-1461-463B-AED9-32555D34C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6205381"/>
            <a:ext cx="1331140" cy="463979"/>
          </a:xfrm>
          <a:prstGeom prst="rect">
            <a:avLst/>
          </a:prstGeom>
        </p:spPr>
      </p:pic>
      <p:pic>
        <p:nvPicPr>
          <p:cNvPr id="11" name="Bild 13">
            <a:extLst>
              <a:ext uri="{FF2B5EF4-FFF2-40B4-BE49-F238E27FC236}">
                <a16:creationId xmlns:a16="http://schemas.microsoft.com/office/drawing/2014/main" id="{45709149-3F5C-4AB2-BC34-29D14884B8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408" y="6381328"/>
            <a:ext cx="1094408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C2EE40C-C965-4176-96B6-C4289659D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539" y="466143"/>
            <a:ext cx="11272101" cy="693987"/>
          </a:xfrm>
        </p:spPr>
        <p:txBody>
          <a:bodyPr vert="horz">
            <a:normAutofit/>
          </a:bodyPr>
          <a:lstStyle>
            <a:lvl1pPr>
              <a:defRPr sz="2200" baseline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Klicken, um Text einzugeben</a:t>
            </a:r>
          </a:p>
        </p:txBody>
      </p:sp>
    </p:spTree>
    <p:extLst>
      <p:ext uri="{BB962C8B-B14F-4D97-AF65-F5344CB8AC3E}">
        <p14:creationId xmlns:p14="http://schemas.microsoft.com/office/powerpoint/2010/main" val="6015107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99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ari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BADCB44-5FD7-4A18-A466-0EF18C6E83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2432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8" imgH="278" progId="TCLayout.ActiveDocument.1">
                  <p:embed/>
                </p:oleObj>
              </mc:Choice>
              <mc:Fallback>
                <p:oleObj name="think-cell Folie" r:id="rId3" imgW="278" imgH="27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BADCB44-5FD7-4A18-A466-0EF18C6E8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584862" y="1260001"/>
            <a:ext cx="11271778" cy="4499593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EF381D5-5D8B-4955-A51D-A61489528DEA}"/>
              </a:ext>
            </a:extLst>
          </p:cNvPr>
          <p:cNvSpPr txBox="1">
            <a:spLocks/>
          </p:cNvSpPr>
          <p:nvPr userDrawn="1"/>
        </p:nvSpPr>
        <p:spPr>
          <a:xfrm>
            <a:off x="10879016" y="6474768"/>
            <a:ext cx="131298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2737631" rtl="0" eaLnBrk="1" latinLnBrk="0" hangingPunct="1">
              <a:defRPr lang="uk-UA" sz="5116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68816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7631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06447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75263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44078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12894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81710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50525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>
                <a:solidFill>
                  <a:schemeClr val="accent1"/>
                </a:solidFill>
              </a:rPr>
              <a:t>Seite</a:t>
            </a:r>
            <a:r>
              <a:rPr lang="en-US" sz="923" baseline="0">
                <a:solidFill>
                  <a:schemeClr val="accent1"/>
                </a:solidFill>
              </a:rPr>
              <a:t> </a:t>
            </a:r>
            <a:fld id="{37D409AB-2201-4E18-8A34-C31753AD9B06}" type="slidenum">
              <a:rPr lang="en-US" sz="923" smtClean="0">
                <a:solidFill>
                  <a:schemeClr val="accent1"/>
                </a:solidFill>
              </a:rPr>
              <a:pPr/>
              <a:t>‹Nr.›</a:t>
            </a:fld>
            <a:endParaRPr lang="en-US" sz="923" dirty="0">
              <a:solidFill>
                <a:schemeClr val="accent1"/>
              </a:solidFill>
            </a:endParaRPr>
          </a:p>
        </p:txBody>
      </p:sp>
      <p:pic>
        <p:nvPicPr>
          <p:cNvPr id="16" name="Bild 11" descr="ENO-GmbH_PPT.jpg">
            <a:extLst>
              <a:ext uri="{FF2B5EF4-FFF2-40B4-BE49-F238E27FC236}">
                <a16:creationId xmlns:a16="http://schemas.microsoft.com/office/drawing/2014/main" id="{0CBD0FB7-AE05-463C-A588-B350BAAD22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6205381"/>
            <a:ext cx="1331140" cy="463979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9FD1D7F-3D3E-472F-9D90-3019E433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539" y="466143"/>
            <a:ext cx="11272101" cy="693987"/>
          </a:xfrm>
        </p:spPr>
        <p:txBody>
          <a:bodyPr vert="horz">
            <a:normAutofit/>
          </a:bodyPr>
          <a:lstStyle>
            <a:lvl1pPr>
              <a:defRPr sz="2200" baseline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Klicken, um Text einzugeben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E3CA274-F671-4B9E-AAE8-447124668390}"/>
              </a:ext>
            </a:extLst>
          </p:cNvPr>
          <p:cNvSpPr txBox="1"/>
          <p:nvPr userDrawn="1"/>
        </p:nvSpPr>
        <p:spPr>
          <a:xfrm>
            <a:off x="1631504" y="6421331"/>
            <a:ext cx="4970585" cy="215444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marL="390471" indent="0" algn="l">
              <a:buClr>
                <a:schemeClr val="accent2"/>
              </a:buClr>
              <a:buFont typeface="Lucida Grande"/>
              <a:buNone/>
            </a:pPr>
            <a:r>
              <a:rPr lang="de-DE" sz="1415" baseline="0" dirty="0">
                <a:solidFill>
                  <a:schemeClr val="accent1"/>
                </a:solidFill>
              </a:rPr>
              <a:t>I  </a:t>
            </a:r>
            <a:r>
              <a:rPr lang="de-DE" sz="923" dirty="0">
                <a:solidFill>
                  <a:schemeClr val="accent1"/>
                </a:solidFill>
              </a:rPr>
              <a:t>Ein Unternehmen</a:t>
            </a:r>
            <a:r>
              <a:rPr lang="de-DE" sz="923" baseline="0" dirty="0">
                <a:solidFill>
                  <a:schemeClr val="accent1"/>
                </a:solidFill>
              </a:rPr>
              <a:t> der</a:t>
            </a:r>
            <a:endParaRPr lang="de-DE" sz="923" dirty="0">
              <a:solidFill>
                <a:schemeClr val="accent1"/>
              </a:solidFill>
            </a:endParaRPr>
          </a:p>
        </p:txBody>
      </p:sp>
      <p:pic>
        <p:nvPicPr>
          <p:cNvPr id="13" name="Bild 13">
            <a:extLst>
              <a:ext uri="{FF2B5EF4-FFF2-40B4-BE49-F238E27FC236}">
                <a16:creationId xmlns:a16="http://schemas.microsoft.com/office/drawing/2014/main" id="{7A220025-7C6F-45BE-8EF8-DFFEE7197C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408" y="6381328"/>
            <a:ext cx="1094408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rößere Textm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BD55295-2355-4AC4-8287-97B68BB4D5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2257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8" imgH="278" progId="TCLayout.ActiveDocument.1">
                  <p:embed/>
                </p:oleObj>
              </mc:Choice>
              <mc:Fallback>
                <p:oleObj name="think-cell Folie" r:id="rId3" imgW="278" imgH="27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BD55295-2355-4AC4-8287-97B68BB4D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84538" y="1260000"/>
            <a:ext cx="11272102" cy="46790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84200" y="1772816"/>
            <a:ext cx="11271841" cy="416621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981779DC-7ED4-46F3-884A-8744BF29E826}"/>
              </a:ext>
            </a:extLst>
          </p:cNvPr>
          <p:cNvSpPr txBox="1">
            <a:spLocks/>
          </p:cNvSpPr>
          <p:nvPr userDrawn="1"/>
        </p:nvSpPr>
        <p:spPr>
          <a:xfrm>
            <a:off x="10879016" y="6474768"/>
            <a:ext cx="131298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2737631" rtl="0" eaLnBrk="1" latinLnBrk="0" hangingPunct="1">
              <a:defRPr lang="uk-UA" sz="5116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68816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7631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06447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75263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44078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12894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81710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50525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>
                <a:solidFill>
                  <a:schemeClr val="accent1"/>
                </a:solidFill>
              </a:rPr>
              <a:t>Seite</a:t>
            </a:r>
            <a:r>
              <a:rPr lang="en-US" sz="923" baseline="0">
                <a:solidFill>
                  <a:schemeClr val="accent1"/>
                </a:solidFill>
              </a:rPr>
              <a:t> </a:t>
            </a:r>
            <a:fld id="{37D409AB-2201-4E18-8A34-C31753AD9B06}" type="slidenum">
              <a:rPr lang="en-US" sz="923" smtClean="0">
                <a:solidFill>
                  <a:schemeClr val="accent1"/>
                </a:solidFill>
              </a:rPr>
              <a:pPr/>
              <a:t>‹Nr.›</a:t>
            </a:fld>
            <a:endParaRPr lang="en-US" sz="923" dirty="0">
              <a:solidFill>
                <a:schemeClr val="accent1"/>
              </a:solidFill>
            </a:endParaRPr>
          </a:p>
        </p:txBody>
      </p:sp>
      <p:pic>
        <p:nvPicPr>
          <p:cNvPr id="14" name="Bild 11" descr="ENO-GmbH_PPT.jpg">
            <a:extLst>
              <a:ext uri="{FF2B5EF4-FFF2-40B4-BE49-F238E27FC236}">
                <a16:creationId xmlns:a16="http://schemas.microsoft.com/office/drawing/2014/main" id="{C6065CA8-2597-4CE6-B222-C514D00FDD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6205381"/>
            <a:ext cx="1331140" cy="46397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59DC817-DB5F-440C-AFB8-1FF1C89AA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539" y="466143"/>
            <a:ext cx="11272101" cy="693987"/>
          </a:xfrm>
        </p:spPr>
        <p:txBody>
          <a:bodyPr vert="horz">
            <a:normAutofit/>
          </a:bodyPr>
          <a:lstStyle>
            <a:lvl1pPr>
              <a:defRPr sz="2200" baseline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Klicken, um Text einzugeben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4EAEC4-09C4-42DA-83B5-A139FAA667F0}"/>
              </a:ext>
            </a:extLst>
          </p:cNvPr>
          <p:cNvSpPr txBox="1"/>
          <p:nvPr userDrawn="1"/>
        </p:nvSpPr>
        <p:spPr>
          <a:xfrm>
            <a:off x="1631504" y="6421331"/>
            <a:ext cx="4970585" cy="215444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marL="390471" indent="0" algn="l">
              <a:buClr>
                <a:schemeClr val="accent2"/>
              </a:buClr>
              <a:buFont typeface="Lucida Grande"/>
              <a:buNone/>
            </a:pPr>
            <a:r>
              <a:rPr lang="de-DE" sz="1415" baseline="0" dirty="0">
                <a:solidFill>
                  <a:schemeClr val="accent1"/>
                </a:solidFill>
              </a:rPr>
              <a:t>I  </a:t>
            </a:r>
            <a:r>
              <a:rPr lang="de-DE" sz="923" dirty="0">
                <a:solidFill>
                  <a:schemeClr val="accent1"/>
                </a:solidFill>
              </a:rPr>
              <a:t>Ein Unternehmen</a:t>
            </a:r>
            <a:r>
              <a:rPr lang="de-DE" sz="923" baseline="0" dirty="0">
                <a:solidFill>
                  <a:schemeClr val="accent1"/>
                </a:solidFill>
              </a:rPr>
              <a:t> der</a:t>
            </a:r>
            <a:endParaRPr lang="de-DE" sz="923" dirty="0">
              <a:solidFill>
                <a:schemeClr val="accent1"/>
              </a:solidFill>
            </a:endParaRPr>
          </a:p>
        </p:txBody>
      </p:sp>
      <p:pic>
        <p:nvPicPr>
          <p:cNvPr id="16" name="Bild 13">
            <a:extLst>
              <a:ext uri="{FF2B5EF4-FFF2-40B4-BE49-F238E27FC236}">
                <a16:creationId xmlns:a16="http://schemas.microsoft.com/office/drawing/2014/main" id="{8D3F9485-FDF9-4D06-AD71-0EDD51D65D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408" y="6381328"/>
            <a:ext cx="1094408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84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E8C6C4B-C77C-45C3-B7F9-FD763404B4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6932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8" imgH="278" progId="TCLayout.ActiveDocument.1">
                  <p:embed/>
                </p:oleObj>
              </mc:Choice>
              <mc:Fallback>
                <p:oleObj name="think-cell Folie" r:id="rId3" imgW="278" imgH="27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E8C6C4B-C77C-45C3-B7F9-FD763404B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4539" y="466143"/>
            <a:ext cx="11272101" cy="693987"/>
          </a:xfrm>
        </p:spPr>
        <p:txBody>
          <a:bodyPr vert="horz">
            <a:normAutofit/>
          </a:bodyPr>
          <a:lstStyle>
            <a:lvl1pPr>
              <a:defRPr sz="2200" baseline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Klicken, um Text einzugeben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0"/>
          </p:nvPr>
        </p:nvSpPr>
        <p:spPr>
          <a:xfrm>
            <a:off x="6240018" y="1260001"/>
            <a:ext cx="5616621" cy="4545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84861" y="1260001"/>
            <a:ext cx="5511139" cy="4545263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1FC06414-D227-4F9D-92B7-B58091513127}"/>
              </a:ext>
            </a:extLst>
          </p:cNvPr>
          <p:cNvSpPr txBox="1">
            <a:spLocks/>
          </p:cNvSpPr>
          <p:nvPr userDrawn="1"/>
        </p:nvSpPr>
        <p:spPr>
          <a:xfrm>
            <a:off x="10879016" y="6474768"/>
            <a:ext cx="131298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2737631" rtl="0" eaLnBrk="1" latinLnBrk="0" hangingPunct="1">
              <a:defRPr lang="uk-UA" sz="5116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68816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7631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06447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75263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44078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12894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81710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50525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>
                <a:solidFill>
                  <a:schemeClr val="accent1"/>
                </a:solidFill>
              </a:rPr>
              <a:t>Seite</a:t>
            </a:r>
            <a:r>
              <a:rPr lang="en-US" sz="923" baseline="0">
                <a:solidFill>
                  <a:schemeClr val="accent1"/>
                </a:solidFill>
              </a:rPr>
              <a:t> </a:t>
            </a:r>
            <a:fld id="{37D409AB-2201-4E18-8A34-C31753AD9B06}" type="slidenum">
              <a:rPr lang="en-US" sz="923" smtClean="0">
                <a:solidFill>
                  <a:schemeClr val="accent1"/>
                </a:solidFill>
              </a:rPr>
              <a:pPr/>
              <a:t>‹Nr.›</a:t>
            </a:fld>
            <a:endParaRPr lang="en-US" sz="923" dirty="0">
              <a:solidFill>
                <a:schemeClr val="accent1"/>
              </a:solidFill>
            </a:endParaRPr>
          </a:p>
        </p:txBody>
      </p:sp>
      <p:pic>
        <p:nvPicPr>
          <p:cNvPr id="15" name="Bild 11" descr="ENO-GmbH_PPT.jpg">
            <a:extLst>
              <a:ext uri="{FF2B5EF4-FFF2-40B4-BE49-F238E27FC236}">
                <a16:creationId xmlns:a16="http://schemas.microsoft.com/office/drawing/2014/main" id="{5A67FA68-FAD5-4CCF-B9D9-51CBC3ED3E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6205381"/>
            <a:ext cx="1331140" cy="46397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A56A915-6E68-417D-8C6E-9A6111592ABC}"/>
              </a:ext>
            </a:extLst>
          </p:cNvPr>
          <p:cNvSpPr txBox="1"/>
          <p:nvPr userDrawn="1"/>
        </p:nvSpPr>
        <p:spPr>
          <a:xfrm>
            <a:off x="1631504" y="6421331"/>
            <a:ext cx="4970585" cy="215444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marL="390471" indent="0" algn="l">
              <a:buClr>
                <a:schemeClr val="accent2"/>
              </a:buClr>
              <a:buFont typeface="Lucida Grande"/>
              <a:buNone/>
            </a:pPr>
            <a:r>
              <a:rPr lang="de-DE" sz="1415" baseline="0" dirty="0">
                <a:solidFill>
                  <a:schemeClr val="accent1"/>
                </a:solidFill>
              </a:rPr>
              <a:t>I  </a:t>
            </a:r>
            <a:r>
              <a:rPr lang="de-DE" sz="923" dirty="0">
                <a:solidFill>
                  <a:schemeClr val="accent1"/>
                </a:solidFill>
              </a:rPr>
              <a:t>Ein Unternehmen</a:t>
            </a:r>
            <a:r>
              <a:rPr lang="de-DE" sz="923" baseline="0" dirty="0">
                <a:solidFill>
                  <a:schemeClr val="accent1"/>
                </a:solidFill>
              </a:rPr>
              <a:t> der</a:t>
            </a:r>
            <a:endParaRPr lang="de-DE" sz="923" dirty="0">
              <a:solidFill>
                <a:schemeClr val="accent1"/>
              </a:solidFill>
            </a:endParaRPr>
          </a:p>
        </p:txBody>
      </p:sp>
      <p:pic>
        <p:nvPicPr>
          <p:cNvPr id="11" name="Bild 13">
            <a:extLst>
              <a:ext uri="{FF2B5EF4-FFF2-40B4-BE49-F238E27FC236}">
                <a16:creationId xmlns:a16="http://schemas.microsoft.com/office/drawing/2014/main" id="{D63F718F-6670-4C86-8C99-E2AC6F9C5A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408" y="6381328"/>
            <a:ext cx="1094408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93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F135214-222A-40D6-B11F-E8841D4BC9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9693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8" imgH="278" progId="TCLayout.ActiveDocument.1">
                  <p:embed/>
                </p:oleObj>
              </mc:Choice>
              <mc:Fallback>
                <p:oleObj name="think-cell Folie" r:id="rId3" imgW="278" imgH="27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F135214-222A-40D6-B11F-E8841D4BC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/>
          <p:nvPr/>
        </p:nvSpPr>
        <p:spPr>
          <a:xfrm>
            <a:off x="1640814" y="2135567"/>
            <a:ext cx="2618705" cy="298136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4"/>
          </a:p>
        </p:txBody>
      </p:sp>
      <p:sp>
        <p:nvSpPr>
          <p:cNvPr id="9" name="Rectangle 18"/>
          <p:cNvSpPr/>
          <p:nvPr/>
        </p:nvSpPr>
        <p:spPr>
          <a:xfrm>
            <a:off x="4786648" y="2135567"/>
            <a:ext cx="2618705" cy="298136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4"/>
          </a:p>
        </p:txBody>
      </p:sp>
      <p:sp>
        <p:nvSpPr>
          <p:cNvPr id="14" name="Rectangle 23"/>
          <p:cNvSpPr/>
          <p:nvPr/>
        </p:nvSpPr>
        <p:spPr>
          <a:xfrm>
            <a:off x="7932481" y="2135567"/>
            <a:ext cx="2618705" cy="298136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4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1688123" y="3028556"/>
            <a:ext cx="2532185" cy="13910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562671" indent="0">
              <a:buNone/>
              <a:defRPr sz="1477"/>
            </a:lvl2pPr>
            <a:lvl3pPr marL="1125341" indent="0">
              <a:buNone/>
              <a:defRPr sz="1477"/>
            </a:lvl3pPr>
            <a:lvl4pPr marL="1688013" indent="0">
              <a:buNone/>
              <a:defRPr sz="1477"/>
            </a:lvl4pPr>
            <a:lvl5pPr marL="2250684" indent="0">
              <a:buNone/>
              <a:defRPr sz="1477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4829908" y="3028556"/>
            <a:ext cx="2532185" cy="13910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562671" indent="0">
              <a:buNone/>
              <a:defRPr sz="1477"/>
            </a:lvl2pPr>
            <a:lvl3pPr marL="1125341" indent="0">
              <a:buNone/>
              <a:defRPr sz="1477"/>
            </a:lvl3pPr>
            <a:lvl4pPr marL="1688013" indent="0">
              <a:buNone/>
              <a:defRPr sz="1477"/>
            </a:lvl4pPr>
            <a:lvl5pPr marL="2250684" indent="0">
              <a:buNone/>
              <a:defRPr sz="1477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7981488" y="3028556"/>
            <a:ext cx="2532185" cy="13910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562671" indent="0">
              <a:buNone/>
              <a:defRPr sz="1477"/>
            </a:lvl2pPr>
            <a:lvl3pPr marL="1125341" indent="0">
              <a:buNone/>
              <a:defRPr sz="1477"/>
            </a:lvl3pPr>
            <a:lvl4pPr marL="1688013" indent="0">
              <a:buNone/>
              <a:defRPr sz="1477"/>
            </a:lvl4pPr>
            <a:lvl5pPr marL="2250684" indent="0">
              <a:buNone/>
              <a:defRPr sz="1477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1641231" y="4419601"/>
            <a:ext cx="2579077" cy="69691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4"/>
          </p:nvPr>
        </p:nvSpPr>
        <p:spPr>
          <a:xfrm>
            <a:off x="4796145" y="4419601"/>
            <a:ext cx="2579077" cy="69691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15"/>
          </p:nvPr>
        </p:nvSpPr>
        <p:spPr>
          <a:xfrm>
            <a:off x="7952295" y="4419601"/>
            <a:ext cx="2579077" cy="69691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651681" y="2295225"/>
            <a:ext cx="596970" cy="48503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339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01</a:t>
            </a:r>
          </a:p>
        </p:txBody>
      </p:sp>
      <p:sp>
        <p:nvSpPr>
          <p:cNvPr id="30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797515" y="2294806"/>
            <a:ext cx="596970" cy="48503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339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32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8936471" y="2294806"/>
            <a:ext cx="596970" cy="48503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339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01</a:t>
            </a:r>
          </a:p>
        </p:txBody>
      </p: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id="{4B9E017A-F466-4378-871A-424291ED790B}"/>
              </a:ext>
            </a:extLst>
          </p:cNvPr>
          <p:cNvSpPr txBox="1">
            <a:spLocks/>
          </p:cNvSpPr>
          <p:nvPr userDrawn="1"/>
        </p:nvSpPr>
        <p:spPr>
          <a:xfrm>
            <a:off x="10879016" y="6474768"/>
            <a:ext cx="131298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2737631" rtl="0" eaLnBrk="1" latinLnBrk="0" hangingPunct="1">
              <a:defRPr lang="uk-UA" sz="5116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68816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7631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06447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75263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44078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12894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81710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50525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>
                <a:solidFill>
                  <a:schemeClr val="accent1"/>
                </a:solidFill>
              </a:rPr>
              <a:t>Seite</a:t>
            </a:r>
            <a:r>
              <a:rPr lang="en-US" sz="923" baseline="0">
                <a:solidFill>
                  <a:schemeClr val="accent1"/>
                </a:solidFill>
              </a:rPr>
              <a:t> </a:t>
            </a:r>
            <a:fld id="{37D409AB-2201-4E18-8A34-C31753AD9B06}" type="slidenum">
              <a:rPr lang="en-US" sz="923" smtClean="0">
                <a:solidFill>
                  <a:schemeClr val="accent1"/>
                </a:solidFill>
              </a:rPr>
              <a:pPr/>
              <a:t>‹Nr.›</a:t>
            </a:fld>
            <a:endParaRPr lang="en-US" sz="923" dirty="0">
              <a:solidFill>
                <a:schemeClr val="accent1"/>
              </a:solidFill>
            </a:endParaRPr>
          </a:p>
        </p:txBody>
      </p:sp>
      <p:pic>
        <p:nvPicPr>
          <p:cNvPr id="35" name="Bild 11" descr="ENO-GmbH_PPT.jpg">
            <a:extLst>
              <a:ext uri="{FF2B5EF4-FFF2-40B4-BE49-F238E27FC236}">
                <a16:creationId xmlns:a16="http://schemas.microsoft.com/office/drawing/2014/main" id="{43EE8C1B-C654-4D87-A5D3-F22E64BCD9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6205381"/>
            <a:ext cx="1331140" cy="463979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401C5F20-F642-4559-8645-184BD94CC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539" y="466143"/>
            <a:ext cx="11272101" cy="693987"/>
          </a:xfrm>
        </p:spPr>
        <p:txBody>
          <a:bodyPr vert="horz">
            <a:normAutofit/>
          </a:bodyPr>
          <a:lstStyle>
            <a:lvl1pPr>
              <a:defRPr sz="2200" baseline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Klicken, um Text einzugeben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FD5E2A2-511F-4665-8F2D-0902D7730AA7}"/>
              </a:ext>
            </a:extLst>
          </p:cNvPr>
          <p:cNvSpPr txBox="1"/>
          <p:nvPr userDrawn="1"/>
        </p:nvSpPr>
        <p:spPr>
          <a:xfrm>
            <a:off x="1631504" y="6421331"/>
            <a:ext cx="4970585" cy="215444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marL="390471" indent="0" algn="l">
              <a:buClr>
                <a:schemeClr val="accent2"/>
              </a:buClr>
              <a:buFont typeface="Lucida Grande"/>
              <a:buNone/>
            </a:pPr>
            <a:r>
              <a:rPr lang="de-DE" sz="1415" baseline="0" dirty="0">
                <a:solidFill>
                  <a:schemeClr val="accent1"/>
                </a:solidFill>
              </a:rPr>
              <a:t>I  </a:t>
            </a:r>
            <a:r>
              <a:rPr lang="de-DE" sz="923" dirty="0">
                <a:solidFill>
                  <a:schemeClr val="accent1"/>
                </a:solidFill>
              </a:rPr>
              <a:t>Ein Unternehmen</a:t>
            </a:r>
            <a:r>
              <a:rPr lang="de-DE" sz="923" baseline="0" dirty="0">
                <a:solidFill>
                  <a:schemeClr val="accent1"/>
                </a:solidFill>
              </a:rPr>
              <a:t> der</a:t>
            </a:r>
            <a:endParaRPr lang="de-DE" sz="923" dirty="0">
              <a:solidFill>
                <a:schemeClr val="accent1"/>
              </a:solidFill>
            </a:endParaRPr>
          </a:p>
        </p:txBody>
      </p:sp>
      <p:pic>
        <p:nvPicPr>
          <p:cNvPr id="27" name="Bild 13">
            <a:extLst>
              <a:ext uri="{FF2B5EF4-FFF2-40B4-BE49-F238E27FC236}">
                <a16:creationId xmlns:a16="http://schemas.microsoft.com/office/drawing/2014/main" id="{961A5D4D-2BDF-42E6-A82A-46E0F3EBE9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408" y="6381328"/>
            <a:ext cx="1094408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34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rafi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09C3507-04B2-48FD-9718-4A9D142A6E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8715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8" imgH="278" progId="TCLayout.ActiveDocument.1">
                  <p:embed/>
                </p:oleObj>
              </mc:Choice>
              <mc:Fallback>
                <p:oleObj name="think-cell Folie" r:id="rId3" imgW="278" imgH="27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09C3507-04B2-48FD-9718-4A9D142A6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hevron 29"/>
          <p:cNvSpPr/>
          <p:nvPr/>
        </p:nvSpPr>
        <p:spPr>
          <a:xfrm>
            <a:off x="1462624" y="2418504"/>
            <a:ext cx="2543089" cy="1241696"/>
          </a:xfrm>
          <a:prstGeom prst="chevron">
            <a:avLst>
              <a:gd name="adj" fmla="val 39320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4">
              <a:solidFill>
                <a:schemeClr val="tx1"/>
              </a:solidFill>
            </a:endParaRPr>
          </a:p>
        </p:txBody>
      </p:sp>
      <p:sp>
        <p:nvSpPr>
          <p:cNvPr id="8" name="Chevron 37"/>
          <p:cNvSpPr/>
          <p:nvPr/>
        </p:nvSpPr>
        <p:spPr>
          <a:xfrm>
            <a:off x="3703845" y="2418507"/>
            <a:ext cx="2543089" cy="1241697"/>
          </a:xfrm>
          <a:prstGeom prst="chevron">
            <a:avLst>
              <a:gd name="adj" fmla="val 39320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4">
              <a:solidFill>
                <a:schemeClr val="tx1"/>
              </a:solidFill>
            </a:endParaRPr>
          </a:p>
        </p:txBody>
      </p:sp>
      <p:sp>
        <p:nvSpPr>
          <p:cNvPr id="12" name="Chevron 37"/>
          <p:cNvSpPr/>
          <p:nvPr userDrawn="1"/>
        </p:nvSpPr>
        <p:spPr>
          <a:xfrm>
            <a:off x="5945065" y="2418505"/>
            <a:ext cx="2543089" cy="1241696"/>
          </a:xfrm>
          <a:prstGeom prst="chevron">
            <a:avLst>
              <a:gd name="adj" fmla="val 39320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4">
              <a:solidFill>
                <a:schemeClr val="tx1"/>
              </a:solidFill>
            </a:endParaRPr>
          </a:p>
        </p:txBody>
      </p:sp>
      <p:sp>
        <p:nvSpPr>
          <p:cNvPr id="15" name="Chevron 37"/>
          <p:cNvSpPr/>
          <p:nvPr userDrawn="1"/>
        </p:nvSpPr>
        <p:spPr>
          <a:xfrm>
            <a:off x="8186286" y="2418505"/>
            <a:ext cx="2543089" cy="1241696"/>
          </a:xfrm>
          <a:prstGeom prst="chevron">
            <a:avLst>
              <a:gd name="adj" fmla="val 39320"/>
            </a:avLst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54">
              <a:solidFill>
                <a:schemeClr val="tx1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5945555" y="4343401"/>
            <a:ext cx="2026138" cy="6461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8186286" y="4343400"/>
            <a:ext cx="2026138" cy="6461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3703845" y="4343399"/>
            <a:ext cx="2026138" cy="6461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1462136" y="4343398"/>
            <a:ext cx="2026138" cy="6461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Slide Number Placeholder 8"/>
          <p:cNvSpPr txBox="1">
            <a:spLocks/>
          </p:cNvSpPr>
          <p:nvPr userDrawn="1"/>
        </p:nvSpPr>
        <p:spPr>
          <a:xfrm>
            <a:off x="10879016" y="6474768"/>
            <a:ext cx="131298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2737631" rtl="0" eaLnBrk="1" latinLnBrk="0" hangingPunct="1">
              <a:defRPr lang="uk-UA" sz="5116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68816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7631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06447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75263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44078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12894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81710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50525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>
                <a:solidFill>
                  <a:schemeClr val="accent1"/>
                </a:solidFill>
              </a:rPr>
              <a:t>Seite</a:t>
            </a:r>
            <a:r>
              <a:rPr lang="en-US" sz="923" baseline="0">
                <a:solidFill>
                  <a:schemeClr val="accent1"/>
                </a:solidFill>
              </a:rPr>
              <a:t> </a:t>
            </a:r>
            <a:fld id="{37D409AB-2201-4E18-8A34-C31753AD9B06}" type="slidenum">
              <a:rPr lang="en-US" sz="923" smtClean="0">
                <a:solidFill>
                  <a:schemeClr val="accent1"/>
                </a:solidFill>
              </a:rPr>
              <a:pPr/>
              <a:t>‹Nr.›</a:t>
            </a:fld>
            <a:endParaRPr lang="en-US" sz="923" dirty="0">
              <a:solidFill>
                <a:schemeClr val="accent1"/>
              </a:solidFill>
            </a:endParaRPr>
          </a:p>
        </p:txBody>
      </p:sp>
      <p:sp>
        <p:nvSpPr>
          <p:cNvPr id="30" name="Textplatzhalt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1458188" y="3906786"/>
            <a:ext cx="2026138" cy="436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4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702115" y="3906786"/>
            <a:ext cx="2026138" cy="436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2060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5" name="Textplatzhalt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5952946" y="3906786"/>
            <a:ext cx="2026138" cy="436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2060"/>
                </a:solidFill>
              </a:defRPr>
            </a:lvl1pPr>
          </a:lstStyle>
          <a:p>
            <a:pPr lvl="0"/>
            <a:r>
              <a:rPr lang="de-DE"/>
              <a:t>Lorem ipsum</a:t>
            </a:r>
          </a:p>
        </p:txBody>
      </p:sp>
      <p:sp>
        <p:nvSpPr>
          <p:cNvPr id="36" name="Textplatzhalt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8186285" y="3906785"/>
            <a:ext cx="2026138" cy="436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2060"/>
                </a:solidFill>
              </a:defRPr>
            </a:lvl1pPr>
          </a:lstStyle>
          <a:p>
            <a:pPr lvl="0"/>
            <a:r>
              <a:rPr lang="de-DE"/>
              <a:t>Lorem ipsum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85DE3284-56DA-429F-8C22-7B7218649F49}"/>
              </a:ext>
            </a:extLst>
          </p:cNvPr>
          <p:cNvSpPr txBox="1">
            <a:spLocks/>
          </p:cNvSpPr>
          <p:nvPr userDrawn="1"/>
        </p:nvSpPr>
        <p:spPr>
          <a:xfrm>
            <a:off x="10879016" y="6474768"/>
            <a:ext cx="1312985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2737631" rtl="0" eaLnBrk="1" latinLnBrk="0" hangingPunct="1">
              <a:defRPr lang="uk-UA" sz="5116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368816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7631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06447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75263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44078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212894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581710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50525" algn="l" defTabSz="2737631" rtl="0" eaLnBrk="1" latinLnBrk="0" hangingPunct="1">
              <a:defRPr sz="53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>
                <a:solidFill>
                  <a:schemeClr val="accent1"/>
                </a:solidFill>
              </a:rPr>
              <a:t>Seite</a:t>
            </a:r>
            <a:r>
              <a:rPr lang="en-US" sz="923" baseline="0">
                <a:solidFill>
                  <a:schemeClr val="accent1"/>
                </a:solidFill>
              </a:rPr>
              <a:t> </a:t>
            </a:r>
            <a:fld id="{37D409AB-2201-4E18-8A34-C31753AD9B06}" type="slidenum">
              <a:rPr lang="en-US" sz="923" smtClean="0">
                <a:solidFill>
                  <a:schemeClr val="accent1"/>
                </a:solidFill>
              </a:rPr>
              <a:pPr/>
              <a:t>‹Nr.›</a:t>
            </a:fld>
            <a:endParaRPr lang="en-US" sz="923" dirty="0">
              <a:solidFill>
                <a:schemeClr val="accent1"/>
              </a:solidFill>
            </a:endParaRPr>
          </a:p>
        </p:txBody>
      </p:sp>
      <p:pic>
        <p:nvPicPr>
          <p:cNvPr id="31" name="Bild 11" descr="ENO-GmbH_PPT.jpg">
            <a:extLst>
              <a:ext uri="{FF2B5EF4-FFF2-40B4-BE49-F238E27FC236}">
                <a16:creationId xmlns:a16="http://schemas.microsoft.com/office/drawing/2014/main" id="{EB3B1010-45E7-4F75-A245-E4004DD53D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6205381"/>
            <a:ext cx="1331140" cy="463979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0E71E47A-6544-4971-9E55-E6783AFB0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539" y="466143"/>
            <a:ext cx="11272101" cy="693987"/>
          </a:xfrm>
        </p:spPr>
        <p:txBody>
          <a:bodyPr vert="horz">
            <a:normAutofit/>
          </a:bodyPr>
          <a:lstStyle>
            <a:lvl1pPr>
              <a:defRPr sz="2200" baseline="0"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Klicken, um Text einzugeben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D404787-BDA9-497A-84EA-E583C1877838}"/>
              </a:ext>
            </a:extLst>
          </p:cNvPr>
          <p:cNvSpPr txBox="1"/>
          <p:nvPr userDrawn="1"/>
        </p:nvSpPr>
        <p:spPr>
          <a:xfrm>
            <a:off x="1631504" y="6421331"/>
            <a:ext cx="4970585" cy="215444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marL="390471" indent="0" algn="l">
              <a:buClr>
                <a:schemeClr val="accent2"/>
              </a:buClr>
              <a:buFont typeface="Lucida Grande"/>
              <a:buNone/>
            </a:pPr>
            <a:r>
              <a:rPr lang="de-DE" sz="1415" baseline="0" dirty="0">
                <a:solidFill>
                  <a:schemeClr val="accent1"/>
                </a:solidFill>
              </a:rPr>
              <a:t>I  </a:t>
            </a:r>
            <a:r>
              <a:rPr lang="de-DE" sz="923" dirty="0">
                <a:solidFill>
                  <a:schemeClr val="accent1"/>
                </a:solidFill>
              </a:rPr>
              <a:t>Ein Unternehmen</a:t>
            </a:r>
            <a:r>
              <a:rPr lang="de-DE" sz="923" baseline="0" dirty="0">
                <a:solidFill>
                  <a:schemeClr val="accent1"/>
                </a:solidFill>
              </a:rPr>
              <a:t> der</a:t>
            </a:r>
            <a:endParaRPr lang="de-DE" sz="923" dirty="0">
              <a:solidFill>
                <a:schemeClr val="accent1"/>
              </a:solidFill>
            </a:endParaRPr>
          </a:p>
        </p:txBody>
      </p:sp>
      <p:pic>
        <p:nvPicPr>
          <p:cNvPr id="26" name="Bild 13">
            <a:extLst>
              <a:ext uri="{FF2B5EF4-FFF2-40B4-BE49-F238E27FC236}">
                <a16:creationId xmlns:a16="http://schemas.microsoft.com/office/drawing/2014/main" id="{53B20E98-12E9-4C4D-8314-6FCE5A5C49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408" y="6381328"/>
            <a:ext cx="1094408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69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78"/>
            <a:ext cx="12192000" cy="5414914"/>
          </a:xfrm>
          <a:prstGeom prst="rect">
            <a:avLst/>
          </a:prstGeom>
        </p:spPr>
      </p:pic>
      <p:sp>
        <p:nvSpPr>
          <p:cNvPr id="6" name="Rectangle 53"/>
          <p:cNvSpPr/>
          <p:nvPr userDrawn="1"/>
        </p:nvSpPr>
        <p:spPr>
          <a:xfrm>
            <a:off x="1" y="3733800"/>
            <a:ext cx="12191999" cy="16764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95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1219201" y="3733800"/>
            <a:ext cx="10972800" cy="1658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446">
                <a:solidFill>
                  <a:schemeClr val="bg2"/>
                </a:solidFill>
              </a:defRPr>
            </a:lvl1pPr>
            <a:lvl2pPr marL="562671" indent="0">
              <a:buNone/>
              <a:defRPr sz="3446"/>
            </a:lvl2pPr>
            <a:lvl3pPr marL="1125341" indent="0">
              <a:buNone/>
              <a:defRPr sz="3446"/>
            </a:lvl3pPr>
            <a:lvl4pPr marL="1688013" indent="0">
              <a:buNone/>
              <a:defRPr sz="3446"/>
            </a:lvl4pPr>
            <a:lvl5pPr marL="2250684" indent="0">
              <a:buNone/>
              <a:defRPr sz="3446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19200" y="5161700"/>
            <a:ext cx="4783015" cy="228600"/>
          </a:xfrm>
        </p:spPr>
        <p:txBody>
          <a:bodyPr>
            <a:normAutofit/>
          </a:bodyPr>
          <a:lstStyle>
            <a:lvl1pPr marL="0" indent="0">
              <a:buNone/>
              <a:defRPr sz="1108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Stand: TT.MM.JJ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D40835-F241-4586-80AB-6C305349DE99}"/>
              </a:ext>
            </a:extLst>
          </p:cNvPr>
          <p:cNvSpPr txBox="1"/>
          <p:nvPr userDrawn="1"/>
        </p:nvSpPr>
        <p:spPr>
          <a:xfrm>
            <a:off x="6238084" y="6146968"/>
            <a:ext cx="216217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0471" indent="0">
              <a:buClr>
                <a:schemeClr val="accent2"/>
              </a:buClr>
              <a:buFont typeface="Lucida Grande"/>
              <a:buNone/>
            </a:pPr>
            <a:r>
              <a:rPr lang="de-DE" sz="923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Ein Unternehmen der: </a:t>
            </a:r>
          </a:p>
        </p:txBody>
      </p:sp>
      <p:pic>
        <p:nvPicPr>
          <p:cNvPr id="16" name="Bild 5" descr="ENO-GmbH_PPT.jpg">
            <a:extLst>
              <a:ext uri="{FF2B5EF4-FFF2-40B4-BE49-F238E27FC236}">
                <a16:creationId xmlns:a16="http://schemas.microsoft.com/office/drawing/2014/main" id="{C47A71D6-09F8-4549-ADFD-D51621CFD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842188"/>
            <a:ext cx="2443555" cy="851719"/>
          </a:xfrm>
          <a:prstGeom prst="rect">
            <a:avLst/>
          </a:prstGeom>
        </p:spPr>
      </p:pic>
      <p:cxnSp>
        <p:nvCxnSpPr>
          <p:cNvPr id="19" name="Gerade Verbindung 6">
            <a:extLst>
              <a:ext uri="{FF2B5EF4-FFF2-40B4-BE49-F238E27FC236}">
                <a16:creationId xmlns:a16="http://schemas.microsoft.com/office/drawing/2014/main" id="{C0F1ECD2-7681-4053-8347-4452E270C9A8}"/>
              </a:ext>
            </a:extLst>
          </p:cNvPr>
          <p:cNvCxnSpPr/>
          <p:nvPr userDrawn="1"/>
        </p:nvCxnSpPr>
        <p:spPr>
          <a:xfrm>
            <a:off x="8688288" y="5912175"/>
            <a:ext cx="0" cy="747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13">
            <a:extLst>
              <a:ext uri="{FF2B5EF4-FFF2-40B4-BE49-F238E27FC236}">
                <a16:creationId xmlns:a16="http://schemas.microsoft.com/office/drawing/2014/main" id="{3E264D3E-9F92-4A3A-920E-2B28D2A35B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114" y="6381360"/>
            <a:ext cx="1094408" cy="2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8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8D541693-6346-4C9F-80C4-0732B4977751}"/>
              </a:ext>
            </a:extLst>
          </p:cNvPr>
          <p:cNvSpPr txBox="1"/>
          <p:nvPr userDrawn="1"/>
        </p:nvSpPr>
        <p:spPr>
          <a:xfrm>
            <a:off x="6238084" y="6146968"/>
            <a:ext cx="2162172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0471" indent="0">
              <a:buClr>
                <a:schemeClr val="accent2"/>
              </a:buClr>
              <a:buFont typeface="Lucida Grande"/>
              <a:buNone/>
            </a:pPr>
            <a:r>
              <a:rPr lang="de-DE" sz="923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Ein Unternehmen der: </a:t>
            </a:r>
          </a:p>
        </p:txBody>
      </p:sp>
      <p:pic>
        <p:nvPicPr>
          <p:cNvPr id="17" name="Bild 13">
            <a:extLst>
              <a:ext uri="{FF2B5EF4-FFF2-40B4-BE49-F238E27FC236}">
                <a16:creationId xmlns:a16="http://schemas.microsoft.com/office/drawing/2014/main" id="{4163DF78-91E8-41D6-894C-95C3A3F4F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114" y="6381360"/>
            <a:ext cx="1094408" cy="28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1ABE4B3-F6BB-4760-8BB2-AF409F99FA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1420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8" imgH="278" progId="TCLayout.ActiveDocument.1">
                  <p:embed/>
                </p:oleObj>
              </mc:Choice>
              <mc:Fallback>
                <p:oleObj name="think-cell Folie" r:id="rId4" imgW="278" imgH="27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1ABE4B3-F6BB-4760-8BB2-AF409F99FA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735963" y="2564904"/>
            <a:ext cx="6456037" cy="177849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 baseline="0">
                <a:solidFill>
                  <a:srgbClr val="002060"/>
                </a:solidFill>
              </a:defRPr>
            </a:lvl1pPr>
            <a:lvl2pPr marL="562671" indent="0">
              <a:buFontTx/>
              <a:buNone/>
              <a:defRPr/>
            </a:lvl2pPr>
            <a:lvl3pPr marL="1125341" indent="0">
              <a:buFontTx/>
              <a:buNone/>
              <a:defRPr/>
            </a:lvl3pPr>
            <a:lvl4pPr marL="1688013" indent="0">
              <a:buFontTx/>
              <a:buNone/>
              <a:defRPr/>
            </a:lvl4pPr>
            <a:lvl5pPr marL="2250684" indent="0">
              <a:buFontTx/>
              <a:buNone/>
              <a:defRPr/>
            </a:lvl5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0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735963" y="4450914"/>
            <a:ext cx="6456037" cy="706278"/>
          </a:xfrm>
        </p:spPr>
        <p:txBody>
          <a:bodyPr anchor="b">
            <a:noAutofit/>
          </a:bodyPr>
          <a:lstStyle>
            <a:lvl1pPr marL="0" indent="0">
              <a:buNone/>
              <a:defRPr sz="1846" b="1">
                <a:solidFill>
                  <a:srgbClr val="002060"/>
                </a:solidFill>
              </a:defRPr>
            </a:lvl1pPr>
            <a:lvl2pPr marL="562671" indent="0">
              <a:buNone/>
              <a:defRPr sz="1846" b="1"/>
            </a:lvl2pPr>
            <a:lvl3pPr marL="1125341" indent="0">
              <a:buNone/>
              <a:defRPr sz="1846" b="1"/>
            </a:lvl3pPr>
            <a:lvl4pPr marL="1688013" indent="0">
              <a:buNone/>
              <a:defRPr sz="1846" b="1"/>
            </a:lvl4pPr>
            <a:lvl5pPr marL="2250684" indent="0">
              <a:buNone/>
              <a:defRPr sz="1846" b="1"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35960" y="5255655"/>
            <a:ext cx="6456040" cy="432048"/>
          </a:xfrm>
        </p:spPr>
        <p:txBody>
          <a:bodyPr/>
          <a:lstStyle>
            <a:lvl1pPr marL="0" marR="0" indent="0" algn="l" defTabSz="1125341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354" b="1" baseline="0"/>
            </a:lvl1pPr>
          </a:lstStyle>
          <a:p>
            <a:pPr marL="0" marR="0" lvl="0" indent="0" algn="l" defTabSz="1125341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de-DE" dirty="0"/>
              <a:t>Setzen Sie hier den Vertraulichkeitshinweis gemäß HVN 4.2                               öffentlich / intern / vertraulich / streng vertraulich</a:t>
            </a:r>
            <a:br>
              <a:rPr lang="de-DE" dirty="0"/>
            </a:br>
            <a:endParaRPr lang="de-DE" dirty="0"/>
          </a:p>
          <a:p>
            <a:pPr marL="0" marR="0" lvl="0" indent="0" algn="l" defTabSz="1125341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br>
              <a:rPr lang="de-DE" dirty="0"/>
            </a:br>
            <a:endParaRPr lang="de-DE" dirty="0"/>
          </a:p>
          <a:p>
            <a:pPr lvl="0"/>
            <a:endParaRPr lang="de-DE" dirty="0"/>
          </a:p>
        </p:txBody>
      </p:sp>
      <p:pic>
        <p:nvPicPr>
          <p:cNvPr id="11" name="Bild 7">
            <a:extLst>
              <a:ext uri="{FF2B5EF4-FFF2-40B4-BE49-F238E27FC236}">
                <a16:creationId xmlns:a16="http://schemas.microsoft.com/office/drawing/2014/main" id="{70055EBE-5BAD-49ED-94F1-77E721B6F5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0555"/>
            <a:ext cx="2861538" cy="2802248"/>
          </a:xfrm>
          <a:prstGeom prst="rect">
            <a:avLst/>
          </a:prstGeom>
        </p:spPr>
      </p:pic>
      <p:pic>
        <p:nvPicPr>
          <p:cNvPr id="14" name="Bild 5" descr="ENO-GmbH_PPT.jpg">
            <a:extLst>
              <a:ext uri="{FF2B5EF4-FFF2-40B4-BE49-F238E27FC236}">
                <a16:creationId xmlns:a16="http://schemas.microsoft.com/office/drawing/2014/main" id="{1863E4A7-9E84-4A81-9519-E94C4C93E0D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842188"/>
            <a:ext cx="2443555" cy="851719"/>
          </a:xfrm>
          <a:prstGeom prst="rect">
            <a:avLst/>
          </a:prstGeom>
        </p:spPr>
      </p:pic>
      <p:cxnSp>
        <p:nvCxnSpPr>
          <p:cNvPr id="15" name="Gerade Verbindung 6">
            <a:extLst>
              <a:ext uri="{FF2B5EF4-FFF2-40B4-BE49-F238E27FC236}">
                <a16:creationId xmlns:a16="http://schemas.microsoft.com/office/drawing/2014/main" id="{13B55D3D-5F23-41FB-AF98-F22A4A15A483}"/>
              </a:ext>
            </a:extLst>
          </p:cNvPr>
          <p:cNvCxnSpPr/>
          <p:nvPr userDrawn="1"/>
        </p:nvCxnSpPr>
        <p:spPr>
          <a:xfrm>
            <a:off x="8688288" y="5912175"/>
            <a:ext cx="0" cy="747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0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F343C0A-3A51-4C22-89C9-A647BA877F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983263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278" imgH="278" progId="TCLayout.ActiveDocument.1">
                  <p:embed/>
                </p:oleObj>
              </mc:Choice>
              <mc:Fallback>
                <p:oleObj name="think-cell Folie" r:id="rId13" imgW="278" imgH="27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F343C0A-3A51-4C22-89C9-A647BA877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4539" y="466143"/>
            <a:ext cx="10735799" cy="69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Klicken</a:t>
            </a:r>
            <a:r>
              <a:rPr lang="en-US" dirty="0"/>
              <a:t>, um Text </a:t>
            </a:r>
            <a:r>
              <a:rPr lang="en-US" dirty="0" err="1"/>
              <a:t>einzugeben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84539" y="1260001"/>
            <a:ext cx="10735799" cy="456648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997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15" r:id="rId2"/>
    <p:sldLayoutId id="2147483663" r:id="rId3"/>
    <p:sldLayoutId id="2147483942" r:id="rId4"/>
    <p:sldLayoutId id="2147483940" r:id="rId5"/>
    <p:sldLayoutId id="2147483943" r:id="rId6"/>
    <p:sldLayoutId id="2147483944" r:id="rId7"/>
    <p:sldLayoutId id="2147483932" r:id="rId8"/>
    <p:sldLayoutId id="2147483947" r:id="rId9"/>
    <p:sldLayoutId id="2147483941" r:id="rId10"/>
  </p:sldLayoutIdLst>
  <p:txStyles>
    <p:titleStyle>
      <a:lvl1pPr algn="l" defTabSz="1125341" rtl="0" eaLnBrk="1" latinLnBrk="0" hangingPunct="1">
        <a:lnSpc>
          <a:spcPct val="90000"/>
        </a:lnSpc>
        <a:spcBef>
          <a:spcPct val="0"/>
        </a:spcBef>
        <a:buNone/>
        <a:defRPr sz="2200" b="1" kern="120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81335" indent="-281335" algn="l" defTabSz="1125341" rtl="0" eaLnBrk="1" latinLnBrk="0" hangingPunct="1">
        <a:lnSpc>
          <a:spcPct val="90000"/>
        </a:lnSpc>
        <a:spcBef>
          <a:spcPts val="1231"/>
        </a:spcBef>
        <a:buClr>
          <a:schemeClr val="accent2"/>
        </a:buClr>
        <a:buFont typeface=".HelveticaNeueDeskInterface-Regular" charset="-120"/>
        <a:buChar char="⁃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844006" indent="-281335" algn="l" defTabSz="1125341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.HelveticaNeueDeskInterface-Regular" charset="-120"/>
        <a:buChar char="⁃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406676" indent="-281335" algn="l" defTabSz="1125341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.HelveticaNeueDeskInterface-Regular" charset="-120"/>
        <a:buChar char="⁃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969348" indent="-281335" algn="l" defTabSz="1125341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.HelveticaNeueDeskInterface-Regular" charset="-120"/>
        <a:buChar char="⁃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532019" indent="-281335" algn="l" defTabSz="1125341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.HelveticaNeueDeskInterface-Regular" charset="-120"/>
        <a:buChar char="⁃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3094689" indent="-281335" algn="l" defTabSz="1125341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0" indent="-281335" algn="l" defTabSz="1125341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030" indent="-281335" algn="l" defTabSz="1125341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2702" indent="-281335" algn="l" defTabSz="1125341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671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341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013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683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354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024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8695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365" algn="l" defTabSz="1125341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0" userDrawn="1">
          <p15:clr>
            <a:srgbClr val="F26B43"/>
          </p15:clr>
        </p15:guide>
        <p15:guide id="4" orient="horz" pos="725" userDrawn="1">
          <p15:clr>
            <a:srgbClr val="F26B43"/>
          </p15:clr>
        </p15:guide>
        <p15:guide id="5" orient="horz" pos="223" userDrawn="1">
          <p15:clr>
            <a:srgbClr val="F26B43"/>
          </p15:clr>
        </p15:guide>
        <p15:guide id="6" orient="horz" pos="1045" userDrawn="1">
          <p15:clr>
            <a:srgbClr val="F26B43"/>
          </p15:clr>
        </p15:guide>
        <p15:guide id="7" orient="horz" pos="576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pos="8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9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0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2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3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9.e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9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59AD40-4854-435B-A36C-D5A192110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9201" y="3858294"/>
            <a:ext cx="10972800" cy="16589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DE" b="1" i="0" dirty="0">
                <a:effectLst/>
                <a:latin typeface="Avenir Next"/>
              </a:rPr>
              <a:t>Status Wasserstoff im Verteilnetz am Beispiel des GTP sowie der Regionalnetz-Studie Rhein-Main </a:t>
            </a:r>
            <a:r>
              <a:rPr lang="de-DE" i="1" dirty="0">
                <a:effectLst/>
                <a:latin typeface="Avenir Next"/>
              </a:rPr>
              <a:t>– Impuls –</a:t>
            </a:r>
          </a:p>
          <a:p>
            <a:r>
              <a:rPr lang="de-DE" sz="1108" b="1" dirty="0"/>
              <a:t>Brennstoffzellenforum Hessen 2023 / Panel „Status Quo Wasserstoffhochlauf – Infrastruktur, Markt und Preise“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F04406-2352-4467-9E77-6DB2C259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Benjamin Peschka / Marburg, 18.10.2023</a:t>
            </a:r>
          </a:p>
        </p:txBody>
      </p:sp>
    </p:spTree>
    <p:extLst>
      <p:ext uri="{BB962C8B-B14F-4D97-AF65-F5344CB8AC3E}">
        <p14:creationId xmlns:p14="http://schemas.microsoft.com/office/powerpoint/2010/main" val="407004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7F094E0-157A-1B9D-69F6-13DAD12DBC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2502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72" imgH="672" progId="TCLayout.ActiveDocument.1">
                  <p:embed/>
                </p:oleObj>
              </mc:Choice>
              <mc:Fallback>
                <p:oleObj name="think-cell Folie" r:id="rId4" imgW="672" imgH="6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ACB2BB2-B6CA-A162-FB0F-78A779D3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e-DE" dirty="0"/>
              <a:t>GTP 2023 (3/3)</a:t>
            </a:r>
            <a:br>
              <a:rPr lang="de-DE" dirty="0"/>
            </a:br>
            <a:r>
              <a:rPr lang="de-DE" b="0" dirty="0"/>
              <a:t>- </a:t>
            </a:r>
            <a:r>
              <a:rPr lang="de-DE" sz="2400" b="0" dirty="0"/>
              <a:t>Umstellzonen auf 100 % H2 -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801C8F7-073D-3DB6-880C-886347719317}"/>
              </a:ext>
            </a:extLst>
          </p:cNvPr>
          <p:cNvSpPr txBox="1">
            <a:spLocks/>
          </p:cNvSpPr>
          <p:nvPr/>
        </p:nvSpPr>
        <p:spPr>
          <a:xfrm>
            <a:off x="6677667" y="1260000"/>
            <a:ext cx="4746925" cy="3692608"/>
          </a:xfrm>
          <a:prstGeom prst="rect">
            <a:avLst/>
          </a:prstGeom>
        </p:spPr>
        <p:txBody>
          <a:bodyPr>
            <a:normAutofit/>
          </a:bodyPr>
          <a:lstStyle>
            <a:lvl1pPr marL="281335" indent="-281335" algn="l" defTabSz="1125341" rtl="0" eaLnBrk="1" latinLnBrk="0" hangingPunct="1">
              <a:lnSpc>
                <a:spcPct val="90000"/>
              </a:lnSpc>
              <a:spcBef>
                <a:spcPts val="1231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400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0667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69348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3201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9468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03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702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neue Darstellung gegenüber GTP 2022 mit wann erste Teile von Umstellzonen auf 100 % Wasserstoff umgestellt werden  (auf Landkreisebene)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überwiegenden Teil der Landkreise liegen Umstellzonen ganz oder teilweise für die VNB eine Umstellung von Teilen des Gasnetzes auf Versorgung mit 100 % H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bis einschließlich 2030 oder 2035 vorsieht.  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5003921-6568-6FF9-6676-59C2C530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6" y="1260000"/>
            <a:ext cx="5043223" cy="478198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8FC12A3-B865-3E6B-3C7B-5B7D9A601F3D}"/>
              </a:ext>
            </a:extLst>
          </p:cNvPr>
          <p:cNvSpPr txBox="1"/>
          <p:nvPr/>
        </p:nvSpPr>
        <p:spPr>
          <a:xfrm>
            <a:off x="5631519" y="4975792"/>
            <a:ext cx="33623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Abbildung: Zeitpunkt der ersten in Teilzonen 100%-wasserstoffversorgten Umstellzonen der Teilnehmer (dargestellt auf Landkreisebene) </a:t>
            </a:r>
            <a:endParaRPr 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8AF74153-08AC-8143-EA3A-3068D9083D63}"/>
              </a:ext>
            </a:extLst>
          </p:cNvPr>
          <p:cNvSpPr txBox="1">
            <a:spLocks/>
          </p:cNvSpPr>
          <p:nvPr/>
        </p:nvSpPr>
        <p:spPr>
          <a:xfrm>
            <a:off x="5735960" y="5861965"/>
            <a:ext cx="3362308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900" u="sng" dirty="0">
                <a:solidFill>
                  <a:schemeClr val="tx2"/>
                </a:solidFill>
              </a:rPr>
              <a:t>Quelle:</a:t>
            </a:r>
            <a:r>
              <a:rPr lang="de-DE" sz="900" dirty="0">
                <a:solidFill>
                  <a:schemeClr val="tx2"/>
                </a:solidFill>
              </a:rPr>
              <a:t> GTP 2023</a:t>
            </a:r>
          </a:p>
        </p:txBody>
      </p:sp>
    </p:spTree>
    <p:extLst>
      <p:ext uri="{BB962C8B-B14F-4D97-AF65-F5344CB8AC3E}">
        <p14:creationId xmlns:p14="http://schemas.microsoft.com/office/powerpoint/2010/main" val="23990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DF4F535-1A3F-284F-9A59-35CB3921F0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796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72" imgH="672" progId="TCLayout.ActiveDocument.1">
                  <p:embed/>
                </p:oleObj>
              </mc:Choice>
              <mc:Fallback>
                <p:oleObj name="think-cell Folie" r:id="rId4" imgW="672" imgH="6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A841AB3-AEC0-E5DD-AAA9-44D41AC2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e-DE" dirty="0"/>
              <a:t>Studie: Metropolregion Rhein-Main (MRM) (1/2)</a:t>
            </a:r>
            <a:br>
              <a:rPr lang="de-DE" dirty="0"/>
            </a:br>
            <a:r>
              <a:rPr lang="de-DE" b="0" dirty="0"/>
              <a:t>- technische Machbarkeitsstudie - 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63A296-63C6-4079-D5DE-C2A63651D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97" y="1280914"/>
            <a:ext cx="4931111" cy="47610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537158-7E2B-1636-C9AF-001A4E7D4825}"/>
              </a:ext>
            </a:extLst>
          </p:cNvPr>
          <p:cNvSpPr txBox="1"/>
          <p:nvPr/>
        </p:nvSpPr>
        <p:spPr>
          <a:xfrm>
            <a:off x="5591944" y="4763336"/>
            <a:ext cx="643771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solidFill>
                  <a:schemeClr val="tx2"/>
                </a:solidFill>
              </a:rPr>
              <a:t>„Daher unterstützt Hessen die Entwicklung und den Aufbau einer Infrastruktur, um Wasserstoff zukünftig über die Verteilnetze zur Verfügung zu stellen. Wir begrüßen das Engagement aller Akteur-innen und Akteure für eine hessische Wasserstoffwirtschaft“</a:t>
            </a: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200" dirty="0">
                <a:solidFill>
                  <a:schemeClr val="tx2"/>
                </a:solidFill>
              </a:rPr>
              <a:t>(Tarek Al-Wazir, Minister für Wirtschaft, Energie, Verkehr, Wohnen in Hessen im Grußwort der Studie).</a:t>
            </a:r>
            <a:endParaRPr lang="de-DE" sz="1600" dirty="0">
              <a:solidFill>
                <a:schemeClr val="tx2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196C5D2-4B77-D125-539A-0D62F81E44A9}"/>
              </a:ext>
            </a:extLst>
          </p:cNvPr>
          <p:cNvGrpSpPr/>
          <p:nvPr/>
        </p:nvGrpSpPr>
        <p:grpSpPr>
          <a:xfrm>
            <a:off x="6521044" y="1255813"/>
            <a:ext cx="3672408" cy="2515878"/>
            <a:chOff x="6521044" y="1255813"/>
            <a:chExt cx="3672408" cy="251587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1787906-9E25-A520-5EB2-B97A3FADD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21044" y="1255813"/>
              <a:ext cx="3672408" cy="2335622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5B599AA-33F2-826C-E5EA-473161F97677}"/>
                </a:ext>
              </a:extLst>
            </p:cNvPr>
            <p:cNvSpPr/>
            <p:nvPr/>
          </p:nvSpPr>
          <p:spPr>
            <a:xfrm>
              <a:off x="6552041" y="2830570"/>
              <a:ext cx="2520280" cy="9411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defTabSz="914400"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platzhalter 3">
              <a:extLst>
                <a:ext uri="{FF2B5EF4-FFF2-40B4-BE49-F238E27FC236}">
                  <a16:creationId xmlns:a16="http://schemas.microsoft.com/office/drawing/2014/main" id="{D75A8AB7-4945-EF66-7D23-1AD95AC72AD7}"/>
                </a:ext>
              </a:extLst>
            </p:cNvPr>
            <p:cNvSpPr txBox="1">
              <a:spLocks/>
            </p:cNvSpPr>
            <p:nvPr/>
          </p:nvSpPr>
          <p:spPr>
            <a:xfrm>
              <a:off x="6552041" y="3087197"/>
              <a:ext cx="2701773" cy="606589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de-DE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lang="de-DE" sz="16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0000" indent="-1800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b="0" dirty="0">
                  <a:solidFill>
                    <a:schemeClr val="tx2"/>
                  </a:solidFill>
                </a:rPr>
                <a:t>… als eines von 12 Studien-EVUs: </a:t>
              </a:r>
            </a:p>
          </p:txBody>
        </p:sp>
      </p:grp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DC56019-4610-A633-03A3-468705840E54}"/>
              </a:ext>
            </a:extLst>
          </p:cNvPr>
          <p:cNvSpPr txBox="1">
            <a:spLocks/>
          </p:cNvSpPr>
          <p:nvPr/>
        </p:nvSpPr>
        <p:spPr>
          <a:xfrm>
            <a:off x="6461294" y="4350785"/>
            <a:ext cx="2701773" cy="4169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2"/>
                </a:solidFill>
              </a:rPr>
              <a:t>veröffentlicht am 31.8.2023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1B1167A-DCA2-22AD-C5BF-F172013C70D6}"/>
              </a:ext>
            </a:extLst>
          </p:cNvPr>
          <p:cNvSpPr txBox="1"/>
          <p:nvPr/>
        </p:nvSpPr>
        <p:spPr>
          <a:xfrm>
            <a:off x="6498367" y="3693786"/>
            <a:ext cx="442216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u="sng" dirty="0">
                <a:solidFill>
                  <a:schemeClr val="tx2"/>
                </a:solidFill>
              </a:rPr>
              <a:t>Quelle</a:t>
            </a:r>
            <a:r>
              <a:rPr lang="de-DE" sz="900" dirty="0">
                <a:solidFill>
                  <a:schemeClr val="tx2"/>
                </a:solidFill>
              </a:rPr>
              <a:t>: https://wirtschaft.hessen.de/sites/wirtschaft.hessen.de/files/2023-08/2023-08-Technische%2520Machbarkeitsstudie%2520Wasserstoff-Regionalnetz%2520Rhein-Main.pdf</a:t>
            </a:r>
          </a:p>
        </p:txBody>
      </p:sp>
    </p:spTree>
    <p:extLst>
      <p:ext uri="{BB962C8B-B14F-4D97-AF65-F5344CB8AC3E}">
        <p14:creationId xmlns:p14="http://schemas.microsoft.com/office/powerpoint/2010/main" val="356175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AE80D60-EC42-4CE2-C499-10F26BF340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1775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72" imgH="672" progId="TCLayout.ActiveDocument.1">
                  <p:embed/>
                </p:oleObj>
              </mc:Choice>
              <mc:Fallback>
                <p:oleObj name="think-cell Folie" r:id="rId4" imgW="672" imgH="6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E109840-653D-BA60-695F-06614180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e-DE" dirty="0"/>
              <a:t>Studie: Metropolregion Rhein-Main (MRM) (2/2)</a:t>
            </a:r>
            <a:br>
              <a:rPr lang="de-DE" dirty="0"/>
            </a:br>
            <a:r>
              <a:rPr lang="de-DE" b="0" dirty="0"/>
              <a:t>- regionaler Wasserstoff-Backbone -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DBA237-2906-B67E-1394-9F8C12CC6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1263360"/>
            <a:ext cx="5040560" cy="47709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C958FD5-B982-5F1E-35A9-6A437C055F32}"/>
              </a:ext>
            </a:extLst>
          </p:cNvPr>
          <p:cNvSpPr txBox="1"/>
          <p:nvPr/>
        </p:nvSpPr>
        <p:spPr>
          <a:xfrm>
            <a:off x="6744072" y="1260001"/>
            <a:ext cx="3600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Zielsetzung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(u.a.)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 Skizzierung eines regionalen Wasserstoff-Backbones mit Bezug zu technisch bestmöglichen Ver-knüpfung von potenziellen H2-Erzeugern und -Abnehmern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über zukünftige Wasserstoffbedarfe in Region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0F513E-4C0B-C045-C15B-653DA76B1697}"/>
              </a:ext>
            </a:extLst>
          </p:cNvPr>
          <p:cNvSpPr txBox="1"/>
          <p:nvPr/>
        </p:nvSpPr>
        <p:spPr>
          <a:xfrm>
            <a:off x="6720943" y="3613673"/>
            <a:ext cx="3600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Trassierung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neuzubauender, regionaler Wasserstoff-Backbone (rote Skizzierung)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Leitungslänge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ca. 300 km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Versorgung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hauptsächlich aus Fernleitungsnetzen (blau) und geringem Anteil dezentral erzeugtem H2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753F192-785B-9D6F-775D-4A1D9992E738}"/>
              </a:ext>
            </a:extLst>
          </p:cNvPr>
          <p:cNvSpPr txBox="1">
            <a:spLocks/>
          </p:cNvSpPr>
          <p:nvPr/>
        </p:nvSpPr>
        <p:spPr>
          <a:xfrm>
            <a:off x="4359545" y="5834263"/>
            <a:ext cx="2701773" cy="3032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u="sng" dirty="0">
                <a:solidFill>
                  <a:schemeClr val="tx2"/>
                </a:solidFill>
              </a:rPr>
              <a:t>Quelle:</a:t>
            </a:r>
            <a:r>
              <a:rPr lang="de-DE" sz="900" b="0" dirty="0">
                <a:solidFill>
                  <a:schemeClr val="tx2"/>
                </a:solidFill>
              </a:rPr>
              <a:t> Studie, S. 12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4A74229-5457-EC5D-8037-10A1D9DC4ED3}"/>
              </a:ext>
            </a:extLst>
          </p:cNvPr>
          <p:cNvSpPr/>
          <p:nvPr/>
        </p:nvSpPr>
        <p:spPr>
          <a:xfrm>
            <a:off x="3026737" y="1890419"/>
            <a:ext cx="733068" cy="72000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Bef>
                <a:spcPts val="600"/>
              </a:spcBef>
              <a:buClr>
                <a:schemeClr val="accent1"/>
              </a:buClr>
            </a:pPr>
            <a:r>
              <a:rPr lang="de-DE" sz="1600" b="1" dirty="0">
                <a:solidFill>
                  <a:schemeClr val="tx1"/>
                </a:solidFill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64788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8021C01-9A1A-0B7C-E326-30D3740D34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7123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72" imgH="672" progId="TCLayout.ActiveDocument.1">
                  <p:embed/>
                </p:oleObj>
              </mc:Choice>
              <mc:Fallback>
                <p:oleObj name="think-cell Folie" r:id="rId4" imgW="672" imgH="6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19258DB-0160-6D5E-D015-D141B3E4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Zusammenfassung und Ausblick</a:t>
            </a:r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5C3AF95-7E14-4A45-FF8F-3AB211CDAB50}"/>
              </a:ext>
            </a:extLst>
          </p:cNvPr>
          <p:cNvGrpSpPr/>
          <p:nvPr/>
        </p:nvGrpSpPr>
        <p:grpSpPr>
          <a:xfrm>
            <a:off x="2103148" y="1430153"/>
            <a:ext cx="8316805" cy="4508413"/>
            <a:chOff x="684212" y="1865590"/>
            <a:chExt cx="8316806" cy="422770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E5A7AFA-F01D-0E2B-F4EF-B91583CAC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892" t="16939" r="8892" b="8379"/>
            <a:stretch/>
          </p:blipFill>
          <p:spPr>
            <a:xfrm>
              <a:off x="684212" y="1901858"/>
              <a:ext cx="8166935" cy="4191438"/>
            </a:xfrm>
            <a:prstGeom prst="rect">
              <a:avLst/>
            </a:prstGeom>
            <a:noFill/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BF72DD5-3347-0D81-7CFC-854E83A75100}"/>
                </a:ext>
              </a:extLst>
            </p:cNvPr>
            <p:cNvSpPr txBox="1"/>
            <p:nvPr/>
          </p:nvSpPr>
          <p:spPr>
            <a:xfrm>
              <a:off x="861285" y="1865590"/>
              <a:ext cx="2591644" cy="370387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spcBef>
                  <a:spcPts val="225"/>
                </a:spcBef>
                <a:buClr>
                  <a:schemeClr val="accent1"/>
                </a:buClr>
              </a:pPr>
              <a:endParaRPr lang="de-DE" sz="1200" b="1" dirty="0">
                <a:solidFill>
                  <a:schemeClr val="tx2"/>
                </a:solidFill>
              </a:endParaRPr>
            </a:p>
            <a:p>
              <a:pPr defTabSz="685800">
                <a:spcBef>
                  <a:spcPts val="225"/>
                </a:spcBef>
                <a:buClr>
                  <a:schemeClr val="accent1"/>
                </a:buClr>
              </a:pPr>
              <a:r>
                <a:rPr lang="de-DE" sz="1200" b="1" dirty="0">
                  <a:solidFill>
                    <a:schemeClr val="tx2"/>
                  </a:solidFill>
                </a:rPr>
                <a:t>Europäischer Backbone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D7B979B-0A12-B21A-90BF-320A21B421C2}"/>
                </a:ext>
              </a:extLst>
            </p:cNvPr>
            <p:cNvSpPr/>
            <p:nvPr/>
          </p:nvSpPr>
          <p:spPr>
            <a:xfrm>
              <a:off x="4173105" y="2540836"/>
              <a:ext cx="864000" cy="8102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chemeClr val="accent1"/>
                </a:buClr>
              </a:pPr>
              <a:r>
                <a:rPr lang="de-DE" sz="900" dirty="0">
                  <a:solidFill>
                    <a:schemeClr val="tx2"/>
                  </a:solidFill>
                </a:rPr>
                <a:t>europa-weites Projekt: Backbone kommt!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33FE5D5-D8EA-D8B5-FD35-FD4C64DED5DC}"/>
                </a:ext>
              </a:extLst>
            </p:cNvPr>
            <p:cNvSpPr txBox="1"/>
            <p:nvPr/>
          </p:nvSpPr>
          <p:spPr>
            <a:xfrm>
              <a:off x="6598644" y="2473311"/>
              <a:ext cx="2326894" cy="346336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spcBef>
                  <a:spcPts val="225"/>
                </a:spcBef>
                <a:buClr>
                  <a:schemeClr val="accent1"/>
                </a:buClr>
              </a:pPr>
              <a:r>
                <a:rPr lang="de-DE" sz="1200" b="1" dirty="0">
                  <a:solidFill>
                    <a:schemeClr val="tx2"/>
                  </a:solidFill>
                </a:rPr>
                <a:t>Deutsches Wasserstoff-Kernnetz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484C56D-EAA5-E979-E1E3-A28C2694241D}"/>
                </a:ext>
              </a:extLst>
            </p:cNvPr>
            <p:cNvSpPr txBox="1"/>
            <p:nvPr/>
          </p:nvSpPr>
          <p:spPr>
            <a:xfrm>
              <a:off x="6549274" y="4495326"/>
              <a:ext cx="2303612" cy="408869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spcBef>
                  <a:spcPts val="225"/>
                </a:spcBef>
                <a:buClr>
                  <a:schemeClr val="accent1"/>
                </a:buClr>
              </a:pPr>
              <a:endParaRPr lang="de-DE" sz="1200" b="1" dirty="0">
                <a:solidFill>
                  <a:schemeClr val="tx2"/>
                </a:solidFill>
              </a:endParaRPr>
            </a:p>
            <a:p>
              <a:pPr defTabSz="685800">
                <a:spcBef>
                  <a:spcPts val="225"/>
                </a:spcBef>
                <a:buClr>
                  <a:schemeClr val="accent1"/>
                </a:buClr>
              </a:pPr>
              <a:r>
                <a:rPr lang="de-DE" sz="1200" b="1" dirty="0">
                  <a:solidFill>
                    <a:schemeClr val="tx2"/>
                  </a:solidFill>
                </a:rPr>
                <a:t>GTP 2023                                                     </a:t>
              </a:r>
            </a:p>
            <a:p>
              <a:pPr defTabSz="685800">
                <a:spcBef>
                  <a:spcPts val="225"/>
                </a:spcBef>
                <a:buClr>
                  <a:schemeClr val="accent1"/>
                </a:buClr>
              </a:pPr>
              <a:endParaRPr lang="de-DE" sz="1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5DCDB9C-F869-3196-4884-357A4F0EAFA4}"/>
                </a:ext>
              </a:extLst>
            </p:cNvPr>
            <p:cNvSpPr txBox="1"/>
            <p:nvPr/>
          </p:nvSpPr>
          <p:spPr>
            <a:xfrm>
              <a:off x="880747" y="3991468"/>
              <a:ext cx="2171141" cy="346336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spcBef>
                  <a:spcPts val="225"/>
                </a:spcBef>
                <a:buClr>
                  <a:schemeClr val="accent1"/>
                </a:buClr>
              </a:pPr>
              <a:r>
                <a:rPr lang="de-DE" sz="1200" b="1" dirty="0">
                  <a:solidFill>
                    <a:schemeClr val="tx2"/>
                  </a:solidFill>
                </a:rPr>
                <a:t>Praxisbericht: Studie aus Metropolregionen MRM</a:t>
              </a:r>
              <a:endParaRPr lang="de-DE" sz="1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D79D5ED-AAD7-8F7B-0F70-E0C02D9A120C}"/>
                </a:ext>
              </a:extLst>
            </p:cNvPr>
            <p:cNvSpPr/>
            <p:nvPr/>
          </p:nvSpPr>
          <p:spPr>
            <a:xfrm>
              <a:off x="5004048" y="3148557"/>
              <a:ext cx="864000" cy="8102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chemeClr val="accent1"/>
                </a:buClr>
              </a:pPr>
              <a:r>
                <a:rPr lang="de-DE" sz="900" dirty="0">
                  <a:solidFill>
                    <a:schemeClr val="tx2"/>
                  </a:solidFill>
                </a:rPr>
                <a:t>positiv – zweite Phase für VNB </a:t>
              </a:r>
              <a:r>
                <a:rPr lang="de-DE" sz="900" dirty="0" err="1">
                  <a:solidFill>
                    <a:schemeClr val="tx2"/>
                  </a:solidFill>
                </a:rPr>
                <a:t>ent</a:t>
              </a:r>
              <a:r>
                <a:rPr lang="de-DE" sz="900" dirty="0">
                  <a:solidFill>
                    <a:schemeClr val="tx2"/>
                  </a:solidFill>
                </a:rPr>
                <a:t>-scheidend!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4096DB5-3145-547B-88ED-24A436C1B8F3}"/>
                </a:ext>
              </a:extLst>
            </p:cNvPr>
            <p:cNvSpPr/>
            <p:nvPr/>
          </p:nvSpPr>
          <p:spPr>
            <a:xfrm>
              <a:off x="4389033" y="3969144"/>
              <a:ext cx="864000" cy="8102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chemeClr val="accent1"/>
                </a:buClr>
              </a:pPr>
              <a:r>
                <a:rPr lang="de-DE" sz="900" dirty="0">
                  <a:solidFill>
                    <a:schemeClr val="tx2"/>
                  </a:solidFill>
                </a:rPr>
                <a:t>VNB-</a:t>
              </a:r>
              <a:r>
                <a:rPr lang="de-DE" sz="900" dirty="0" err="1">
                  <a:solidFill>
                    <a:schemeClr val="tx2"/>
                  </a:solidFill>
                </a:rPr>
                <a:t>Transfor</a:t>
              </a:r>
              <a:r>
                <a:rPr lang="de-DE" sz="900" dirty="0">
                  <a:solidFill>
                    <a:schemeClr val="tx2"/>
                  </a:solidFill>
                </a:rPr>
                <a:t>-</a:t>
              </a:r>
              <a:r>
                <a:rPr lang="de-DE" sz="900" dirty="0" err="1">
                  <a:solidFill>
                    <a:schemeClr val="tx2"/>
                  </a:solidFill>
                </a:rPr>
                <a:t>mations</a:t>
              </a:r>
              <a:r>
                <a:rPr lang="de-DE" sz="900" dirty="0">
                  <a:solidFill>
                    <a:schemeClr val="tx2"/>
                  </a:solidFill>
                </a:rPr>
                <a:t>-pläne in Gesetz und NEP!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6231BBC-8D81-2155-78BE-2E470DD80767}"/>
                </a:ext>
              </a:extLst>
            </p:cNvPr>
            <p:cNvSpPr/>
            <p:nvPr/>
          </p:nvSpPr>
          <p:spPr>
            <a:xfrm>
              <a:off x="3596945" y="3418655"/>
              <a:ext cx="864000" cy="8102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chemeClr val="accent1"/>
                </a:buClr>
              </a:pPr>
              <a:r>
                <a:rPr lang="de-DE" sz="900" dirty="0">
                  <a:solidFill>
                    <a:schemeClr val="tx2"/>
                  </a:solidFill>
                </a:rPr>
                <a:t>konkret </a:t>
              </a:r>
              <a:r>
                <a:rPr lang="de-DE" sz="900" dirty="0" err="1">
                  <a:solidFill>
                    <a:schemeClr val="tx2"/>
                  </a:solidFill>
                </a:rPr>
                <a:t>netztech-nisch</a:t>
              </a:r>
              <a:r>
                <a:rPr lang="de-DE" sz="900" dirty="0">
                  <a:solidFill>
                    <a:schemeClr val="tx2"/>
                  </a:solidFill>
                </a:rPr>
                <a:t> und für Kunden herunter-brechen!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707645F-42E2-029C-8DBF-C8B36A56FCBD}"/>
                </a:ext>
              </a:extLst>
            </p:cNvPr>
            <p:cNvSpPr txBox="1"/>
            <p:nvPr/>
          </p:nvSpPr>
          <p:spPr>
            <a:xfrm>
              <a:off x="6516216" y="2924944"/>
              <a:ext cx="2333845" cy="909132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de-DE"/>
              </a:defPPr>
              <a:lvl1pPr marL="171450" indent="-171450">
                <a:buFont typeface="Arial" panose="020B0604020202020204" pitchFamily="34" charset="0"/>
                <a:buChar char="•"/>
                <a:defRPr sz="1100"/>
              </a:lvl1pPr>
            </a:lstStyle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70A5F3E-2373-3B6A-20D0-576FDAA890E0}"/>
                </a:ext>
              </a:extLst>
            </p:cNvPr>
            <p:cNvSpPr txBox="1"/>
            <p:nvPr/>
          </p:nvSpPr>
          <p:spPr>
            <a:xfrm>
              <a:off x="750699" y="2351910"/>
              <a:ext cx="2467883" cy="909132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pPr marL="128588" indent="-128588">
                <a:buFont typeface="Arial" panose="020B0604020202020204" pitchFamily="34" charset="0"/>
                <a:buChar char="•"/>
              </a:pPr>
              <a:endParaRPr lang="de-DE" sz="900" dirty="0">
                <a:solidFill>
                  <a:schemeClr val="tx2"/>
                </a:solidFill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de-DE" sz="900" dirty="0">
                <a:solidFill>
                  <a:schemeClr val="tx2"/>
                </a:solidFill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de-DE" sz="900" dirty="0">
                <a:solidFill>
                  <a:schemeClr val="tx2"/>
                </a:solidFill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de-DE" sz="900" dirty="0">
                <a:solidFill>
                  <a:schemeClr val="tx2"/>
                </a:solidFill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de-DE" sz="900" dirty="0">
                <a:solidFill>
                  <a:schemeClr val="tx2"/>
                </a:solidFill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de-DE" sz="900" dirty="0">
                <a:solidFill>
                  <a:schemeClr val="tx2"/>
                </a:solidFill>
              </a:endParaRPr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de-DE" sz="900" dirty="0">
                <a:solidFill>
                  <a:schemeClr val="tx2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8EBE158-E865-71DD-1979-6A35ECF19DB9}"/>
                </a:ext>
              </a:extLst>
            </p:cNvPr>
            <p:cNvSpPr txBox="1"/>
            <p:nvPr/>
          </p:nvSpPr>
          <p:spPr>
            <a:xfrm>
              <a:off x="6516216" y="5013176"/>
              <a:ext cx="2484802" cy="909132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de-DE"/>
              </a:defPPr>
              <a:lvl1pPr marL="171450" indent="-171450">
                <a:buFont typeface="Arial" panose="020B0604020202020204" pitchFamily="34" charset="0"/>
                <a:buChar char="•"/>
                <a:defRPr sz="1100"/>
              </a:lvl1pPr>
            </a:lstStyle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B61A014-2AF2-63AE-EB2E-909FABF4C27E}"/>
                </a:ext>
              </a:extLst>
            </p:cNvPr>
            <p:cNvSpPr txBox="1"/>
            <p:nvPr/>
          </p:nvSpPr>
          <p:spPr>
            <a:xfrm>
              <a:off x="722520" y="4449886"/>
              <a:ext cx="2496063" cy="779257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de-DE"/>
              </a:defPPr>
              <a:lvl1pPr marL="171450" indent="-171450">
                <a:buFont typeface="Arial" panose="020B0604020202020204" pitchFamily="34" charset="0"/>
                <a:buChar char="•"/>
                <a:defRPr sz="1100"/>
              </a:lvl1pPr>
            </a:lstStyle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  <a:p>
              <a:endParaRPr lang="de-DE" sz="9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45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DBCF58-C9D5-F48E-2043-4CA340D92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de-DE" sz="4000" dirty="0">
                <a:solidFill>
                  <a:schemeClr val="tx2"/>
                </a:solidFill>
              </a:rPr>
              <a:t>Vielen Dank!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36F24B-3369-417D-7935-BBFC5FE18B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5963" y="4077072"/>
            <a:ext cx="6456037" cy="1080120"/>
          </a:xfrm>
        </p:spPr>
        <p:txBody>
          <a:bodyPr/>
          <a:lstStyle/>
          <a:p>
            <a:r>
              <a:rPr lang="de-DE" sz="1000" dirty="0">
                <a:solidFill>
                  <a:schemeClr val="tx2"/>
                </a:solidFill>
              </a:rPr>
              <a:t>Energienetze Offenbach GmbH (ENO)</a:t>
            </a:r>
          </a:p>
          <a:p>
            <a:r>
              <a:rPr lang="de-DE" sz="1000" dirty="0">
                <a:solidFill>
                  <a:schemeClr val="tx2"/>
                </a:solidFill>
              </a:rPr>
              <a:t>Dipl.-Verw.Wiss. Benjamin Peschka</a:t>
            </a:r>
          </a:p>
          <a:p>
            <a:r>
              <a:rPr lang="de-DE" sz="1000" dirty="0">
                <a:solidFill>
                  <a:schemeClr val="tx2"/>
                </a:solidFill>
              </a:rPr>
              <a:t>Mobil +49 173 986 30 39</a:t>
            </a:r>
          </a:p>
          <a:p>
            <a:r>
              <a:rPr lang="de-DE" sz="1000" dirty="0">
                <a:solidFill>
                  <a:schemeClr val="tx2"/>
                </a:solidFill>
              </a:rPr>
              <a:t>benjamin.peschka@energienetze-offenbach.de</a:t>
            </a:r>
          </a:p>
        </p:txBody>
      </p:sp>
    </p:spTree>
    <p:extLst>
      <p:ext uri="{BB962C8B-B14F-4D97-AF65-F5344CB8AC3E}">
        <p14:creationId xmlns:p14="http://schemas.microsoft.com/office/powerpoint/2010/main" val="276886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1A0396E-E2CD-94DF-FDA2-62B3AD7EDB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2614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17" imgH="716" progId="TCLayout.ActiveDocument.1">
                  <p:embed/>
                </p:oleObj>
              </mc:Choice>
              <mc:Fallback>
                <p:oleObj name="think-cell Folie" r:id="rId4" imgW="717" imgH="71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1A0396E-E2CD-94DF-FDA2-62B3AD7ED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D45DA32-CFAF-4412-83DB-F62291C0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Referent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16777A70-400D-68AE-3A5F-10EA24D8BD6E}"/>
              </a:ext>
            </a:extLst>
          </p:cNvPr>
          <p:cNvSpPr txBox="1">
            <a:spLocks/>
          </p:cNvSpPr>
          <p:nvPr/>
        </p:nvSpPr>
        <p:spPr>
          <a:xfrm>
            <a:off x="6009624" y="1223555"/>
            <a:ext cx="4262840" cy="4525200"/>
          </a:xfrm>
          <a:prstGeom prst="rect">
            <a:avLst/>
          </a:prstGeom>
        </p:spPr>
        <p:txBody>
          <a:bodyPr/>
          <a:lstStyle>
            <a:lvl1pPr marL="281335" indent="-281335" algn="l" defTabSz="1125341" rtl="0" eaLnBrk="1" latinLnBrk="0" hangingPunct="1">
              <a:lnSpc>
                <a:spcPct val="90000"/>
              </a:lnSpc>
              <a:spcBef>
                <a:spcPts val="1231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400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0667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69348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3201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9468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03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702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base">
              <a:buSzPct val="70000"/>
              <a:buFont typeface=".HelveticaNeueDeskInterface-Regular" charset="-120"/>
              <a:buNone/>
            </a:pPr>
            <a:r>
              <a:rPr lang="de-DE" altLang="de-DE" sz="1400" dirty="0"/>
              <a:t>Dipl.-Verw.Wiss. </a:t>
            </a:r>
          </a:p>
          <a:p>
            <a:pPr marL="0" lvl="2" indent="0" fontAlgn="base">
              <a:buSzPct val="70000"/>
              <a:buFont typeface=".HelveticaNeueDeskInterface-Regular" charset="-120"/>
              <a:buNone/>
            </a:pPr>
            <a:r>
              <a:rPr lang="de-DE" altLang="de-DE" sz="2000" b="1" dirty="0"/>
              <a:t>Benjamin Peschka </a:t>
            </a:r>
          </a:p>
          <a:p>
            <a:pPr lvl="2" fontAlgn="base">
              <a:buSzPct val="70000"/>
            </a:pPr>
            <a:endParaRPr lang="de-DE" altLang="de-DE" sz="2000" dirty="0"/>
          </a:p>
          <a:p>
            <a:pPr fontAlgn="base">
              <a:buSzPct val="70000"/>
            </a:pPr>
            <a:r>
              <a:rPr lang="de-DE" altLang="de-DE" sz="1600" dirty="0"/>
              <a:t>Manager Netzwirtschaft	                 (Netzwirtschaft, Regulierung und Kunden) </a:t>
            </a:r>
          </a:p>
          <a:p>
            <a:pPr fontAlgn="base">
              <a:buSzPct val="70000"/>
            </a:pPr>
            <a:endParaRPr lang="de-DE" altLang="de-DE" sz="1000" dirty="0"/>
          </a:p>
          <a:p>
            <a:pPr fontAlgn="base">
              <a:buSzPct val="70000"/>
            </a:pPr>
            <a:r>
              <a:rPr lang="de-DE" sz="1600" dirty="0"/>
              <a:t>seit fast 20 Jahren im MVV Energie-Konzern, aktuell beim Verteilnetzbetreiber MVV Netze und zugleich dienstleistend für Energienetze Offenbach (ENO)</a:t>
            </a:r>
          </a:p>
          <a:p>
            <a:pPr fontAlgn="base">
              <a:buSzPct val="70000"/>
            </a:pPr>
            <a:endParaRPr lang="de-DE" sz="1000" dirty="0"/>
          </a:p>
          <a:p>
            <a:pPr fontAlgn="base">
              <a:buSzPct val="70000"/>
            </a:pPr>
            <a:r>
              <a:rPr lang="de-DE" altLang="de-DE" sz="1600" dirty="0"/>
              <a:t>Wasserstoff: im Steuerungskreis des Netzwerks H2vorOrt, Fachmitglied im MVV-Lenkungskreis Wasserstoff und ENO-</a:t>
            </a:r>
            <a:r>
              <a:rPr lang="de-DE" sz="1600" dirty="0"/>
              <a:t>Mitglied der Projektgruppe zum regionalen Wasserstoff-Backbone im Rhein-Main-Gebiet</a:t>
            </a:r>
          </a:p>
        </p:txBody>
      </p:sp>
      <p:pic>
        <p:nvPicPr>
          <p:cNvPr id="7" name="Picture 9" descr="G:\Peschka\2014 Konferenzen\04 2014 Berlin ICG Branchentreffen Gas\Benjamin Peschka.jpg">
            <a:extLst>
              <a:ext uri="{FF2B5EF4-FFF2-40B4-BE49-F238E27FC236}">
                <a16:creationId xmlns:a16="http://schemas.microsoft.com/office/drawing/2014/main" id="{58F3EAAA-5014-DAD2-13F9-578C31B1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7" y="1260000"/>
            <a:ext cx="4658639" cy="310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2E1C43BD-C741-D9E5-5AF7-C10E4046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97" y="5348645"/>
            <a:ext cx="4935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 2" pitchFamily="18" charset="2"/>
              <a:buChar char=""/>
              <a:defRPr sz="14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buFont typeface="Wingdings 2" pitchFamily="18" charset="2"/>
              <a:defRPr sz="1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defRPr sz="1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defRPr sz="1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defRPr sz="1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defRPr sz="1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300" dirty="0">
                <a:solidFill>
                  <a:schemeClr val="tx2"/>
                </a:solidFill>
                <a:cs typeface="Arial" pitchFamily="34" charset="0"/>
              </a:rPr>
              <a:t>benjamin.peschka@energienetze-offenbach.de		      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300" dirty="0">
                <a:solidFill>
                  <a:schemeClr val="tx2"/>
                </a:solidFill>
                <a:cs typeface="Arial" pitchFamily="34" charset="0"/>
              </a:rPr>
              <a:t>Mobil 0173/9863039</a:t>
            </a:r>
          </a:p>
        </p:txBody>
      </p:sp>
    </p:spTree>
    <p:extLst>
      <p:ext uri="{BB962C8B-B14F-4D97-AF65-F5344CB8AC3E}">
        <p14:creationId xmlns:p14="http://schemas.microsoft.com/office/powerpoint/2010/main" val="265148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1CBB217-5B36-59D0-0EC1-D59A994E1A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1957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17" imgH="716" progId="TCLayout.ActiveDocument.1">
                  <p:embed/>
                </p:oleObj>
              </mc:Choice>
              <mc:Fallback>
                <p:oleObj name="think-cell Folie" r:id="rId4" imgW="717" imgH="7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4BEDF36-A69C-AB6F-B9D8-39305515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Hinführung zum Thema Wasserstoff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C8A9FB3-E89C-4025-ABAE-167660D8A456}"/>
              </a:ext>
            </a:extLst>
          </p:cNvPr>
          <p:cNvGrpSpPr/>
          <p:nvPr/>
        </p:nvGrpSpPr>
        <p:grpSpPr>
          <a:xfrm>
            <a:off x="593362" y="1239402"/>
            <a:ext cx="8166934" cy="4802584"/>
            <a:chOff x="593362" y="1239402"/>
            <a:chExt cx="8166934" cy="480258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1BC73C6-D525-2BA7-90B4-60AAF8236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362" y="1239402"/>
              <a:ext cx="8166934" cy="4802584"/>
            </a:xfrm>
            <a:prstGeom prst="rect">
              <a:avLst/>
            </a:prstGeom>
          </p:spPr>
        </p:pic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9D6D6FFB-1E58-0243-6373-4009CEDDA9FF}"/>
                </a:ext>
              </a:extLst>
            </p:cNvPr>
            <p:cNvSpPr/>
            <p:nvPr/>
          </p:nvSpPr>
          <p:spPr>
            <a:xfrm rot="20495662">
              <a:off x="1350451" y="2683969"/>
              <a:ext cx="900000" cy="900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Bef>
                  <a:spcPts val="600"/>
                </a:spcBef>
                <a:buClr>
                  <a:schemeClr val="accent1"/>
                </a:buClr>
              </a:pPr>
              <a:r>
                <a:rPr lang="de-DE" sz="1600" dirty="0">
                  <a:solidFill>
                    <a:schemeClr val="tx1"/>
                  </a:solidFill>
                </a:rPr>
                <a:t>Atom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F5189B9C-B7E5-3E57-05F6-EA4486766D24}"/>
                </a:ext>
              </a:extLst>
            </p:cNvPr>
            <p:cNvSpPr/>
            <p:nvPr/>
          </p:nvSpPr>
          <p:spPr>
            <a:xfrm rot="20495662">
              <a:off x="3376723" y="2654611"/>
              <a:ext cx="900000" cy="90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Bef>
                  <a:spcPts val="600"/>
                </a:spcBef>
                <a:buClr>
                  <a:schemeClr val="accent1"/>
                </a:buClr>
              </a:pPr>
              <a:r>
                <a:rPr lang="de-DE" sz="1600" dirty="0">
                  <a:solidFill>
                    <a:schemeClr val="bg1"/>
                  </a:solidFill>
                </a:rPr>
                <a:t>Kohle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5BFB7B63-A215-8CF7-9CCA-2FF7C98C7809}"/>
                </a:ext>
              </a:extLst>
            </p:cNvPr>
            <p:cNvSpPr/>
            <p:nvPr/>
          </p:nvSpPr>
          <p:spPr>
            <a:xfrm rot="20495662">
              <a:off x="5311291" y="2635018"/>
              <a:ext cx="900000" cy="900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Bef>
                  <a:spcPts val="600"/>
                </a:spcBef>
                <a:buClr>
                  <a:schemeClr val="accent1"/>
                </a:buClr>
              </a:pPr>
              <a:r>
                <a:rPr lang="de-DE" sz="1600" dirty="0">
                  <a:solidFill>
                    <a:schemeClr val="tx1"/>
                  </a:solidFill>
                </a:rPr>
                <a:t>Gas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A7ABB1CC-548F-47DC-8E24-F897EEB468FD}"/>
                </a:ext>
              </a:extLst>
            </p:cNvPr>
            <p:cNvSpPr/>
            <p:nvPr/>
          </p:nvSpPr>
          <p:spPr>
            <a:xfrm rot="20495662">
              <a:off x="7245859" y="2635018"/>
              <a:ext cx="900000" cy="90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Bef>
                  <a:spcPts val="600"/>
                </a:spcBef>
                <a:buClr>
                  <a:schemeClr val="accent1"/>
                </a:buClr>
              </a:pPr>
              <a:r>
                <a:rPr lang="de-DE" sz="1600" dirty="0">
                  <a:solidFill>
                    <a:schemeClr val="tx1"/>
                  </a:solidFill>
                </a:rPr>
                <a:t>Erneu-erbare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12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152942C-79E2-983B-3D6D-5A297915E4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1318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17" imgH="716" progId="TCLayout.ActiveDocument.1">
                  <p:embed/>
                </p:oleObj>
              </mc:Choice>
              <mc:Fallback>
                <p:oleObj name="think-cell Folie" r:id="rId4" imgW="717" imgH="7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D10D687-F37D-6E06-0201-1EDD44A3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         Europäische Infrastruktur für H2-Transport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ECB214-8D4F-EA87-DF80-C149EFEF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8" y="589274"/>
            <a:ext cx="674420" cy="4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CCD799-F948-BC99-C752-AD1F6DC96F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437" t="12546" r="13568" b="4934"/>
          <a:stretch/>
        </p:blipFill>
        <p:spPr>
          <a:xfrm>
            <a:off x="585793" y="1260000"/>
            <a:ext cx="4546183" cy="42256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FDD7794-B26E-5C4B-8D60-3A122806E5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b="79231"/>
          <a:stretch/>
        </p:blipFill>
        <p:spPr>
          <a:xfrm>
            <a:off x="623392" y="5658342"/>
            <a:ext cx="1071579" cy="3466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F5201C-1DA6-CDB1-12F2-0D724D4183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852" b="61924"/>
          <a:stretch/>
        </p:blipFill>
        <p:spPr>
          <a:xfrm>
            <a:off x="1387536" y="5695608"/>
            <a:ext cx="1071580" cy="28752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563CD0-CE29-3CDD-C710-762F253802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766" t="30912" r="29864" b="6097"/>
          <a:stretch/>
        </p:blipFill>
        <p:spPr>
          <a:xfrm>
            <a:off x="7712533" y="1268760"/>
            <a:ext cx="1849529" cy="21798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Kreis: nicht ausgefüllt 12">
            <a:extLst>
              <a:ext uri="{FF2B5EF4-FFF2-40B4-BE49-F238E27FC236}">
                <a16:creationId xmlns:a16="http://schemas.microsoft.com/office/drawing/2014/main" id="{94891475-F03F-8078-289F-38F7C89D6728}"/>
              </a:ext>
            </a:extLst>
          </p:cNvPr>
          <p:cNvSpPr/>
          <p:nvPr/>
        </p:nvSpPr>
        <p:spPr>
          <a:xfrm>
            <a:off x="2454089" y="3620000"/>
            <a:ext cx="360000" cy="360040"/>
          </a:xfrm>
          <a:prstGeom prst="donut">
            <a:avLst>
              <a:gd name="adj" fmla="val 83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14" name="Kreis: nicht ausgefüllt 13">
            <a:extLst>
              <a:ext uri="{FF2B5EF4-FFF2-40B4-BE49-F238E27FC236}">
                <a16:creationId xmlns:a16="http://schemas.microsoft.com/office/drawing/2014/main" id="{E997963C-9BCB-7BAF-093F-691594483304}"/>
              </a:ext>
            </a:extLst>
          </p:cNvPr>
          <p:cNvSpPr/>
          <p:nvPr/>
        </p:nvSpPr>
        <p:spPr>
          <a:xfrm>
            <a:off x="7932314" y="1399521"/>
            <a:ext cx="810000" cy="810000"/>
          </a:xfrm>
          <a:prstGeom prst="donut">
            <a:avLst>
              <a:gd name="adj" fmla="val 83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39689FF-B3AC-A788-547C-C36246261DB1}"/>
              </a:ext>
            </a:extLst>
          </p:cNvPr>
          <p:cNvSpPr/>
          <p:nvPr/>
        </p:nvSpPr>
        <p:spPr>
          <a:xfrm rot="20374304">
            <a:off x="2718129" y="2662137"/>
            <a:ext cx="5081852" cy="459975"/>
          </a:xfrm>
          <a:prstGeom prst="rightArrow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defTabSz="9144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A172D5B-489F-0654-5E7B-31DEEA2CB7DA}"/>
              </a:ext>
            </a:extLst>
          </p:cNvPr>
          <p:cNvSpPr txBox="1"/>
          <p:nvPr/>
        </p:nvSpPr>
        <p:spPr>
          <a:xfrm>
            <a:off x="2744470" y="5570076"/>
            <a:ext cx="2387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spc="15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Wasserstofftransportnetz von rd. 33.000 km in 2030 </a:t>
            </a:r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0FF23A8-F53B-53DF-3D33-A9D7BF42246F}"/>
              </a:ext>
            </a:extLst>
          </p:cNvPr>
          <p:cNvSpPr txBox="1"/>
          <p:nvPr/>
        </p:nvSpPr>
        <p:spPr>
          <a:xfrm>
            <a:off x="7607249" y="3638057"/>
            <a:ext cx="424939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ENO in Metropolregion Rhein-Main 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verankert im Herzen von Europa in European Hydrogen Backbone und</a:t>
            </a:r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2028/2030 (mittelbar) integriert ins überregionale H2-Netz von OGE, TNBW und Gascade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de-DE" sz="1400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Der Backbone kommt! </a:t>
            </a:r>
          </a:p>
          <a:p>
            <a:pPr marL="288000"/>
            <a:r>
              <a:rPr lang="de-DE" sz="1400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Für ENO komfortable Ausgangsposition im bundesdeutschen Vergleich. </a:t>
            </a:r>
          </a:p>
          <a:p>
            <a:pPr marL="288000"/>
            <a:r>
              <a:rPr lang="de-DE" sz="1400" b="1" dirty="0">
                <a:solidFill>
                  <a:schemeClr val="tx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EVO-Zielsetzung Klimaneutralität bis 2040 mit H2 machbar!</a:t>
            </a:r>
            <a:endParaRPr lang="de-DE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3BCE381-95D8-263E-2D0B-31982C57A7E0}"/>
              </a:ext>
            </a:extLst>
          </p:cNvPr>
          <p:cNvSpPr txBox="1"/>
          <p:nvPr/>
        </p:nvSpPr>
        <p:spPr>
          <a:xfrm>
            <a:off x="5131976" y="1244042"/>
            <a:ext cx="201781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u="sng" dirty="0">
                <a:solidFill>
                  <a:schemeClr val="tx2"/>
                </a:solidFill>
              </a:rPr>
              <a:t>Quelle </a:t>
            </a:r>
            <a:r>
              <a:rPr lang="de-DE" sz="900" dirty="0">
                <a:solidFill>
                  <a:schemeClr val="tx2"/>
                </a:solidFill>
              </a:rPr>
              <a:t>https://ehb.eu/files/downloads/EHB-initiative-to-provide-insights-on-infrastructure-development-by-2030.pdf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EFE8A2B-C8A3-6A98-08E6-73ECC67AF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68887" y="2076753"/>
            <a:ext cx="955280" cy="3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F04E2E4-D47D-FE49-1E7F-F1C48E9110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1473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17" imgH="716" progId="TCLayout.ActiveDocument.1">
                  <p:embed/>
                </p:oleObj>
              </mc:Choice>
              <mc:Fallback>
                <p:oleObj name="think-cell Folie" r:id="rId4" imgW="717" imgH="7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529A36A-CA02-BB2C-AF2A-D585754A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          Deutsches Wasserstoff-Kernnetz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44BAC3-2022-3372-B136-22F5D57B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8" y="577033"/>
            <a:ext cx="791443" cy="4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3D60E2E-4186-E6A1-F22B-B5AB76C0E77D}"/>
              </a:ext>
            </a:extLst>
          </p:cNvPr>
          <p:cNvSpPr txBox="1">
            <a:spLocks/>
          </p:cNvSpPr>
          <p:nvPr/>
        </p:nvSpPr>
        <p:spPr>
          <a:xfrm>
            <a:off x="6240712" y="2406374"/>
            <a:ext cx="5217544" cy="3375064"/>
          </a:xfrm>
          <a:prstGeom prst="rect">
            <a:avLst/>
          </a:prstGeom>
        </p:spPr>
        <p:txBody>
          <a:bodyPr>
            <a:normAutofit/>
          </a:bodyPr>
          <a:lstStyle>
            <a:lvl1pPr marL="281335" indent="-281335" algn="l" defTabSz="1125341" rtl="0" eaLnBrk="1" latinLnBrk="0" hangingPunct="1">
              <a:lnSpc>
                <a:spcPct val="90000"/>
              </a:lnSpc>
              <a:spcBef>
                <a:spcPts val="1231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400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0667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69348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3201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9468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03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702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.HelveticaNeueDeskInterface-Regular" charset="-120"/>
              <a:buNone/>
            </a:pPr>
            <a:r>
              <a:rPr lang="de-DE" sz="1600" u="sng" dirty="0"/>
              <a:t>VNB in H2vorOrt empfehlen </a:t>
            </a:r>
            <a:r>
              <a:rPr lang="de-DE" sz="1600" u="sng" dirty="0" err="1"/>
              <a:t>u.a</a:t>
            </a:r>
            <a:r>
              <a:rPr lang="de-DE" sz="1600" u="sng" dirty="0"/>
              <a:t> folgende Punkte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1600" dirty="0"/>
              <a:t>Grundsätzlich wird vorgestelltes Kernnetz positiv bewertet – aber ambitionierte Weiterentwicklung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1600" dirty="0"/>
              <a:t>Top-down-Ansatz des Gesetzes muss mit Bottom-up-Planungen (Gasnetzgebietstransformations-plänen) der VNB über Kooperationspflicht in Einklang gebracht werden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1600" dirty="0"/>
              <a:t>Anschlussrecht der VNB ans Kernnetz muss immer gegeben sein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</a:pPr>
            <a:r>
              <a:rPr lang="de-DE" sz="1600" dirty="0"/>
              <a:t>Phase Zwei der Wasserstoffnetzentwicklungs-planung bereits jetzt im EnWG anlegen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9CBBECC-E9E1-F4DF-4010-0105C9ED9D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1294" r="3619" b="12621"/>
          <a:stretch/>
        </p:blipFill>
        <p:spPr bwMode="auto">
          <a:xfrm>
            <a:off x="584198" y="1271020"/>
            <a:ext cx="2951684" cy="408104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F56012B-CAD5-4DB1-9FAC-09016418F0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90356" r="53052"/>
          <a:stretch/>
        </p:blipFill>
        <p:spPr bwMode="auto">
          <a:xfrm>
            <a:off x="551384" y="5525186"/>
            <a:ext cx="1043796" cy="356548"/>
          </a:xfrm>
          <a:prstGeom prst="rect">
            <a:avLst/>
          </a:prstGeom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D02CF1F-5183-F061-2658-1CC32F7498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8" t="90356"/>
          <a:stretch/>
        </p:blipFill>
        <p:spPr bwMode="auto">
          <a:xfrm>
            <a:off x="1611942" y="5517232"/>
            <a:ext cx="1374352" cy="364502"/>
          </a:xfrm>
          <a:prstGeom prst="rect">
            <a:avLst/>
          </a:prstGeom>
          <a:noFill/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D146664-EB8F-71BE-845A-2CAF3AD774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6671"/>
          <a:stretch/>
        </p:blipFill>
        <p:spPr>
          <a:xfrm>
            <a:off x="6267074" y="1268760"/>
            <a:ext cx="5217544" cy="1029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DBE2758-7CD1-F7FB-FCAE-55B398611465}"/>
              </a:ext>
            </a:extLst>
          </p:cNvPr>
          <p:cNvSpPr txBox="1"/>
          <p:nvPr/>
        </p:nvSpPr>
        <p:spPr>
          <a:xfrm>
            <a:off x="3535882" y="1271020"/>
            <a:ext cx="2272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900" u="sng"/>
            </a:lvl1pPr>
          </a:lstStyle>
          <a:p>
            <a:r>
              <a:rPr lang="de-DE" dirty="0">
                <a:solidFill>
                  <a:schemeClr val="tx2"/>
                </a:solidFill>
              </a:rPr>
              <a:t>Quelle</a:t>
            </a:r>
            <a:r>
              <a:rPr lang="de-DE" u="none" dirty="0">
                <a:solidFill>
                  <a:schemeClr val="tx2"/>
                </a:solidFill>
              </a:rPr>
              <a:t>: https://fnb-gas.de/wp-content/uploads/2023/07/2023-07-12_FNB-Gas_Planungsstand-H2-Kernnetz_Karte.png</a:t>
            </a:r>
          </a:p>
        </p:txBody>
      </p:sp>
    </p:spTree>
    <p:extLst>
      <p:ext uri="{BB962C8B-B14F-4D97-AF65-F5344CB8AC3E}">
        <p14:creationId xmlns:p14="http://schemas.microsoft.com/office/powerpoint/2010/main" val="209289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FF98EF8-EDF2-DF0E-FE79-06C14C18AD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0243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17" imgH="716" progId="TCLayout.ActiveDocument.1">
                  <p:embed/>
                </p:oleObj>
              </mc:Choice>
              <mc:Fallback>
                <p:oleObj name="think-cell Folie" r:id="rId4" imgW="717" imgH="7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42DAABF1-74F9-AE66-EAC6-9C057F20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Gasnetzgebietstransformationsplan (GTP)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77F3255C-16D1-A576-E1B5-F74609A2CE26}"/>
              </a:ext>
            </a:extLst>
          </p:cNvPr>
          <p:cNvSpPr txBox="1">
            <a:spLocks/>
          </p:cNvSpPr>
          <p:nvPr/>
        </p:nvSpPr>
        <p:spPr>
          <a:xfrm>
            <a:off x="6723320" y="1268761"/>
            <a:ext cx="4197216" cy="5123096"/>
          </a:xfrm>
          <a:prstGeom prst="rect">
            <a:avLst/>
          </a:prstGeom>
        </p:spPr>
        <p:txBody>
          <a:bodyPr>
            <a:noAutofit/>
          </a:bodyPr>
          <a:lstStyle>
            <a:lvl1pPr marL="281335" indent="-281335" algn="l" defTabSz="1125341" rtl="0" eaLnBrk="1" latinLnBrk="0" hangingPunct="1">
              <a:lnSpc>
                <a:spcPct val="90000"/>
              </a:lnSpc>
              <a:spcBef>
                <a:spcPts val="1231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400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0667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69348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3201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9468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03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702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u="sng" dirty="0">
                <a:latin typeface="+mj-lt"/>
              </a:rPr>
              <a:t>Was ist der Gasnetzgebiets-transformationsplan?</a:t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GTP im März 2022 gestarteter, mehrjähriger Planungsprozess zur Transformation der Gasverteilnetze zur Klimaneutralität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Ziel ist die Herstellung einer investitionsfähigen Planung bis spätestens 2025</a:t>
            </a:r>
            <a:br>
              <a:rPr lang="de-DE" dirty="0">
                <a:latin typeface="+mj-lt"/>
              </a:rPr>
            </a:br>
            <a:br>
              <a:rPr lang="de-DE" dirty="0">
                <a:latin typeface="+mj-lt"/>
              </a:rPr>
            </a:br>
            <a:r>
              <a:rPr lang="de-DE" b="1" dirty="0">
                <a:latin typeface="+mj-lt"/>
                <a:sym typeface="Wingdings" panose="05000000000000000000" pitchFamily="2" charset="2"/>
              </a:rPr>
              <a:t> Der GTP ist das zentrale Angebot von H2vorOrt und den VNB an die Politik.</a:t>
            </a:r>
            <a:endParaRPr lang="de-DE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5C511C-80E5-C140-B867-8929F223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3" y="1272949"/>
            <a:ext cx="1989949" cy="28213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EA9F179-F32D-48B9-98FB-CD4D9D68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08" y="1268761"/>
            <a:ext cx="1989949" cy="28164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20B2BDA-DFFA-5FC9-E26E-CFBB323704AE}"/>
              </a:ext>
            </a:extLst>
          </p:cNvPr>
          <p:cNvSpPr txBox="1"/>
          <p:nvPr/>
        </p:nvSpPr>
        <p:spPr>
          <a:xfrm>
            <a:off x="678455" y="4315956"/>
            <a:ext cx="182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Veröffentlichung Leitfaden für GTP-Einzelplanungen</a:t>
            </a:r>
            <a:br>
              <a:rPr lang="de-DE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 2023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3DC395-202B-B89E-AD95-FC5E2CE32B55}"/>
              </a:ext>
            </a:extLst>
          </p:cNvPr>
          <p:cNvSpPr txBox="1"/>
          <p:nvPr/>
        </p:nvSpPr>
        <p:spPr>
          <a:xfrm>
            <a:off x="2910061" y="4315955"/>
            <a:ext cx="182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GTP Ergebnisbericht deutschlandweit</a:t>
            </a:r>
          </a:p>
          <a:p>
            <a:pPr algn="ctr"/>
            <a:endParaRPr lang="de-D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85533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D2FCFAA-D00A-7E41-2F1D-43A8906F29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441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17" imgH="716" progId="TCLayout.ActiveDocument.1">
                  <p:embed/>
                </p:oleObj>
              </mc:Choice>
              <mc:Fallback>
                <p:oleObj name="think-cell Folie" r:id="rId4" imgW="717" imgH="7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4B2674D5-EAC8-A019-94BD-F37C27BB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H2vorOrt und ENO </a:t>
            </a:r>
            <a:r>
              <a:rPr lang="de-DE" sz="1800" b="0" dirty="0"/>
              <a:t>(MVV Netze)</a:t>
            </a:r>
            <a:endParaRPr lang="de-DE" b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0ED82A-EF10-3A72-FB4A-6A17E847B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33" y="1260001"/>
            <a:ext cx="4747082" cy="45252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BFF1FCA-06C8-BC8C-0772-26CF3D76DC2C}"/>
              </a:ext>
            </a:extLst>
          </p:cNvPr>
          <p:cNvSpPr txBox="1"/>
          <p:nvPr/>
        </p:nvSpPr>
        <p:spPr>
          <a:xfrm>
            <a:off x="7032104" y="1556792"/>
            <a:ext cx="309634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Projektpartner in H2vorOrt mit mehr als   50 % der deutschen Gasverteilnetzkilometer und Netzanschlüsse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 (MVV Netze) von Beginn an dabei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H2vorOrt zentrales Gremium für strategische Dekarbonisierung der deutschen Gasverteilnetze</a:t>
            </a:r>
          </a:p>
        </p:txBody>
      </p:sp>
    </p:spTree>
    <p:extLst>
      <p:ext uri="{BB962C8B-B14F-4D97-AF65-F5344CB8AC3E}">
        <p14:creationId xmlns:p14="http://schemas.microsoft.com/office/powerpoint/2010/main" val="324202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BC9363D-6A3D-326B-1AAA-5EFD201B90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3201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717" imgH="716" progId="TCLayout.ActiveDocument.1">
                  <p:embed/>
                </p:oleObj>
              </mc:Choice>
              <mc:Fallback>
                <p:oleObj name="think-cell Folie" r:id="rId4" imgW="717" imgH="7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ABF5AA2-108F-249C-659D-BACC99BF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e-DE" dirty="0"/>
              <a:t>GTP 2023 (1/3)</a:t>
            </a:r>
            <a:br>
              <a:rPr lang="de-DE" dirty="0"/>
            </a:br>
            <a:r>
              <a:rPr lang="de-DE" b="0" dirty="0"/>
              <a:t>- wesentliche Aussagen -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169AE0BD-E56F-4E50-C404-2E632F87479F}"/>
              </a:ext>
            </a:extLst>
          </p:cNvPr>
          <p:cNvSpPr txBox="1">
            <a:spLocks/>
          </p:cNvSpPr>
          <p:nvPr/>
        </p:nvSpPr>
        <p:spPr>
          <a:xfrm>
            <a:off x="4943872" y="1214986"/>
            <a:ext cx="6048672" cy="50943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1335" indent="-281335" algn="l" defTabSz="1125341" rtl="0" eaLnBrk="1" latinLnBrk="0" hangingPunct="1">
              <a:lnSpc>
                <a:spcPct val="90000"/>
              </a:lnSpc>
              <a:spcBef>
                <a:spcPts val="1231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400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0667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69348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3201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9468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03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702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 2030 wird in großen Teilen Deutschlands mit Wasserstoffeinspeisung in Verteilnetze begonnen.  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 2035 werden in meisten Landkreisen bereits Teilnetze auf 100 % H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umgestellt. Vollständige Umstellung der Wasserstoffgebiete bis 2045 abgeschlossen.  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¾ der knapp 2.000 befragten Industrieunternehmen rechnen mit zukünftigen H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-Einsatz in ihrem Unternehmen.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 überwiegende Anzahl der knapp 1.000 befragten Kommunen setzen auf klimaneutrale Gase; nur 5 % sehen derzeit zukünftig keinen derartigen Einsatz. 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Rohrleitungen in deutschen Gasverteilnetzen bestehen zu über 97 % aus wasserstofftauglichen Materialien Stahl und Kunststoff. Aus technischer Sicht sind für Armaturen und Einbauteile in Gasverteilnetzen grundlegend keine signifikanten Hürden in H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-Readiness zu erwarten. 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F2E7B0-A284-82FC-DA36-A5F886DFC5BD}"/>
              </a:ext>
            </a:extLst>
          </p:cNvPr>
          <p:cNvSpPr txBox="1"/>
          <p:nvPr/>
        </p:nvSpPr>
        <p:spPr>
          <a:xfrm>
            <a:off x="743537" y="4301421"/>
            <a:ext cx="182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GTP Ergebnisbericht deutschlandweit</a:t>
            </a:r>
          </a:p>
          <a:p>
            <a:pPr algn="ctr"/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Veröffentlichung:          11. September 2023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5E9547B-3ECC-49B6-4008-7D618DE09EA8}"/>
              </a:ext>
            </a:extLst>
          </p:cNvPr>
          <p:cNvSpPr txBox="1">
            <a:spLocks/>
          </p:cNvSpPr>
          <p:nvPr/>
        </p:nvSpPr>
        <p:spPr>
          <a:xfrm>
            <a:off x="623392" y="5817344"/>
            <a:ext cx="4679876" cy="348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de-DE"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900" dirty="0"/>
              <a:t>Quelle: GTP 2023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60BB07-A64A-3447-7CD1-54012E6B3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98" y="1274056"/>
            <a:ext cx="2139723" cy="3017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07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CC9555D-20B8-A6B4-2A54-74904C3AA2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1688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72" imgH="672" progId="TCLayout.ActiveDocument.1">
                  <p:embed/>
                </p:oleObj>
              </mc:Choice>
              <mc:Fallback>
                <p:oleObj name="think-cell Folie" r:id="rId4" imgW="672" imgH="6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F76C67B0-C58E-108D-57A5-16F50AF1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e-DE" dirty="0"/>
              <a:t>GTP 2023 (2/3)</a:t>
            </a:r>
            <a:br>
              <a:rPr lang="de-DE" dirty="0"/>
            </a:br>
            <a:r>
              <a:rPr lang="de-DE" b="0" dirty="0"/>
              <a:t>- VNB-Beteiligung -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8068FD4-E0B1-1A88-50B9-3222EE842314}"/>
              </a:ext>
            </a:extLst>
          </p:cNvPr>
          <p:cNvSpPr txBox="1">
            <a:spLocks/>
          </p:cNvSpPr>
          <p:nvPr/>
        </p:nvSpPr>
        <p:spPr>
          <a:xfrm>
            <a:off x="562988" y="4034065"/>
            <a:ext cx="8168400" cy="278719"/>
          </a:xfrm>
          <a:prstGeom prst="rect">
            <a:avLst/>
          </a:prstGeom>
        </p:spPr>
        <p:txBody>
          <a:bodyPr/>
          <a:lstStyle>
            <a:lvl1pPr marL="281335" indent="-281335" algn="l" defTabSz="1125341" rtl="0" eaLnBrk="1" latinLnBrk="0" hangingPunct="1">
              <a:lnSpc>
                <a:spcPct val="90000"/>
              </a:lnSpc>
              <a:spcBef>
                <a:spcPts val="1231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4400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06676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69348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3201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Clr>
                <a:schemeClr val="accent2"/>
              </a:buClr>
              <a:buFont typeface=".HelveticaNeueDeskInterface-Regular" charset="-120"/>
              <a:buChar char="⁃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094689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030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702" indent="-281335" algn="l" defTabSz="1125341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HelveticaNeueDeskInterface-Regular" charset="-120"/>
              <a:buNone/>
            </a:pPr>
            <a:r>
              <a:rPr lang="de-DE" sz="900" dirty="0">
                <a:solidFill>
                  <a:schemeClr val="tx1"/>
                </a:solidFill>
              </a:rPr>
              <a:t>Quelle: GTP 2023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7BBC27-FB64-E9BA-CB5E-0F81A3F390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42" t="45205" r="3903"/>
          <a:stretch/>
        </p:blipFill>
        <p:spPr>
          <a:xfrm>
            <a:off x="584198" y="1259468"/>
            <a:ext cx="8166934" cy="26752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02E8612-CD61-2C79-B2E0-3CF1B5A16E00}"/>
              </a:ext>
            </a:extLst>
          </p:cNvPr>
          <p:cNvSpPr txBox="1"/>
          <p:nvPr/>
        </p:nvSpPr>
        <p:spPr>
          <a:xfrm>
            <a:off x="743229" y="4797152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Teilnahme der VNB am GTP 2023 lag deutlich über dem Vorjahr!</a:t>
            </a:r>
            <a:endParaRPr lang="de-DE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40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NO_161114_Vorlage">
  <a:themeElements>
    <a:clrScheme name="Benutzerdefiniert 3">
      <a:dk1>
        <a:srgbClr val="0A091B"/>
      </a:dk1>
      <a:lt1>
        <a:srgbClr val="F2F2F5"/>
      </a:lt1>
      <a:dk2>
        <a:srgbClr val="5D7282"/>
      </a:dk2>
      <a:lt2>
        <a:srgbClr val="FFFFFF"/>
      </a:lt2>
      <a:accent1>
        <a:srgbClr val="242756"/>
      </a:accent1>
      <a:accent2>
        <a:srgbClr val="CA181A"/>
      </a:accent2>
      <a:accent3>
        <a:srgbClr val="5D7282"/>
      </a:accent3>
      <a:accent4>
        <a:srgbClr val="00919B"/>
      </a:accent4>
      <a:accent5>
        <a:srgbClr val="FFFFFF"/>
      </a:accent5>
      <a:accent6>
        <a:srgbClr val="FFFFFF"/>
      </a:accent6>
      <a:hlink>
        <a:srgbClr val="191919"/>
      </a:hlink>
      <a:folHlink>
        <a:srgbClr val="CA181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noAutofit/>
      </a:bodyPr>
      <a:lstStyle>
        <a:defPPr marL="226800" indent="-226800">
          <a:lnSpc>
            <a:spcPct val="90000"/>
          </a:lnSpc>
          <a:spcBef>
            <a:spcPts val="1000"/>
          </a:spcBef>
          <a:buClr>
            <a:schemeClr val="accent2"/>
          </a:buClr>
          <a:buFont typeface="Lucida Grande"/>
          <a:buChar char="⁃"/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O_Master_16x9.potx" id="{06FE8803-1017-4CEA-83FC-52CE2B419B9A}" vid="{D8DC8EF1-0A61-4C1E-BE2E-BA24588A40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0F49916A62104097752DE59998D14F" ma:contentTypeVersion="10" ma:contentTypeDescription="Ein neues Dokument erstellen." ma:contentTypeScope="" ma:versionID="5eb04875b0eb19b19a5d439e553d254d">
  <xsd:schema xmlns:xsd="http://www.w3.org/2001/XMLSchema" xmlns:xs="http://www.w3.org/2001/XMLSchema" xmlns:p="http://schemas.microsoft.com/office/2006/metadata/properties" xmlns:ns2="710ec348-50b7-43dd-827d-dfe5c19adfbb" xmlns:ns3="aca77601-eb11-47c5-84e4-5f65ab129a3e" xmlns:ns5="ddbcf3a2-cb91-42fb-bddf-c18e61fe0618" targetNamespace="http://schemas.microsoft.com/office/2006/metadata/properties" ma:root="true" ma:fieldsID="8732269f00fb0a47eb48fc6a99ce9116" ns2:_="" ns3:_="" ns5:_="">
    <xsd:import namespace="710ec348-50b7-43dd-827d-dfe5c19adfbb"/>
    <xsd:import namespace="aca77601-eb11-47c5-84e4-5f65ab129a3e"/>
    <xsd:import namespace="ddbcf3a2-cb91-42fb-bddf-c18e61fe0618"/>
    <xsd:element name="properties">
      <xsd:complexType>
        <xsd:sequence>
          <xsd:element name="documentManagement">
            <xsd:complexType>
              <xsd:all>
                <xsd:element ref="ns2:o3c59185879f4cc6b7822c222937634c" minOccurs="0"/>
                <xsd:element ref="ns3:TaxCatchAll" minOccurs="0"/>
                <xsd:element ref="ns2:TaxKeywordTaxHTField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ec348-50b7-43dd-827d-dfe5c19adfbb" elementFormDefault="qualified">
    <xsd:import namespace="http://schemas.microsoft.com/office/2006/documentManagement/types"/>
    <xsd:import namespace="http://schemas.microsoft.com/office/infopath/2007/PartnerControls"/>
    <xsd:element name="o3c59185879f4cc6b7822c222937634c" ma:index="9" nillable="true" ma:taxonomy="true" ma:internalName="o3c59185879f4cc6b7822c222937634c" ma:taxonomyFieldName="MCKnowledgeTag" ma:displayName="Kategorie" ma:default="" ma:fieldId="{83c59185-879f-4cc6-b782-2c222937634c}" ma:sspId="83ec222a-152c-4d8c-9942-49c341f122fd" ma:termSetId="d5a49cda-06ce-400c-a7a4-cfdc8cb3f8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2" nillable="true" ma:taxonomy="true" ma:internalName="TaxKeywordTaxHTField" ma:taxonomyFieldName="TaxKeyword" ma:displayName="Schlagwörter" ma:fieldId="{23f27201-bee3-471e-b2e7-b64fd8b7ca38}" ma:taxonomyMulti="true" ma:sspId="83ec222a-152c-4d8c-9942-49c341f122f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77601-eb11-47c5-84e4-5f65ab129a3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3a9cb42d-7e5b-44f0-bbf3-53f2141a0e3e}" ma:internalName="TaxCatchAll" ma:showField="CatchAllData" ma:web="710ec348-50b7-43dd-827d-dfe5c19ad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cf3a2-cb91-42fb-bddf-c18e61fe06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3ec222a-152c-4d8c-9942-49c341f122fd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77601-eb11-47c5-84e4-5f65ab129a3e"/>
    <TaxKeywordTaxHTField xmlns="710ec348-50b7-43dd-827d-dfe5c19adfbb">
      <Terms xmlns="http://schemas.microsoft.com/office/infopath/2007/PartnerControls"/>
    </TaxKeywordTaxHTField>
    <o3c59185879f4cc6b7822c222937634c xmlns="710ec348-50b7-43dd-827d-dfe5c19adfbb">
      <Terms xmlns="http://schemas.microsoft.com/office/infopath/2007/PartnerControls"/>
    </o3c59185879f4cc6b7822c222937634c>
  </documentManagement>
</p:properties>
</file>

<file path=customXml/itemProps1.xml><?xml version="1.0" encoding="utf-8"?>
<ds:datastoreItem xmlns:ds="http://schemas.openxmlformats.org/officeDocument/2006/customXml" ds:itemID="{8165F922-3A64-4010-B157-2C170C190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ec348-50b7-43dd-827d-dfe5c19adfbb"/>
    <ds:schemaRef ds:uri="aca77601-eb11-47c5-84e4-5f65ab129a3e"/>
    <ds:schemaRef ds:uri="ddbcf3a2-cb91-42fb-bddf-c18e61fe06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0BA072-C404-4529-9BCF-917E81EF101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E23F215-C2A6-4276-A8B8-8134FA40919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BC34B47-79DF-480F-9AF8-2C96A29E8575}">
  <ds:schemaRefs>
    <ds:schemaRef ds:uri="http://schemas.microsoft.com/office/2006/metadata/properties"/>
    <ds:schemaRef ds:uri="http://schemas.microsoft.com/office/infopath/2007/PartnerControls"/>
    <ds:schemaRef ds:uri="aca77601-eb11-47c5-84e4-5f65ab129a3e"/>
    <ds:schemaRef ds:uri="710ec348-50b7-43dd-827d-dfe5c19adf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ENO_Master_16x9</Template>
  <TotalTime>0</TotalTime>
  <Words>900</Words>
  <Application>Microsoft Office PowerPoint</Application>
  <PresentationFormat>Breitbild</PresentationFormat>
  <Paragraphs>134</Paragraphs>
  <Slides>14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.HelveticaNeueDeskInterface-Regular</vt:lpstr>
      <vt:lpstr>Arial</vt:lpstr>
      <vt:lpstr>Avenir Next</vt:lpstr>
      <vt:lpstr>Calibri</vt:lpstr>
      <vt:lpstr>Lucida Grande</vt:lpstr>
      <vt:lpstr>Wingdings</vt:lpstr>
      <vt:lpstr>ENO_161114_Vorlage</vt:lpstr>
      <vt:lpstr>think-cell Folie</vt:lpstr>
      <vt:lpstr>PowerPoint-Präsentation</vt:lpstr>
      <vt:lpstr>Referent</vt:lpstr>
      <vt:lpstr>Hinführung zum Thema Wasserstoff</vt:lpstr>
      <vt:lpstr>         Europäische Infrastruktur für H2-Transport</vt:lpstr>
      <vt:lpstr>          Deutsches Wasserstoff-Kernnetz</vt:lpstr>
      <vt:lpstr>Gasnetzgebietstransformationsplan (GTP)</vt:lpstr>
      <vt:lpstr>H2vorOrt und ENO (MVV Netze)</vt:lpstr>
      <vt:lpstr>GTP 2023 (1/3) - wesentliche Aussagen -</vt:lpstr>
      <vt:lpstr>GTP 2023 (2/3) - VNB-Beteiligung -</vt:lpstr>
      <vt:lpstr>GTP 2023 (3/3) - Umstellzonen auf 100 % H2 -</vt:lpstr>
      <vt:lpstr>Studie: Metropolregion Rhein-Main (MRM) (1/2) - technische Machbarkeitsstudie - </vt:lpstr>
      <vt:lpstr>Studie: Metropolregion Rhein-Main (MRM) (2/2) - regionaler Wasserstoff-Backbone -</vt:lpstr>
      <vt:lpstr>Zusammenfassung und Ausblick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Peschka, Benjamin, TV.N.3, MVV Netze</dc:creator>
  <cp:lastModifiedBy>Peschka, Benjamin, TV.N.3, MVV Netze</cp:lastModifiedBy>
  <cp:revision>8</cp:revision>
  <cp:lastPrinted>2016-11-03T11:38:29Z</cp:lastPrinted>
  <dcterms:created xsi:type="dcterms:W3CDTF">2023-10-17T04:52:36Z</dcterms:created>
  <dcterms:modified xsi:type="dcterms:W3CDTF">2023-10-17T20:01:01Z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0x010100EF0F49916A62104097752DE59998D14F</vt:lpwstr>
  </property>
</Properties>
</file>