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1"/>
  </p:notesMasterIdLst>
  <p:handoutMasterIdLst>
    <p:handoutMasterId r:id="rId32"/>
  </p:handoutMasterIdLst>
  <p:sldIdLst>
    <p:sldId id="3633" r:id="rId5"/>
    <p:sldId id="3586" r:id="rId6"/>
    <p:sldId id="3587" r:id="rId7"/>
    <p:sldId id="2145708266" r:id="rId8"/>
    <p:sldId id="2145708275" r:id="rId9"/>
    <p:sldId id="3482" r:id="rId10"/>
    <p:sldId id="3906" r:id="rId11"/>
    <p:sldId id="3663" r:id="rId12"/>
    <p:sldId id="3664" r:id="rId13"/>
    <p:sldId id="713" r:id="rId14"/>
    <p:sldId id="727" r:id="rId15"/>
    <p:sldId id="2145708267" r:id="rId16"/>
    <p:sldId id="260" r:id="rId17"/>
    <p:sldId id="3668" r:id="rId18"/>
    <p:sldId id="2145708276" r:id="rId19"/>
    <p:sldId id="3885" r:id="rId20"/>
    <p:sldId id="3893" r:id="rId21"/>
    <p:sldId id="3933" r:id="rId22"/>
    <p:sldId id="2145708272" r:id="rId23"/>
    <p:sldId id="3875" r:id="rId24"/>
    <p:sldId id="2145708273" r:id="rId25"/>
    <p:sldId id="2145708271" r:id="rId26"/>
    <p:sldId id="2145708274" r:id="rId27"/>
    <p:sldId id="3559" r:id="rId28"/>
    <p:sldId id="2145708278" r:id="rId29"/>
    <p:sldId id="268" r:id="rId30"/>
  </p:sldIdLst>
  <p:sldSz cx="12192000" cy="6858000"/>
  <p:notesSz cx="6858000" cy="9144000"/>
  <p:embeddedFontLst>
    <p:embeddedFont>
      <p:font typeface="Rounded Mplus 1c ExtraBold" panose="020B0600070205080204" charset="-128"/>
      <p:regular r:id="rId33"/>
      <p:bold r:id="rId34"/>
      <p:italic r:id="rId35"/>
      <p:boldItalic r:id="rId36"/>
    </p:embeddedFont>
    <p:embeddedFont>
      <p:font typeface="Barlow" panose="00000500000000000000" pitchFamily="2" charset="0"/>
      <p:regular r:id="rId37"/>
      <p:bold r:id="rId38"/>
      <p:italic r:id="rId39"/>
      <p:boldItalic r:id="rId40"/>
    </p:embeddedFont>
    <p:embeddedFont>
      <p:font typeface="Barlow Medium" panose="00000600000000000000" pitchFamily="2" charset="0"/>
      <p:regular r:id="rId41"/>
      <p: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mbria Math" panose="02040503050406030204" pitchFamily="18" charset="0"/>
      <p:regular r:id="rId47"/>
    </p:embeddedFont>
    <p:embeddedFont>
      <p:font typeface="Montserrat SemiBold" panose="00000700000000000000" pitchFamily="2" charset="0"/>
      <p:bold r:id="rId48"/>
      <p:boldItalic r:id="rId49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3" pos="483" userDrawn="1">
          <p15:clr>
            <a:srgbClr val="A4A3A4"/>
          </p15:clr>
        </p15:guide>
        <p15:guide id="4" orient="horz" pos="1746" userDrawn="1">
          <p15:clr>
            <a:srgbClr val="A4A3A4"/>
          </p15:clr>
        </p15:guide>
        <p15:guide id="5" pos="2120" userDrawn="1">
          <p15:clr>
            <a:srgbClr val="A4A3A4"/>
          </p15:clr>
        </p15:guide>
        <p15:guide id="6" orient="horz" pos="3748" userDrawn="1">
          <p15:clr>
            <a:srgbClr val="A4A3A4"/>
          </p15:clr>
        </p15:guide>
        <p15:guide id="7" orient="horz" pos="1525" userDrawn="1">
          <p15:clr>
            <a:srgbClr val="A4A3A4"/>
          </p15:clr>
        </p15:guide>
        <p15:guide id="8" pos="1935" userDrawn="1">
          <p15:clr>
            <a:srgbClr val="A4A3A4"/>
          </p15:clr>
        </p15:guide>
        <p15:guide id="9" pos="3749" userDrawn="1">
          <p15:clr>
            <a:srgbClr val="A4A3A4"/>
          </p15:clr>
        </p15:guide>
        <p15:guide id="10" pos="7428" userDrawn="1">
          <p15:clr>
            <a:srgbClr val="A4A3A4"/>
          </p15:clr>
        </p15:guide>
        <p15:guide id="13" pos="5606" userDrawn="1">
          <p15:clr>
            <a:srgbClr val="A4A3A4"/>
          </p15:clr>
        </p15:guide>
        <p15:guide id="14" orient="horz" pos="2601" userDrawn="1">
          <p15:clr>
            <a:srgbClr val="A4A3A4"/>
          </p15:clr>
        </p15:guide>
        <p15:guide id="15" pos="5685" userDrawn="1">
          <p15:clr>
            <a:srgbClr val="A4A3A4"/>
          </p15:clr>
        </p15:guide>
        <p15:guide id="16" orient="horz" pos="1979" userDrawn="1">
          <p15:clr>
            <a:srgbClr val="A4A3A4"/>
          </p15:clr>
        </p15:guide>
        <p15:guide id="17" orient="horz" pos="246" userDrawn="1">
          <p15:clr>
            <a:srgbClr val="A4A3A4"/>
          </p15:clr>
        </p15:guide>
        <p15:guide id="18" orient="horz" pos="360" userDrawn="1">
          <p15:clr>
            <a:srgbClr val="A4A3A4"/>
          </p15:clr>
        </p15:guide>
        <p15:guide id="19" pos="326" userDrawn="1">
          <p15:clr>
            <a:srgbClr val="A4A3A4"/>
          </p15:clr>
        </p15:guide>
        <p15:guide id="20" orient="horz" pos="4020">
          <p15:clr>
            <a:srgbClr val="A4A3A4"/>
          </p15:clr>
        </p15:guide>
        <p15:guide id="21" orient="horz" pos="346">
          <p15:clr>
            <a:srgbClr val="A4A3A4"/>
          </p15:clr>
        </p15:guide>
        <p15:guide id="22" orient="horz" pos="1117">
          <p15:clr>
            <a:srgbClr val="A4A3A4"/>
          </p15:clr>
        </p15:guide>
        <p15:guide id="23" pos="2298">
          <p15:clr>
            <a:srgbClr val="A4A3A4"/>
          </p15:clr>
        </p15:guide>
        <p15:guide id="24" pos="4021">
          <p15:clr>
            <a:srgbClr val="A4A3A4"/>
          </p15:clr>
        </p15:guide>
        <p15:guide id="25" pos="7378">
          <p15:clr>
            <a:srgbClr val="A4A3A4"/>
          </p15:clr>
        </p15:guide>
        <p15:guide id="26" pos="5695">
          <p15:clr>
            <a:srgbClr val="A4A3A4"/>
          </p15:clr>
        </p15:guide>
        <p15:guide id="27" pos="609">
          <p15:clr>
            <a:srgbClr val="A4A3A4"/>
          </p15:clr>
        </p15:guide>
        <p15:guide id="28" pos="3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D09030C-A49B-C59E-B936-E0BB547A7EAB}" name="Francis Wedin" initials="FW" userId="Francis Wedin" providerId="None"/>
  <p188:author id="{45DBBC19-587E-B071-F9AE-899E838D951F}" name="Jess Bukowski" initials="JB" userId="S::jbukowski@v-er.eu::c247d1b2-8d67-4c75-8224-4aabe252f06d" providerId="AD"/>
  <p188:author id="{BA815629-0ABD-DDB4-4324-99BE289CDAC2}" name="Julieanne Maszniew" initials="JM" userId="S::jmaszniew@v-er.eu::536b5d3f-9c78-4fc5-b984-45056f2a29d6" providerId="AD"/>
  <p188:author id="{7011E24F-6321-9F14-0BB6-528962BFD590}" name="Francis Wedin" initials="FW" userId="S::fwedin@v-er.eu::7ccdab36-2848-4348-a5ed-f1cf55d426c9" providerId="AD"/>
  <p188:author id="{839E0656-90C1-89EF-4F04-DDBBFFE4DFAD}" name="Daniel Tydde" initials="DT" userId="S::dtydde@v-er.eu::b7593c2a-36b0-47fb-84a0-c9aa8d0dfcba" providerId="AD"/>
  <p188:author id="{BA793A82-8088-6DDD-28EF-9CA2ADBB2C15}" name="Vincent Pedailles" initials="VP" userId="S::vpedailles@v-er.eu::0d7e864f-96ca-4f89-923f-7a12f6c415d9" providerId="AD"/>
  <p188:author id="{6F63F6EE-69C2-E995-DFEB-195EC55A8ABF}" name="Lachlan Grace" initials="LG" userId="S::lgrace@v-er.eu::52f723a9-56a4-4440-b72e-0709eb6b487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34872"/>
    <a:srgbClr val="113F62"/>
    <a:srgbClr val="9D9D9C"/>
    <a:srgbClr val="11D1C9"/>
    <a:srgbClr val="00CC99"/>
    <a:srgbClr val="FF503C"/>
    <a:srgbClr val="D6393D"/>
    <a:srgbClr val="F3C53C"/>
    <a:srgbClr val="5911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1F44E9-125F-4A85-9C9D-A3DFA59BF726}" v="16" dt="2023-09-12T12:23:08.830"/>
  </p1510:revLst>
</p1510:revInfo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58"/>
      </p:cViewPr>
      <p:guideLst>
        <p:guide orient="horz" pos="2069"/>
        <p:guide pos="483"/>
        <p:guide orient="horz" pos="1746"/>
        <p:guide pos="2120"/>
        <p:guide orient="horz" pos="3748"/>
        <p:guide orient="horz" pos="1525"/>
        <p:guide pos="1935"/>
        <p:guide pos="3749"/>
        <p:guide pos="7428"/>
        <p:guide pos="5606"/>
        <p:guide orient="horz" pos="2601"/>
        <p:guide pos="5685"/>
        <p:guide orient="horz" pos="1979"/>
        <p:guide orient="horz" pos="246"/>
        <p:guide orient="horz" pos="360"/>
        <p:guide pos="326"/>
        <p:guide orient="horz" pos="4020"/>
        <p:guide orient="horz" pos="346"/>
        <p:guide orient="horz" pos="1117"/>
        <p:guide pos="2298"/>
        <p:guide pos="4021"/>
        <p:guide pos="7378"/>
        <p:guide pos="5695"/>
        <p:guide pos="609"/>
        <p:guide pos="3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3403" y="413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microsoft.com/office/2018/10/relationships/authors" Target="authors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ian Bär" userId="75d5d96d-6650-430c-804b-9389632da552" providerId="ADAL" clId="{5B1F44E9-125F-4A85-9C9D-A3DFA59BF726}"/>
    <pc:docChg chg="undo redo custSel delSld modSld modMainMaster">
      <pc:chgData name="Kristian Bär" userId="75d5d96d-6650-430c-804b-9389632da552" providerId="ADAL" clId="{5B1F44E9-125F-4A85-9C9D-A3DFA59BF726}" dt="2023-09-12T12:23:47.642" v="262" actId="1037"/>
      <pc:docMkLst>
        <pc:docMk/>
      </pc:docMkLst>
      <pc:sldChg chg="delSp modSp mod">
        <pc:chgData name="Kristian Bär" userId="75d5d96d-6650-430c-804b-9389632da552" providerId="ADAL" clId="{5B1F44E9-125F-4A85-9C9D-A3DFA59BF726}" dt="2023-09-12T12:11:36.408" v="66"/>
        <pc:sldMkLst>
          <pc:docMk/>
          <pc:sldMk cId="1020465216" sldId="260"/>
        </pc:sldMkLst>
        <pc:spChg chg="mod">
          <ac:chgData name="Kristian Bär" userId="75d5d96d-6650-430c-804b-9389632da552" providerId="ADAL" clId="{5B1F44E9-125F-4A85-9C9D-A3DFA59BF726}" dt="2023-09-12T12:09:22.396" v="51" actId="20577"/>
          <ac:spMkLst>
            <pc:docMk/>
            <pc:sldMk cId="1020465216" sldId="260"/>
            <ac:spMk id="2" creationId="{00000000-0000-0000-0000-000000000000}"/>
          </ac:spMkLst>
        </pc:spChg>
        <pc:spChg chg="mod">
          <ac:chgData name="Kristian Bär" userId="75d5d96d-6650-430c-804b-9389632da552" providerId="ADAL" clId="{5B1F44E9-125F-4A85-9C9D-A3DFA59BF726}" dt="2023-09-12T12:11:36.408" v="66"/>
          <ac:spMkLst>
            <pc:docMk/>
            <pc:sldMk cId="1020465216" sldId="260"/>
            <ac:spMk id="5" creationId="{00000000-0000-0000-0000-000000000000}"/>
          </ac:spMkLst>
        </pc:spChg>
        <pc:spChg chg="mod">
          <ac:chgData name="Kristian Bär" userId="75d5d96d-6650-430c-804b-9389632da552" providerId="ADAL" clId="{5B1F44E9-125F-4A85-9C9D-A3DFA59BF726}" dt="2023-09-12T11:56:30.236" v="12" actId="20577"/>
          <ac:spMkLst>
            <pc:docMk/>
            <pc:sldMk cId="1020465216" sldId="260"/>
            <ac:spMk id="7" creationId="{81BFF037-1E09-9986-D068-DAD8870F6AD1}"/>
          </ac:spMkLst>
        </pc:spChg>
        <pc:spChg chg="mod">
          <ac:chgData name="Kristian Bär" userId="75d5d96d-6650-430c-804b-9389632da552" providerId="ADAL" clId="{5B1F44E9-125F-4A85-9C9D-A3DFA59BF726}" dt="2023-09-12T12:09:52.541" v="53" actId="207"/>
          <ac:spMkLst>
            <pc:docMk/>
            <pc:sldMk cId="1020465216" sldId="260"/>
            <ac:spMk id="9" creationId="{00000000-0000-0000-0000-000000000000}"/>
          </ac:spMkLst>
        </pc:spChg>
        <pc:spChg chg="mod">
          <ac:chgData name="Kristian Bär" userId="75d5d96d-6650-430c-804b-9389632da552" providerId="ADAL" clId="{5B1F44E9-125F-4A85-9C9D-A3DFA59BF726}" dt="2023-09-12T12:09:52.541" v="53" actId="207"/>
          <ac:spMkLst>
            <pc:docMk/>
            <pc:sldMk cId="1020465216" sldId="260"/>
            <ac:spMk id="13" creationId="{00000000-0000-0000-0000-000000000000}"/>
          </ac:spMkLst>
        </pc:spChg>
        <pc:spChg chg="mod">
          <ac:chgData name="Kristian Bär" userId="75d5d96d-6650-430c-804b-9389632da552" providerId="ADAL" clId="{5B1F44E9-125F-4A85-9C9D-A3DFA59BF726}" dt="2023-09-12T12:09:52.541" v="53" actId="207"/>
          <ac:spMkLst>
            <pc:docMk/>
            <pc:sldMk cId="1020465216" sldId="260"/>
            <ac:spMk id="22" creationId="{00000000-0000-0000-0000-000000000000}"/>
          </ac:spMkLst>
        </pc:spChg>
        <pc:spChg chg="mod">
          <ac:chgData name="Kristian Bär" userId="75d5d96d-6650-430c-804b-9389632da552" providerId="ADAL" clId="{5B1F44E9-125F-4A85-9C9D-A3DFA59BF726}" dt="2023-09-12T12:09:52.541" v="53" actId="207"/>
          <ac:spMkLst>
            <pc:docMk/>
            <pc:sldMk cId="1020465216" sldId="260"/>
            <ac:spMk id="23" creationId="{00000000-0000-0000-0000-000000000000}"/>
          </ac:spMkLst>
        </pc:spChg>
        <pc:picChg chg="del">
          <ac:chgData name="Kristian Bär" userId="75d5d96d-6650-430c-804b-9389632da552" providerId="ADAL" clId="{5B1F44E9-125F-4A85-9C9D-A3DFA59BF726}" dt="2023-09-12T12:10:06.145" v="54" actId="478"/>
          <ac:picMkLst>
            <pc:docMk/>
            <pc:sldMk cId="1020465216" sldId="260"/>
            <ac:picMk id="3" creationId="{4C798C58-6DA6-234D-3DDB-A1892C1E9F99}"/>
          </ac:picMkLst>
        </pc:picChg>
      </pc:sldChg>
      <pc:sldChg chg="modSp">
        <pc:chgData name="Kristian Bär" userId="75d5d96d-6650-430c-804b-9389632da552" providerId="ADAL" clId="{5B1F44E9-125F-4A85-9C9D-A3DFA59BF726}" dt="2023-09-12T12:11:36.408" v="66"/>
        <pc:sldMkLst>
          <pc:docMk/>
          <pc:sldMk cId="0" sldId="268"/>
        </pc:sldMkLst>
        <pc:spChg chg="mod">
          <ac:chgData name="Kristian Bär" userId="75d5d96d-6650-430c-804b-9389632da552" providerId="ADAL" clId="{5B1F44E9-125F-4A85-9C9D-A3DFA59BF726}" dt="2023-09-12T12:11:36.408" v="66"/>
          <ac:spMkLst>
            <pc:docMk/>
            <pc:sldMk cId="0" sldId="268"/>
            <ac:spMk id="2" creationId="{B48101DA-321A-34F1-E38A-66E80555EBA7}"/>
          </ac:spMkLst>
        </pc:spChg>
      </pc:sldChg>
      <pc:sldChg chg="modSp">
        <pc:chgData name="Kristian Bär" userId="75d5d96d-6650-430c-804b-9389632da552" providerId="ADAL" clId="{5B1F44E9-125F-4A85-9C9D-A3DFA59BF726}" dt="2023-09-12T12:11:36.408" v="66"/>
        <pc:sldMkLst>
          <pc:docMk/>
          <pc:sldMk cId="3763205606" sldId="713"/>
        </pc:sldMkLst>
        <pc:spChg chg="mod">
          <ac:chgData name="Kristian Bär" userId="75d5d96d-6650-430c-804b-9389632da552" providerId="ADAL" clId="{5B1F44E9-125F-4A85-9C9D-A3DFA59BF726}" dt="2023-09-12T12:11:36.408" v="66"/>
          <ac:spMkLst>
            <pc:docMk/>
            <pc:sldMk cId="3763205606" sldId="713"/>
            <ac:spMk id="2" creationId="{C68183E0-2860-20F4-F58E-4E738ADBB2E1}"/>
          </ac:spMkLst>
        </pc:spChg>
        <pc:spChg chg="mod">
          <ac:chgData name="Kristian Bär" userId="75d5d96d-6650-430c-804b-9389632da552" providerId="ADAL" clId="{5B1F44E9-125F-4A85-9C9D-A3DFA59BF726}" dt="2023-09-12T12:11:36.408" v="66"/>
          <ac:spMkLst>
            <pc:docMk/>
            <pc:sldMk cId="3763205606" sldId="713"/>
            <ac:spMk id="8" creationId="{A7640393-19C4-0D53-CB45-7A4EDB387F5F}"/>
          </ac:spMkLst>
        </pc:spChg>
      </pc:sldChg>
      <pc:sldChg chg="modSp">
        <pc:chgData name="Kristian Bär" userId="75d5d96d-6650-430c-804b-9389632da552" providerId="ADAL" clId="{5B1F44E9-125F-4A85-9C9D-A3DFA59BF726}" dt="2023-09-12T12:11:36.408" v="66"/>
        <pc:sldMkLst>
          <pc:docMk/>
          <pc:sldMk cId="2092356559" sldId="727"/>
        </pc:sldMkLst>
        <pc:spChg chg="mod">
          <ac:chgData name="Kristian Bär" userId="75d5d96d-6650-430c-804b-9389632da552" providerId="ADAL" clId="{5B1F44E9-125F-4A85-9C9D-A3DFA59BF726}" dt="2023-09-12T12:11:36.408" v="66"/>
          <ac:spMkLst>
            <pc:docMk/>
            <pc:sldMk cId="2092356559" sldId="727"/>
            <ac:spMk id="3" creationId="{00000000-0000-0000-0000-000000000000}"/>
          </ac:spMkLst>
        </pc:spChg>
      </pc:sldChg>
      <pc:sldChg chg="modSp">
        <pc:chgData name="Kristian Bär" userId="75d5d96d-6650-430c-804b-9389632da552" providerId="ADAL" clId="{5B1F44E9-125F-4A85-9C9D-A3DFA59BF726}" dt="2023-09-12T12:11:36.408" v="66"/>
        <pc:sldMkLst>
          <pc:docMk/>
          <pc:sldMk cId="1550876878" sldId="3482"/>
        </pc:sldMkLst>
        <pc:spChg chg="mod">
          <ac:chgData name="Kristian Bär" userId="75d5d96d-6650-430c-804b-9389632da552" providerId="ADAL" clId="{5B1F44E9-125F-4A85-9C9D-A3DFA59BF726}" dt="2023-09-12T12:11:36.408" v="66"/>
          <ac:spMkLst>
            <pc:docMk/>
            <pc:sldMk cId="1550876878" sldId="3482"/>
            <ac:spMk id="8" creationId="{FF16C77D-95DE-CFD7-06CC-4CC8BF014A21}"/>
          </ac:spMkLst>
        </pc:spChg>
        <pc:spChg chg="mod">
          <ac:chgData name="Kristian Bär" userId="75d5d96d-6650-430c-804b-9389632da552" providerId="ADAL" clId="{5B1F44E9-125F-4A85-9C9D-A3DFA59BF726}" dt="2023-09-12T12:11:36.408" v="66"/>
          <ac:spMkLst>
            <pc:docMk/>
            <pc:sldMk cId="1550876878" sldId="3482"/>
            <ac:spMk id="9" creationId="{AF3819A0-D5B7-1AD6-27F0-046CE9318417}"/>
          </ac:spMkLst>
        </pc:spChg>
      </pc:sldChg>
      <pc:sldChg chg="modSp">
        <pc:chgData name="Kristian Bär" userId="75d5d96d-6650-430c-804b-9389632da552" providerId="ADAL" clId="{5B1F44E9-125F-4A85-9C9D-A3DFA59BF726}" dt="2023-09-12T12:11:36.408" v="66"/>
        <pc:sldMkLst>
          <pc:docMk/>
          <pc:sldMk cId="2453595282" sldId="3559"/>
        </pc:sldMkLst>
        <pc:spChg chg="mod">
          <ac:chgData name="Kristian Bär" userId="75d5d96d-6650-430c-804b-9389632da552" providerId="ADAL" clId="{5B1F44E9-125F-4A85-9C9D-A3DFA59BF726}" dt="2023-09-12T12:11:36.408" v="66"/>
          <ac:spMkLst>
            <pc:docMk/>
            <pc:sldMk cId="2453595282" sldId="3559"/>
            <ac:spMk id="9" creationId="{C5624181-DB32-0CE9-E6F5-43A79DFA0FD2}"/>
          </ac:spMkLst>
        </pc:spChg>
      </pc:sldChg>
      <pc:sldChg chg="modSp">
        <pc:chgData name="Kristian Bär" userId="75d5d96d-6650-430c-804b-9389632da552" providerId="ADAL" clId="{5B1F44E9-125F-4A85-9C9D-A3DFA59BF726}" dt="2023-09-12T12:11:36.408" v="66"/>
        <pc:sldMkLst>
          <pc:docMk/>
          <pc:sldMk cId="1296123391" sldId="3586"/>
        </pc:sldMkLst>
        <pc:spChg chg="mod">
          <ac:chgData name="Kristian Bär" userId="75d5d96d-6650-430c-804b-9389632da552" providerId="ADAL" clId="{5B1F44E9-125F-4A85-9C9D-A3DFA59BF726}" dt="2023-09-12T12:11:36.408" v="66"/>
          <ac:spMkLst>
            <pc:docMk/>
            <pc:sldMk cId="1296123391" sldId="3586"/>
            <ac:spMk id="3" creationId="{8DA3CA19-49EE-7E49-A9B6-4B6A3279C698}"/>
          </ac:spMkLst>
        </pc:spChg>
        <pc:spChg chg="mod">
          <ac:chgData name="Kristian Bär" userId="75d5d96d-6650-430c-804b-9389632da552" providerId="ADAL" clId="{5B1F44E9-125F-4A85-9C9D-A3DFA59BF726}" dt="2023-09-12T12:11:36.408" v="66"/>
          <ac:spMkLst>
            <pc:docMk/>
            <pc:sldMk cId="1296123391" sldId="3586"/>
            <ac:spMk id="16" creationId="{D8257B28-58AF-D143-8796-742BB8BF96AF}"/>
          </ac:spMkLst>
        </pc:spChg>
      </pc:sldChg>
      <pc:sldChg chg="modSp modNotes">
        <pc:chgData name="Kristian Bär" userId="75d5d96d-6650-430c-804b-9389632da552" providerId="ADAL" clId="{5B1F44E9-125F-4A85-9C9D-A3DFA59BF726}" dt="2023-09-12T12:11:36.408" v="66"/>
        <pc:sldMkLst>
          <pc:docMk/>
          <pc:sldMk cId="1529292912" sldId="3587"/>
        </pc:sldMkLst>
        <pc:graphicFrameChg chg="mod">
          <ac:chgData name="Kristian Bär" userId="75d5d96d-6650-430c-804b-9389632da552" providerId="ADAL" clId="{5B1F44E9-125F-4A85-9C9D-A3DFA59BF726}" dt="2023-09-12T12:11:36.408" v="66"/>
          <ac:graphicFrameMkLst>
            <pc:docMk/>
            <pc:sldMk cId="1529292912" sldId="3587"/>
            <ac:graphicFrameMk id="9" creationId="{62818B2C-84FE-654C-B2E2-D7A0FC6816F2}"/>
          </ac:graphicFrameMkLst>
        </pc:graphicFrameChg>
      </pc:sldChg>
      <pc:sldChg chg="modSp mod modClrScheme chgLayout">
        <pc:chgData name="Kristian Bär" userId="75d5d96d-6650-430c-804b-9389632da552" providerId="ADAL" clId="{5B1F44E9-125F-4A85-9C9D-A3DFA59BF726}" dt="2023-09-12T12:11:36.408" v="66"/>
        <pc:sldMkLst>
          <pc:docMk/>
          <pc:sldMk cId="0" sldId="3633"/>
        </pc:sldMkLst>
        <pc:spChg chg="mod ord">
          <ac:chgData name="Kristian Bär" userId="75d5d96d-6650-430c-804b-9389632da552" providerId="ADAL" clId="{5B1F44E9-125F-4A85-9C9D-A3DFA59BF726}" dt="2023-09-12T12:08:49.777" v="50" actId="700"/>
          <ac:spMkLst>
            <pc:docMk/>
            <pc:sldMk cId="0" sldId="3633"/>
            <ac:spMk id="2" creationId="{00000000-0000-0000-0000-000000000000}"/>
          </ac:spMkLst>
        </pc:spChg>
        <pc:spChg chg="mod ord">
          <ac:chgData name="Kristian Bär" userId="75d5d96d-6650-430c-804b-9389632da552" providerId="ADAL" clId="{5B1F44E9-125F-4A85-9C9D-A3DFA59BF726}" dt="2023-09-12T12:11:36.408" v="66"/>
          <ac:spMkLst>
            <pc:docMk/>
            <pc:sldMk cId="0" sldId="3633"/>
            <ac:spMk id="3" creationId="{00000000-0000-0000-0000-000000000000}"/>
          </ac:spMkLst>
        </pc:spChg>
      </pc:sldChg>
      <pc:sldChg chg="modSp mod">
        <pc:chgData name="Kristian Bär" userId="75d5d96d-6650-430c-804b-9389632da552" providerId="ADAL" clId="{5B1F44E9-125F-4A85-9C9D-A3DFA59BF726}" dt="2023-09-12T12:19:10.410" v="226" actId="20577"/>
        <pc:sldMkLst>
          <pc:docMk/>
          <pc:sldMk cId="2791089392" sldId="3663"/>
        </pc:sldMkLst>
        <pc:spChg chg="mod">
          <ac:chgData name="Kristian Bär" userId="75d5d96d-6650-430c-804b-9389632da552" providerId="ADAL" clId="{5B1F44E9-125F-4A85-9C9D-A3DFA59BF726}" dt="2023-09-12T12:11:36.408" v="66"/>
          <ac:spMkLst>
            <pc:docMk/>
            <pc:sldMk cId="2791089392" sldId="3663"/>
            <ac:spMk id="4" creationId="{2EC72B4A-98B2-99CA-20CB-6F19174980BA}"/>
          </ac:spMkLst>
        </pc:spChg>
        <pc:spChg chg="mod">
          <ac:chgData name="Kristian Bär" userId="75d5d96d-6650-430c-804b-9389632da552" providerId="ADAL" clId="{5B1F44E9-125F-4A85-9C9D-A3DFA59BF726}" dt="2023-09-12T12:11:36.408" v="66"/>
          <ac:spMkLst>
            <pc:docMk/>
            <pc:sldMk cId="2791089392" sldId="3663"/>
            <ac:spMk id="8" creationId="{AA02E866-25E3-67F0-68FD-E7592038CFEA}"/>
          </ac:spMkLst>
        </pc:spChg>
        <pc:spChg chg="mod">
          <ac:chgData name="Kristian Bär" userId="75d5d96d-6650-430c-804b-9389632da552" providerId="ADAL" clId="{5B1F44E9-125F-4A85-9C9D-A3DFA59BF726}" dt="2023-09-12T12:19:10.410" v="226" actId="20577"/>
          <ac:spMkLst>
            <pc:docMk/>
            <pc:sldMk cId="2791089392" sldId="3663"/>
            <ac:spMk id="12" creationId="{F4BE8D1A-53F0-B81D-6F3C-15F423E3807B}"/>
          </ac:spMkLst>
        </pc:spChg>
      </pc:sldChg>
      <pc:sldChg chg="modSp">
        <pc:chgData name="Kristian Bär" userId="75d5d96d-6650-430c-804b-9389632da552" providerId="ADAL" clId="{5B1F44E9-125F-4A85-9C9D-A3DFA59BF726}" dt="2023-09-12T12:11:36.408" v="66"/>
        <pc:sldMkLst>
          <pc:docMk/>
          <pc:sldMk cId="2074242889" sldId="3664"/>
        </pc:sldMkLst>
        <pc:spChg chg="mod">
          <ac:chgData name="Kristian Bär" userId="75d5d96d-6650-430c-804b-9389632da552" providerId="ADAL" clId="{5B1F44E9-125F-4A85-9C9D-A3DFA59BF726}" dt="2023-09-12T12:11:36.408" v="66"/>
          <ac:spMkLst>
            <pc:docMk/>
            <pc:sldMk cId="2074242889" sldId="3664"/>
            <ac:spMk id="6" creationId="{E1F2AE61-368B-AAE2-6A7A-13388BF46AC5}"/>
          </ac:spMkLst>
        </pc:spChg>
        <pc:spChg chg="mod">
          <ac:chgData name="Kristian Bär" userId="75d5d96d-6650-430c-804b-9389632da552" providerId="ADAL" clId="{5B1F44E9-125F-4A85-9C9D-A3DFA59BF726}" dt="2023-09-12T12:11:36.408" v="66"/>
          <ac:spMkLst>
            <pc:docMk/>
            <pc:sldMk cId="2074242889" sldId="3664"/>
            <ac:spMk id="9" creationId="{43455DF2-B76B-6783-1B5C-B6B3B643B730}"/>
          </ac:spMkLst>
        </pc:spChg>
      </pc:sldChg>
      <pc:sldChg chg="addSp delSp modSp mod">
        <pc:chgData name="Kristian Bär" userId="75d5d96d-6650-430c-804b-9389632da552" providerId="ADAL" clId="{5B1F44E9-125F-4A85-9C9D-A3DFA59BF726}" dt="2023-09-12T12:23:47.642" v="262" actId="1037"/>
        <pc:sldMkLst>
          <pc:docMk/>
          <pc:sldMk cId="2688744701" sldId="3668"/>
        </pc:sldMkLst>
        <pc:spChg chg="mod">
          <ac:chgData name="Kristian Bär" userId="75d5d96d-6650-430c-804b-9389632da552" providerId="ADAL" clId="{5B1F44E9-125F-4A85-9C9D-A3DFA59BF726}" dt="2023-09-12T12:23:47.642" v="262" actId="1037"/>
          <ac:spMkLst>
            <pc:docMk/>
            <pc:sldMk cId="2688744701" sldId="3668"/>
            <ac:spMk id="2" creationId="{8B521EF9-2F0E-4BC2-3AA8-E15846154DD8}"/>
          </ac:spMkLst>
        </pc:spChg>
        <pc:spChg chg="mod">
          <ac:chgData name="Kristian Bär" userId="75d5d96d-6650-430c-804b-9389632da552" providerId="ADAL" clId="{5B1F44E9-125F-4A85-9C9D-A3DFA59BF726}" dt="2023-09-12T12:23:47.642" v="262" actId="1037"/>
          <ac:spMkLst>
            <pc:docMk/>
            <pc:sldMk cId="2688744701" sldId="3668"/>
            <ac:spMk id="5" creationId="{B5EC06EB-5440-78F1-0E1D-7C976FAAEE8E}"/>
          </ac:spMkLst>
        </pc:spChg>
        <pc:spChg chg="mod">
          <ac:chgData name="Kristian Bär" userId="75d5d96d-6650-430c-804b-9389632da552" providerId="ADAL" clId="{5B1F44E9-125F-4A85-9C9D-A3DFA59BF726}" dt="2023-09-12T12:23:35.292" v="246" actId="1076"/>
          <ac:spMkLst>
            <pc:docMk/>
            <pc:sldMk cId="2688744701" sldId="3668"/>
            <ac:spMk id="13" creationId="{B511F10D-9F4E-DC04-096D-0E5FC135D9CE}"/>
          </ac:spMkLst>
        </pc:spChg>
        <pc:graphicFrameChg chg="mod modGraphic">
          <ac:chgData name="Kristian Bär" userId="75d5d96d-6650-430c-804b-9389632da552" providerId="ADAL" clId="{5B1F44E9-125F-4A85-9C9D-A3DFA59BF726}" dt="2023-09-12T12:23:29.814" v="245" actId="207"/>
          <ac:graphicFrameMkLst>
            <pc:docMk/>
            <pc:sldMk cId="2688744701" sldId="3668"/>
            <ac:graphicFrameMk id="4" creationId="{796153C9-6516-BF37-9ADB-E00F0E1292A0}"/>
          </ac:graphicFrameMkLst>
        </pc:graphicFrameChg>
        <pc:graphicFrameChg chg="mod">
          <ac:chgData name="Kristian Bär" userId="75d5d96d-6650-430c-804b-9389632da552" providerId="ADAL" clId="{5B1F44E9-125F-4A85-9C9D-A3DFA59BF726}" dt="2023-09-12T12:22:28.535" v="232" actId="1076"/>
          <ac:graphicFrameMkLst>
            <pc:docMk/>
            <pc:sldMk cId="2688744701" sldId="3668"/>
            <ac:graphicFrameMk id="8" creationId="{7BC4FF01-6857-52AF-EB5E-E434F3DE4C01}"/>
          </ac:graphicFrameMkLst>
        </pc:graphicFrameChg>
        <pc:picChg chg="mod">
          <ac:chgData name="Kristian Bär" userId="75d5d96d-6650-430c-804b-9389632da552" providerId="ADAL" clId="{5B1F44E9-125F-4A85-9C9D-A3DFA59BF726}" dt="2023-09-12T12:22:39.292" v="234" actId="14100"/>
          <ac:picMkLst>
            <pc:docMk/>
            <pc:sldMk cId="2688744701" sldId="3668"/>
            <ac:picMk id="6" creationId="{1BB77F4A-56EA-0E25-7685-6C3BE4EA4E71}"/>
          </ac:picMkLst>
        </pc:picChg>
        <pc:picChg chg="add del mod">
          <ac:chgData name="Kristian Bär" userId="75d5d96d-6650-430c-804b-9389632da552" providerId="ADAL" clId="{5B1F44E9-125F-4A85-9C9D-A3DFA59BF726}" dt="2023-09-12T12:16:38.763" v="156" actId="478"/>
          <ac:picMkLst>
            <pc:docMk/>
            <pc:sldMk cId="2688744701" sldId="3668"/>
            <ac:picMk id="7" creationId="{85A0257B-83B4-7B64-F0BC-4539CE1F753A}"/>
          </ac:picMkLst>
        </pc:picChg>
        <pc:picChg chg="add del mod">
          <ac:chgData name="Kristian Bär" userId="75d5d96d-6650-430c-804b-9389632da552" providerId="ADAL" clId="{5B1F44E9-125F-4A85-9C9D-A3DFA59BF726}" dt="2023-09-12T12:22:50.296" v="237" actId="478"/>
          <ac:picMkLst>
            <pc:docMk/>
            <pc:sldMk cId="2688744701" sldId="3668"/>
            <ac:picMk id="9" creationId="{FC53B815-B388-6327-FF61-AC10C1BCEEED}"/>
          </ac:picMkLst>
        </pc:picChg>
        <pc:picChg chg="add mod">
          <ac:chgData name="Kristian Bär" userId="75d5d96d-6650-430c-804b-9389632da552" providerId="ADAL" clId="{5B1F44E9-125F-4A85-9C9D-A3DFA59BF726}" dt="2023-09-12T12:23:23.026" v="242" actId="1076"/>
          <ac:picMkLst>
            <pc:docMk/>
            <pc:sldMk cId="2688744701" sldId="3668"/>
            <ac:picMk id="10" creationId="{114AB4B9-B193-F8DC-958F-95183C3FBAEC}"/>
          </ac:picMkLst>
        </pc:picChg>
      </pc:sldChg>
      <pc:sldChg chg="modSp mod">
        <pc:chgData name="Kristian Bär" userId="75d5d96d-6650-430c-804b-9389632da552" providerId="ADAL" clId="{5B1F44E9-125F-4A85-9C9D-A3DFA59BF726}" dt="2023-09-12T12:11:36.408" v="66"/>
        <pc:sldMkLst>
          <pc:docMk/>
          <pc:sldMk cId="3754526924" sldId="3875"/>
        </pc:sldMkLst>
        <pc:spChg chg="mod">
          <ac:chgData name="Kristian Bär" userId="75d5d96d-6650-430c-804b-9389632da552" providerId="ADAL" clId="{5B1F44E9-125F-4A85-9C9D-A3DFA59BF726}" dt="2023-09-12T12:11:36.408" v="66"/>
          <ac:spMkLst>
            <pc:docMk/>
            <pc:sldMk cId="3754526924" sldId="3875"/>
            <ac:spMk id="2" creationId="{BBA7C4E3-AB4A-23D0-7FDA-C7497B8ED5A3}"/>
          </ac:spMkLst>
        </pc:spChg>
      </pc:sldChg>
      <pc:sldChg chg="addSp delSp modSp mod">
        <pc:chgData name="Kristian Bär" userId="75d5d96d-6650-430c-804b-9389632da552" providerId="ADAL" clId="{5B1F44E9-125F-4A85-9C9D-A3DFA59BF726}" dt="2023-09-12T12:17:14.154" v="201" actId="20577"/>
        <pc:sldMkLst>
          <pc:docMk/>
          <pc:sldMk cId="814074480" sldId="3885"/>
        </pc:sldMkLst>
        <pc:spChg chg="mod">
          <ac:chgData name="Kristian Bär" userId="75d5d96d-6650-430c-804b-9389632da552" providerId="ADAL" clId="{5B1F44E9-125F-4A85-9C9D-A3DFA59BF726}" dt="2023-09-12T12:11:36.408" v="66"/>
          <ac:spMkLst>
            <pc:docMk/>
            <pc:sldMk cId="814074480" sldId="3885"/>
            <ac:spMk id="3" creationId="{C37E7D4B-4E57-53E6-133B-CD5AF673799D}"/>
          </ac:spMkLst>
        </pc:spChg>
        <pc:spChg chg="mod">
          <ac:chgData name="Kristian Bär" userId="75d5d96d-6650-430c-804b-9389632da552" providerId="ADAL" clId="{5B1F44E9-125F-4A85-9C9D-A3DFA59BF726}" dt="2023-09-12T12:17:14.154" v="201" actId="20577"/>
          <ac:spMkLst>
            <pc:docMk/>
            <pc:sldMk cId="814074480" sldId="3885"/>
            <ac:spMk id="4" creationId="{61B640C3-174C-BBED-97E4-87C9BF5A7FDA}"/>
          </ac:spMkLst>
        </pc:spChg>
        <pc:spChg chg="add del">
          <ac:chgData name="Kristian Bär" userId="75d5d96d-6650-430c-804b-9389632da552" providerId="ADAL" clId="{5B1F44E9-125F-4A85-9C9D-A3DFA59BF726}" dt="2023-09-12T12:15:27.809" v="111" actId="478"/>
          <ac:spMkLst>
            <pc:docMk/>
            <pc:sldMk cId="814074480" sldId="3885"/>
            <ac:spMk id="7" creationId="{9BCD6FEA-D682-0F81-6EE7-54DD57005FF3}"/>
          </ac:spMkLst>
        </pc:spChg>
        <pc:spChg chg="add del">
          <ac:chgData name="Kristian Bär" userId="75d5d96d-6650-430c-804b-9389632da552" providerId="ADAL" clId="{5B1F44E9-125F-4A85-9C9D-A3DFA59BF726}" dt="2023-09-12T12:15:27.809" v="111" actId="478"/>
          <ac:spMkLst>
            <pc:docMk/>
            <pc:sldMk cId="814074480" sldId="3885"/>
            <ac:spMk id="11" creationId="{028C9AF5-C7E5-B4A4-F9A7-EA2F28E98C98}"/>
          </ac:spMkLst>
        </pc:spChg>
        <pc:spChg chg="add del">
          <ac:chgData name="Kristian Bär" userId="75d5d96d-6650-430c-804b-9389632da552" providerId="ADAL" clId="{5B1F44E9-125F-4A85-9C9D-A3DFA59BF726}" dt="2023-09-12T12:15:27.809" v="111" actId="478"/>
          <ac:spMkLst>
            <pc:docMk/>
            <pc:sldMk cId="814074480" sldId="3885"/>
            <ac:spMk id="12" creationId="{43263BCC-CD7F-6947-57A1-75959B5D3494}"/>
          </ac:spMkLst>
        </pc:spChg>
        <pc:spChg chg="add del">
          <ac:chgData name="Kristian Bär" userId="75d5d96d-6650-430c-804b-9389632da552" providerId="ADAL" clId="{5B1F44E9-125F-4A85-9C9D-A3DFA59BF726}" dt="2023-09-12T12:15:27.809" v="111" actId="478"/>
          <ac:spMkLst>
            <pc:docMk/>
            <pc:sldMk cId="814074480" sldId="3885"/>
            <ac:spMk id="13" creationId="{C214DD40-381B-14D5-6C69-954775C8BCA5}"/>
          </ac:spMkLst>
        </pc:spChg>
        <pc:spChg chg="add del">
          <ac:chgData name="Kristian Bär" userId="75d5d96d-6650-430c-804b-9389632da552" providerId="ADAL" clId="{5B1F44E9-125F-4A85-9C9D-A3DFA59BF726}" dt="2023-09-12T12:15:27.809" v="111" actId="478"/>
          <ac:spMkLst>
            <pc:docMk/>
            <pc:sldMk cId="814074480" sldId="3885"/>
            <ac:spMk id="14" creationId="{6C9C9FF7-34A4-8CBA-381B-66C19BD926AD}"/>
          </ac:spMkLst>
        </pc:spChg>
        <pc:spChg chg="add del">
          <ac:chgData name="Kristian Bär" userId="75d5d96d-6650-430c-804b-9389632da552" providerId="ADAL" clId="{5B1F44E9-125F-4A85-9C9D-A3DFA59BF726}" dt="2023-09-12T12:15:27.809" v="111" actId="478"/>
          <ac:spMkLst>
            <pc:docMk/>
            <pc:sldMk cId="814074480" sldId="3885"/>
            <ac:spMk id="15" creationId="{6D61ACD7-120E-A9FC-BF98-55AC374292F1}"/>
          </ac:spMkLst>
        </pc:spChg>
        <pc:spChg chg="add del">
          <ac:chgData name="Kristian Bär" userId="75d5d96d-6650-430c-804b-9389632da552" providerId="ADAL" clId="{5B1F44E9-125F-4A85-9C9D-A3DFA59BF726}" dt="2023-09-12T12:15:27.809" v="111" actId="478"/>
          <ac:spMkLst>
            <pc:docMk/>
            <pc:sldMk cId="814074480" sldId="3885"/>
            <ac:spMk id="16" creationId="{5034DD09-90D5-2C4A-B645-9A7468FAA280}"/>
          </ac:spMkLst>
        </pc:spChg>
        <pc:spChg chg="add del mod">
          <ac:chgData name="Kristian Bär" userId="75d5d96d-6650-430c-804b-9389632da552" providerId="ADAL" clId="{5B1F44E9-125F-4A85-9C9D-A3DFA59BF726}" dt="2023-09-12T12:15:27.809" v="111" actId="478"/>
          <ac:spMkLst>
            <pc:docMk/>
            <pc:sldMk cId="814074480" sldId="3885"/>
            <ac:spMk id="17" creationId="{9F5F839F-E038-1B8D-FBA8-1C2351108F65}"/>
          </ac:spMkLst>
        </pc:spChg>
        <pc:spChg chg="add del mod">
          <ac:chgData name="Kristian Bär" userId="75d5d96d-6650-430c-804b-9389632da552" providerId="ADAL" clId="{5B1F44E9-125F-4A85-9C9D-A3DFA59BF726}" dt="2023-09-12T12:15:28.578" v="112"/>
          <ac:spMkLst>
            <pc:docMk/>
            <pc:sldMk cId="814074480" sldId="3885"/>
            <ac:spMk id="20" creationId="{18D44ECB-082F-77F8-383C-4C386C54C2A0}"/>
          </ac:spMkLst>
        </pc:spChg>
        <pc:spChg chg="mod">
          <ac:chgData name="Kristian Bär" userId="75d5d96d-6650-430c-804b-9389632da552" providerId="ADAL" clId="{5B1F44E9-125F-4A85-9C9D-A3DFA59BF726}" dt="2023-09-12T12:11:36.408" v="66"/>
          <ac:spMkLst>
            <pc:docMk/>
            <pc:sldMk cId="814074480" sldId="3885"/>
            <ac:spMk id="21" creationId="{3785C13E-91D6-4D90-37F6-6A86C5F644E2}"/>
          </ac:spMkLst>
        </pc:spChg>
        <pc:spChg chg="mod">
          <ac:chgData name="Kristian Bär" userId="75d5d96d-6650-430c-804b-9389632da552" providerId="ADAL" clId="{5B1F44E9-125F-4A85-9C9D-A3DFA59BF726}" dt="2023-09-12T12:15:16.742" v="108"/>
          <ac:spMkLst>
            <pc:docMk/>
            <pc:sldMk cId="814074480" sldId="3885"/>
            <ac:spMk id="23" creationId="{9B0AFA0B-E957-F4AC-7E32-3098F86B77AF}"/>
          </ac:spMkLst>
        </pc:spChg>
        <pc:spChg chg="mod">
          <ac:chgData name="Kristian Bär" userId="75d5d96d-6650-430c-804b-9389632da552" providerId="ADAL" clId="{5B1F44E9-125F-4A85-9C9D-A3DFA59BF726}" dt="2023-09-12T12:15:16.742" v="108"/>
          <ac:spMkLst>
            <pc:docMk/>
            <pc:sldMk cId="814074480" sldId="3885"/>
            <ac:spMk id="24" creationId="{1D8D64C0-A9D3-7F76-2B9A-AD27469AD8EB}"/>
          </ac:spMkLst>
        </pc:spChg>
        <pc:spChg chg="add del mod">
          <ac:chgData name="Kristian Bär" userId="75d5d96d-6650-430c-804b-9389632da552" providerId="ADAL" clId="{5B1F44E9-125F-4A85-9C9D-A3DFA59BF726}" dt="2023-09-12T12:15:28.578" v="112"/>
          <ac:spMkLst>
            <pc:docMk/>
            <pc:sldMk cId="814074480" sldId="3885"/>
            <ac:spMk id="25" creationId="{87E531AA-6406-6E34-89C1-57625CF5F38A}"/>
          </ac:spMkLst>
        </pc:spChg>
        <pc:spChg chg="add del mod">
          <ac:chgData name="Kristian Bär" userId="75d5d96d-6650-430c-804b-9389632da552" providerId="ADAL" clId="{5B1F44E9-125F-4A85-9C9D-A3DFA59BF726}" dt="2023-09-12T12:15:28.578" v="112"/>
          <ac:spMkLst>
            <pc:docMk/>
            <pc:sldMk cId="814074480" sldId="3885"/>
            <ac:spMk id="26" creationId="{4FDB2A98-C241-F4CB-2BDB-727CAB16A88E}"/>
          </ac:spMkLst>
        </pc:spChg>
        <pc:spChg chg="add del mod">
          <ac:chgData name="Kristian Bär" userId="75d5d96d-6650-430c-804b-9389632da552" providerId="ADAL" clId="{5B1F44E9-125F-4A85-9C9D-A3DFA59BF726}" dt="2023-09-12T12:15:28.578" v="112"/>
          <ac:spMkLst>
            <pc:docMk/>
            <pc:sldMk cId="814074480" sldId="3885"/>
            <ac:spMk id="27" creationId="{B1C70B85-173C-0F15-A5E5-C0BADC9C081B}"/>
          </ac:spMkLst>
        </pc:spChg>
        <pc:spChg chg="add del mod">
          <ac:chgData name="Kristian Bär" userId="75d5d96d-6650-430c-804b-9389632da552" providerId="ADAL" clId="{5B1F44E9-125F-4A85-9C9D-A3DFA59BF726}" dt="2023-09-12T12:15:28.578" v="112"/>
          <ac:spMkLst>
            <pc:docMk/>
            <pc:sldMk cId="814074480" sldId="3885"/>
            <ac:spMk id="28" creationId="{94C60B42-D4A6-5F7D-9209-A3B54E1DFCBB}"/>
          </ac:spMkLst>
        </pc:spChg>
        <pc:spChg chg="add del mod">
          <ac:chgData name="Kristian Bär" userId="75d5d96d-6650-430c-804b-9389632da552" providerId="ADAL" clId="{5B1F44E9-125F-4A85-9C9D-A3DFA59BF726}" dt="2023-09-12T12:15:28.578" v="112"/>
          <ac:spMkLst>
            <pc:docMk/>
            <pc:sldMk cId="814074480" sldId="3885"/>
            <ac:spMk id="29" creationId="{D931E767-4DF9-9245-319A-7A98A06D4BDF}"/>
          </ac:spMkLst>
        </pc:spChg>
        <pc:spChg chg="add del mod">
          <ac:chgData name="Kristian Bär" userId="75d5d96d-6650-430c-804b-9389632da552" providerId="ADAL" clId="{5B1F44E9-125F-4A85-9C9D-A3DFA59BF726}" dt="2023-09-12T12:15:28.578" v="112"/>
          <ac:spMkLst>
            <pc:docMk/>
            <pc:sldMk cId="814074480" sldId="3885"/>
            <ac:spMk id="31" creationId="{4D86724E-A310-442F-34E8-BE542427B4C7}"/>
          </ac:spMkLst>
        </pc:spChg>
        <pc:spChg chg="add del mod">
          <ac:chgData name="Kristian Bär" userId="75d5d96d-6650-430c-804b-9389632da552" providerId="ADAL" clId="{5B1F44E9-125F-4A85-9C9D-A3DFA59BF726}" dt="2023-09-12T12:15:46.563" v="149" actId="207"/>
          <ac:spMkLst>
            <pc:docMk/>
            <pc:sldMk cId="814074480" sldId="3885"/>
            <ac:spMk id="32" creationId="{0673CD3A-E4B8-251C-ABA0-9421D1527F49}"/>
          </ac:spMkLst>
        </pc:spChg>
        <pc:grpChg chg="add del">
          <ac:chgData name="Kristian Bär" userId="75d5d96d-6650-430c-804b-9389632da552" providerId="ADAL" clId="{5B1F44E9-125F-4A85-9C9D-A3DFA59BF726}" dt="2023-09-12T12:15:27.809" v="111" actId="478"/>
          <ac:grpSpMkLst>
            <pc:docMk/>
            <pc:sldMk cId="814074480" sldId="3885"/>
            <ac:grpSpMk id="10" creationId="{4F334E0A-6A30-F3E5-3A74-C70AB7A3EB78}"/>
          </ac:grpSpMkLst>
        </pc:grpChg>
        <pc:grpChg chg="add del mod">
          <ac:chgData name="Kristian Bär" userId="75d5d96d-6650-430c-804b-9389632da552" providerId="ADAL" clId="{5B1F44E9-125F-4A85-9C9D-A3DFA59BF726}" dt="2023-09-12T12:15:28.578" v="112"/>
          <ac:grpSpMkLst>
            <pc:docMk/>
            <pc:sldMk cId="814074480" sldId="3885"/>
            <ac:grpSpMk id="22" creationId="{A2E2FC59-0066-F373-893E-1AD744A3BC65}"/>
          </ac:grpSpMkLst>
        </pc:grpChg>
        <pc:picChg chg="add del mod">
          <ac:chgData name="Kristian Bär" userId="75d5d96d-6650-430c-804b-9389632da552" providerId="ADAL" clId="{5B1F44E9-125F-4A85-9C9D-A3DFA59BF726}" dt="2023-09-12T12:16:29.836" v="154" actId="478"/>
          <ac:picMkLst>
            <pc:docMk/>
            <pc:sldMk cId="814074480" sldId="3885"/>
            <ac:picMk id="2" creationId="{79F20C7F-885D-589C-41F8-5005B6307C0D}"/>
          </ac:picMkLst>
        </pc:picChg>
        <pc:picChg chg="add del">
          <ac:chgData name="Kristian Bär" userId="75d5d96d-6650-430c-804b-9389632da552" providerId="ADAL" clId="{5B1F44E9-125F-4A85-9C9D-A3DFA59BF726}" dt="2023-09-12T12:15:27.809" v="111" actId="478"/>
          <ac:picMkLst>
            <pc:docMk/>
            <pc:sldMk cId="814074480" sldId="3885"/>
            <ac:picMk id="5" creationId="{9EBD8A8C-9D5A-2B2D-BCD8-0159EF01EC8F}"/>
          </ac:picMkLst>
        </pc:picChg>
        <pc:picChg chg="add del mod">
          <ac:chgData name="Kristian Bär" userId="75d5d96d-6650-430c-804b-9389632da552" providerId="ADAL" clId="{5B1F44E9-125F-4A85-9C9D-A3DFA59BF726}" dt="2023-09-12T12:15:28.578" v="112"/>
          <ac:picMkLst>
            <pc:docMk/>
            <pc:sldMk cId="814074480" sldId="3885"/>
            <ac:picMk id="18" creationId="{97ED33F2-DE52-79F5-CDFE-579C9CCD8A78}"/>
          </ac:picMkLst>
        </pc:picChg>
        <pc:cxnChg chg="add del">
          <ac:chgData name="Kristian Bär" userId="75d5d96d-6650-430c-804b-9389632da552" providerId="ADAL" clId="{5B1F44E9-125F-4A85-9C9D-A3DFA59BF726}" dt="2023-09-12T12:15:27.809" v="111" actId="478"/>
          <ac:cxnSpMkLst>
            <pc:docMk/>
            <pc:sldMk cId="814074480" sldId="3885"/>
            <ac:cxnSpMk id="19" creationId="{9380C716-0B3F-8E5E-3E75-828E15811DF9}"/>
          </ac:cxnSpMkLst>
        </pc:cxnChg>
        <pc:cxnChg chg="add del mod">
          <ac:chgData name="Kristian Bär" userId="75d5d96d-6650-430c-804b-9389632da552" providerId="ADAL" clId="{5B1F44E9-125F-4A85-9C9D-A3DFA59BF726}" dt="2023-09-12T12:15:28.578" v="112"/>
          <ac:cxnSpMkLst>
            <pc:docMk/>
            <pc:sldMk cId="814074480" sldId="3885"/>
            <ac:cxnSpMk id="30" creationId="{B5E83E87-B263-3A93-E2C0-FEE681E42FE2}"/>
          </ac:cxnSpMkLst>
        </pc:cxnChg>
      </pc:sldChg>
      <pc:sldChg chg="addSp delSp modSp mod">
        <pc:chgData name="Kristian Bär" userId="75d5d96d-6650-430c-804b-9389632da552" providerId="ADAL" clId="{5B1F44E9-125F-4A85-9C9D-A3DFA59BF726}" dt="2023-09-12T12:23:03.133" v="238" actId="164"/>
        <pc:sldMkLst>
          <pc:docMk/>
          <pc:sldMk cId="3439782214" sldId="3893"/>
        </pc:sldMkLst>
        <pc:spChg chg="mod">
          <ac:chgData name="Kristian Bär" userId="75d5d96d-6650-430c-804b-9389632da552" providerId="ADAL" clId="{5B1F44E9-125F-4A85-9C9D-A3DFA59BF726}" dt="2023-09-12T12:11:36.408" v="66"/>
          <ac:spMkLst>
            <pc:docMk/>
            <pc:sldMk cId="3439782214" sldId="3893"/>
            <ac:spMk id="2" creationId="{ED069ECF-9143-7FF4-C527-3F241FF04BC6}"/>
          </ac:spMkLst>
        </pc:spChg>
        <pc:spChg chg="mod">
          <ac:chgData name="Kristian Bär" userId="75d5d96d-6650-430c-804b-9389632da552" providerId="ADAL" clId="{5B1F44E9-125F-4A85-9C9D-A3DFA59BF726}" dt="2023-09-12T12:11:36.408" v="66"/>
          <ac:spMkLst>
            <pc:docMk/>
            <pc:sldMk cId="3439782214" sldId="3893"/>
            <ac:spMk id="3" creationId="{C37E7D4B-4E57-53E6-133B-CD5AF673799D}"/>
          </ac:spMkLst>
        </pc:spChg>
        <pc:spChg chg="mod">
          <ac:chgData name="Kristian Bär" userId="75d5d96d-6650-430c-804b-9389632da552" providerId="ADAL" clId="{5B1F44E9-125F-4A85-9C9D-A3DFA59BF726}" dt="2023-09-12T12:17:03.717" v="177" actId="20577"/>
          <ac:spMkLst>
            <pc:docMk/>
            <pc:sldMk cId="3439782214" sldId="3893"/>
            <ac:spMk id="4" creationId="{61B640C3-174C-BBED-97E4-87C9BF5A7FDA}"/>
          </ac:spMkLst>
        </pc:spChg>
        <pc:spChg chg="mod">
          <ac:chgData name="Kristian Bär" userId="75d5d96d-6650-430c-804b-9389632da552" providerId="ADAL" clId="{5B1F44E9-125F-4A85-9C9D-A3DFA59BF726}" dt="2023-09-12T12:11:36.408" v="66"/>
          <ac:spMkLst>
            <pc:docMk/>
            <pc:sldMk cId="3439782214" sldId="3893"/>
            <ac:spMk id="18" creationId="{15251925-3E85-DFA6-2EF7-BF0D2DAB8CCD}"/>
          </ac:spMkLst>
        </pc:spChg>
        <pc:spChg chg="mod">
          <ac:chgData name="Kristian Bär" userId="75d5d96d-6650-430c-804b-9389632da552" providerId="ADAL" clId="{5B1F44E9-125F-4A85-9C9D-A3DFA59BF726}" dt="2023-09-12T12:23:03.133" v="238" actId="164"/>
          <ac:spMkLst>
            <pc:docMk/>
            <pc:sldMk cId="3439782214" sldId="3893"/>
            <ac:spMk id="21" creationId="{6FD75F08-F66B-AF85-993D-2F6DEE9CA52F}"/>
          </ac:spMkLst>
        </pc:spChg>
        <pc:spChg chg="mod">
          <ac:chgData name="Kristian Bär" userId="75d5d96d-6650-430c-804b-9389632da552" providerId="ADAL" clId="{5B1F44E9-125F-4A85-9C9D-A3DFA59BF726}" dt="2023-09-12T12:23:03.133" v="238" actId="164"/>
          <ac:spMkLst>
            <pc:docMk/>
            <pc:sldMk cId="3439782214" sldId="3893"/>
            <ac:spMk id="22" creationId="{41AF64DB-994F-3FC6-79A9-BD652D089A3C}"/>
          </ac:spMkLst>
        </pc:spChg>
        <pc:grpChg chg="add mod">
          <ac:chgData name="Kristian Bär" userId="75d5d96d-6650-430c-804b-9389632da552" providerId="ADAL" clId="{5B1F44E9-125F-4A85-9C9D-A3DFA59BF726}" dt="2023-09-12T12:23:03.133" v="238" actId="164"/>
          <ac:grpSpMkLst>
            <pc:docMk/>
            <pc:sldMk cId="3439782214" sldId="3893"/>
            <ac:grpSpMk id="19" creationId="{8B4745E4-A229-DD0D-16F2-602813F3677E}"/>
          </ac:grpSpMkLst>
        </pc:grpChg>
        <pc:picChg chg="mod">
          <ac:chgData name="Kristian Bär" userId="75d5d96d-6650-430c-804b-9389632da552" providerId="ADAL" clId="{5B1F44E9-125F-4A85-9C9D-A3DFA59BF726}" dt="2023-09-12T12:23:03.133" v="238" actId="164"/>
          <ac:picMkLst>
            <pc:docMk/>
            <pc:sldMk cId="3439782214" sldId="3893"/>
            <ac:picMk id="6" creationId="{4A6A446F-FB61-E04E-0B72-DE0561B0379A}"/>
          </ac:picMkLst>
        </pc:picChg>
        <pc:picChg chg="add del mod">
          <ac:chgData name="Kristian Bär" userId="75d5d96d-6650-430c-804b-9389632da552" providerId="ADAL" clId="{5B1F44E9-125F-4A85-9C9D-A3DFA59BF726}" dt="2023-09-12T12:16:28.078" v="153" actId="478"/>
          <ac:picMkLst>
            <pc:docMk/>
            <pc:sldMk cId="3439782214" sldId="3893"/>
            <ac:picMk id="16" creationId="{77C7F0DE-34AE-FBFE-7FC8-DE58048204BF}"/>
          </ac:picMkLst>
        </pc:picChg>
        <pc:cxnChg chg="mod">
          <ac:chgData name="Kristian Bär" userId="75d5d96d-6650-430c-804b-9389632da552" providerId="ADAL" clId="{5B1F44E9-125F-4A85-9C9D-A3DFA59BF726}" dt="2023-09-12T12:23:03.133" v="238" actId="164"/>
          <ac:cxnSpMkLst>
            <pc:docMk/>
            <pc:sldMk cId="3439782214" sldId="3893"/>
            <ac:cxnSpMk id="24" creationId="{0C355B6D-B495-1018-93E4-EFA212809BED}"/>
          </ac:cxnSpMkLst>
        </pc:cxnChg>
        <pc:cxnChg chg="mod">
          <ac:chgData name="Kristian Bär" userId="75d5d96d-6650-430c-804b-9389632da552" providerId="ADAL" clId="{5B1F44E9-125F-4A85-9C9D-A3DFA59BF726}" dt="2023-09-12T12:23:03.133" v="238" actId="164"/>
          <ac:cxnSpMkLst>
            <pc:docMk/>
            <pc:sldMk cId="3439782214" sldId="3893"/>
            <ac:cxnSpMk id="27" creationId="{1C23640F-06A9-B6D0-86A5-4FFD9A291EA8}"/>
          </ac:cxnSpMkLst>
        </pc:cxnChg>
        <pc:cxnChg chg="mod">
          <ac:chgData name="Kristian Bär" userId="75d5d96d-6650-430c-804b-9389632da552" providerId="ADAL" clId="{5B1F44E9-125F-4A85-9C9D-A3DFA59BF726}" dt="2023-09-12T12:23:03.133" v="238" actId="164"/>
          <ac:cxnSpMkLst>
            <pc:docMk/>
            <pc:sldMk cId="3439782214" sldId="3893"/>
            <ac:cxnSpMk id="28" creationId="{FF760EF3-F60B-BD57-B28C-74781CBC9FCB}"/>
          </ac:cxnSpMkLst>
        </pc:cxnChg>
        <pc:cxnChg chg="mod">
          <ac:chgData name="Kristian Bär" userId="75d5d96d-6650-430c-804b-9389632da552" providerId="ADAL" clId="{5B1F44E9-125F-4A85-9C9D-A3DFA59BF726}" dt="2023-09-12T12:23:03.133" v="238" actId="164"/>
          <ac:cxnSpMkLst>
            <pc:docMk/>
            <pc:sldMk cId="3439782214" sldId="3893"/>
            <ac:cxnSpMk id="29" creationId="{70CE7AF0-440D-E3DF-D8EE-1516303D3CA8}"/>
          </ac:cxnSpMkLst>
        </pc:cxnChg>
        <pc:cxnChg chg="mod">
          <ac:chgData name="Kristian Bär" userId="75d5d96d-6650-430c-804b-9389632da552" providerId="ADAL" clId="{5B1F44E9-125F-4A85-9C9D-A3DFA59BF726}" dt="2023-09-12T12:23:03.133" v="238" actId="164"/>
          <ac:cxnSpMkLst>
            <pc:docMk/>
            <pc:sldMk cId="3439782214" sldId="3893"/>
            <ac:cxnSpMk id="38" creationId="{F5254DBF-9969-604F-6885-F21D2F9CF3E1}"/>
          </ac:cxnSpMkLst>
        </pc:cxnChg>
        <pc:cxnChg chg="mod">
          <ac:chgData name="Kristian Bär" userId="75d5d96d-6650-430c-804b-9389632da552" providerId="ADAL" clId="{5B1F44E9-125F-4A85-9C9D-A3DFA59BF726}" dt="2023-09-12T12:23:03.133" v="238" actId="164"/>
          <ac:cxnSpMkLst>
            <pc:docMk/>
            <pc:sldMk cId="3439782214" sldId="3893"/>
            <ac:cxnSpMk id="39" creationId="{E0C2C92D-604D-3EB2-F0D9-28610F828478}"/>
          </ac:cxnSpMkLst>
        </pc:cxnChg>
        <pc:cxnChg chg="mod">
          <ac:chgData name="Kristian Bär" userId="75d5d96d-6650-430c-804b-9389632da552" providerId="ADAL" clId="{5B1F44E9-125F-4A85-9C9D-A3DFA59BF726}" dt="2023-09-12T12:23:03.133" v="238" actId="164"/>
          <ac:cxnSpMkLst>
            <pc:docMk/>
            <pc:sldMk cId="3439782214" sldId="3893"/>
            <ac:cxnSpMk id="40" creationId="{B25734B3-0277-193E-4A3B-1CE394A7DD11}"/>
          </ac:cxnSpMkLst>
        </pc:cxnChg>
      </pc:sldChg>
      <pc:sldChg chg="addSp delSp modSp del mod">
        <pc:chgData name="Kristian Bär" userId="75d5d96d-6650-430c-804b-9389632da552" providerId="ADAL" clId="{5B1F44E9-125F-4A85-9C9D-A3DFA59BF726}" dt="2023-09-12T12:16:49.595" v="157" actId="47"/>
        <pc:sldMkLst>
          <pc:docMk/>
          <pc:sldMk cId="2844670610" sldId="3930"/>
        </pc:sldMkLst>
        <pc:spChg chg="mod">
          <ac:chgData name="Kristian Bär" userId="75d5d96d-6650-430c-804b-9389632da552" providerId="ADAL" clId="{5B1F44E9-125F-4A85-9C9D-A3DFA59BF726}" dt="2023-09-12T12:11:36.408" v="66"/>
          <ac:spMkLst>
            <pc:docMk/>
            <pc:sldMk cId="2844670610" sldId="3930"/>
            <ac:spMk id="2" creationId="{ED069ECF-9143-7FF4-C527-3F241FF04BC6}"/>
          </ac:spMkLst>
        </pc:spChg>
        <pc:picChg chg="add del mod">
          <ac:chgData name="Kristian Bär" userId="75d5d96d-6650-430c-804b-9389632da552" providerId="ADAL" clId="{5B1F44E9-125F-4A85-9C9D-A3DFA59BF726}" dt="2023-09-12T12:16:25.726" v="152" actId="478"/>
          <ac:picMkLst>
            <pc:docMk/>
            <pc:sldMk cId="2844670610" sldId="3930"/>
            <ac:picMk id="16" creationId="{E193ED33-E24F-F6FA-810F-F5BB91EDAF61}"/>
          </ac:picMkLst>
        </pc:picChg>
      </pc:sldChg>
      <pc:sldChg chg="addSp delSp modSp mod">
        <pc:chgData name="Kristian Bär" userId="75d5d96d-6650-430c-804b-9389632da552" providerId="ADAL" clId="{5B1F44E9-125F-4A85-9C9D-A3DFA59BF726}" dt="2023-09-12T12:19:20.531" v="227" actId="20577"/>
        <pc:sldMkLst>
          <pc:docMk/>
          <pc:sldMk cId="528199207" sldId="3933"/>
        </pc:sldMkLst>
        <pc:spChg chg="mod">
          <ac:chgData name="Kristian Bär" userId="75d5d96d-6650-430c-804b-9389632da552" providerId="ADAL" clId="{5B1F44E9-125F-4A85-9C9D-A3DFA59BF726}" dt="2023-09-12T12:19:20.531" v="227" actId="20577"/>
          <ac:spMkLst>
            <pc:docMk/>
            <pc:sldMk cId="528199207" sldId="3933"/>
            <ac:spMk id="2" creationId="{ED069ECF-9143-7FF4-C527-3F241FF04BC6}"/>
          </ac:spMkLst>
        </pc:spChg>
        <pc:spChg chg="mod">
          <ac:chgData name="Kristian Bär" userId="75d5d96d-6650-430c-804b-9389632da552" providerId="ADAL" clId="{5B1F44E9-125F-4A85-9C9D-A3DFA59BF726}" dt="2023-09-12T12:17:38.314" v="214" actId="20577"/>
          <ac:spMkLst>
            <pc:docMk/>
            <pc:sldMk cId="528199207" sldId="3933"/>
            <ac:spMk id="17" creationId="{9F5F839F-E038-1B8D-FBA8-1C2351108F65}"/>
          </ac:spMkLst>
        </pc:spChg>
        <pc:picChg chg="add del mod">
          <ac:chgData name="Kristian Bär" userId="75d5d96d-6650-430c-804b-9389632da552" providerId="ADAL" clId="{5B1F44E9-125F-4A85-9C9D-A3DFA59BF726}" dt="2023-09-12T12:18:03.276" v="215" actId="478"/>
          <ac:picMkLst>
            <pc:docMk/>
            <pc:sldMk cId="528199207" sldId="3933"/>
            <ac:picMk id="7" creationId="{63D55292-FB54-7BFE-80D8-796CBB8C47E0}"/>
          </ac:picMkLst>
        </pc:picChg>
      </pc:sldChg>
      <pc:sldChg chg="delSp modSp mod">
        <pc:chgData name="Kristian Bär" userId="75d5d96d-6650-430c-804b-9389632da552" providerId="ADAL" clId="{5B1F44E9-125F-4A85-9C9D-A3DFA59BF726}" dt="2023-09-12T12:11:36.408" v="66"/>
        <pc:sldMkLst>
          <pc:docMk/>
          <pc:sldMk cId="605849474" sldId="2145708271"/>
        </pc:sldMkLst>
        <pc:spChg chg="mod">
          <ac:chgData name="Kristian Bär" userId="75d5d96d-6650-430c-804b-9389632da552" providerId="ADAL" clId="{5B1F44E9-125F-4A85-9C9D-A3DFA59BF726}" dt="2023-09-12T12:11:36.408" v="66"/>
          <ac:spMkLst>
            <pc:docMk/>
            <pc:sldMk cId="605849474" sldId="2145708271"/>
            <ac:spMk id="2" creationId="{DCD98558-21B8-D70D-9B65-9DDAA9DF7617}"/>
          </ac:spMkLst>
        </pc:spChg>
        <pc:spChg chg="mod">
          <ac:chgData name="Kristian Bär" userId="75d5d96d-6650-430c-804b-9389632da552" providerId="ADAL" clId="{5B1F44E9-125F-4A85-9C9D-A3DFA59BF726}" dt="2023-09-12T12:11:36.408" v="66"/>
          <ac:spMkLst>
            <pc:docMk/>
            <pc:sldMk cId="605849474" sldId="2145708271"/>
            <ac:spMk id="4" creationId="{00000000-0000-0000-0000-000000000000}"/>
          </ac:spMkLst>
        </pc:spChg>
        <pc:picChg chg="del">
          <ac:chgData name="Kristian Bär" userId="75d5d96d-6650-430c-804b-9389632da552" providerId="ADAL" clId="{5B1F44E9-125F-4A85-9C9D-A3DFA59BF726}" dt="2023-09-12T12:06:53.319" v="44" actId="478"/>
          <ac:picMkLst>
            <pc:docMk/>
            <pc:sldMk cId="605849474" sldId="2145708271"/>
            <ac:picMk id="3" creationId="{C55636BB-05ED-394C-A1DB-3AE0C462790E}"/>
          </ac:picMkLst>
        </pc:picChg>
      </pc:sldChg>
      <pc:sldChg chg="modSp mod">
        <pc:chgData name="Kristian Bär" userId="75d5d96d-6650-430c-804b-9389632da552" providerId="ADAL" clId="{5B1F44E9-125F-4A85-9C9D-A3DFA59BF726}" dt="2023-09-12T11:58:13.474" v="31" actId="20577"/>
        <pc:sldMkLst>
          <pc:docMk/>
          <pc:sldMk cId="3870970681" sldId="2145708272"/>
        </pc:sldMkLst>
        <pc:spChg chg="mod">
          <ac:chgData name="Kristian Bär" userId="75d5d96d-6650-430c-804b-9389632da552" providerId="ADAL" clId="{5B1F44E9-125F-4A85-9C9D-A3DFA59BF726}" dt="2023-09-12T11:58:13.474" v="31" actId="20577"/>
          <ac:spMkLst>
            <pc:docMk/>
            <pc:sldMk cId="3870970681" sldId="2145708272"/>
            <ac:spMk id="4" creationId="{45B31C78-BA26-47C2-F636-D58EA72076DE}"/>
          </ac:spMkLst>
        </pc:spChg>
      </pc:sldChg>
      <pc:sldChg chg="modSp">
        <pc:chgData name="Kristian Bär" userId="75d5d96d-6650-430c-804b-9389632da552" providerId="ADAL" clId="{5B1F44E9-125F-4A85-9C9D-A3DFA59BF726}" dt="2023-09-12T12:11:36.408" v="66"/>
        <pc:sldMkLst>
          <pc:docMk/>
          <pc:sldMk cId="1841254199" sldId="2145708275"/>
        </pc:sldMkLst>
        <pc:spChg chg="mod">
          <ac:chgData name="Kristian Bär" userId="75d5d96d-6650-430c-804b-9389632da552" providerId="ADAL" clId="{5B1F44E9-125F-4A85-9C9D-A3DFA59BF726}" dt="2023-09-12T12:11:36.408" v="66"/>
          <ac:spMkLst>
            <pc:docMk/>
            <pc:sldMk cId="1841254199" sldId="2145708275"/>
            <ac:spMk id="4" creationId="{6C8175D4-1098-090E-2837-7E48672E2BBE}"/>
          </ac:spMkLst>
        </pc:spChg>
      </pc:sldChg>
      <pc:sldChg chg="addSp delSp modSp mod">
        <pc:chgData name="Kristian Bär" userId="75d5d96d-6650-430c-804b-9389632da552" providerId="ADAL" clId="{5B1F44E9-125F-4A85-9C9D-A3DFA59BF726}" dt="2023-09-12T12:16:32.356" v="155" actId="478"/>
        <pc:sldMkLst>
          <pc:docMk/>
          <pc:sldMk cId="1636015025" sldId="2145708276"/>
        </pc:sldMkLst>
        <pc:picChg chg="add del mod">
          <ac:chgData name="Kristian Bär" userId="75d5d96d-6650-430c-804b-9389632da552" providerId="ADAL" clId="{5B1F44E9-125F-4A85-9C9D-A3DFA59BF726}" dt="2023-09-12T12:16:32.356" v="155" actId="478"/>
          <ac:picMkLst>
            <pc:docMk/>
            <pc:sldMk cId="1636015025" sldId="2145708276"/>
            <ac:picMk id="2" creationId="{A5F4C581-8CD8-A8D6-8132-8B8377886A17}"/>
          </ac:picMkLst>
        </pc:picChg>
      </pc:sldChg>
      <pc:sldChg chg="modSp mod">
        <pc:chgData name="Kristian Bär" userId="75d5d96d-6650-430c-804b-9389632da552" providerId="ADAL" clId="{5B1F44E9-125F-4A85-9C9D-A3DFA59BF726}" dt="2023-09-12T12:19:31.563" v="228" actId="20577"/>
        <pc:sldMkLst>
          <pc:docMk/>
          <pc:sldMk cId="1610462787" sldId="2145708278"/>
        </pc:sldMkLst>
        <pc:spChg chg="mod">
          <ac:chgData name="Kristian Bär" userId="75d5d96d-6650-430c-804b-9389632da552" providerId="ADAL" clId="{5B1F44E9-125F-4A85-9C9D-A3DFA59BF726}" dt="2023-09-12T12:19:31.563" v="228" actId="20577"/>
          <ac:spMkLst>
            <pc:docMk/>
            <pc:sldMk cId="1610462787" sldId="2145708278"/>
            <ac:spMk id="3" creationId="{00000000-0000-0000-0000-000000000000}"/>
          </ac:spMkLst>
        </pc:spChg>
      </pc:sldChg>
      <pc:sldMasterChg chg="modSldLayout sldLayoutOrd">
        <pc:chgData name="Kristian Bär" userId="75d5d96d-6650-430c-804b-9389632da552" providerId="ADAL" clId="{5B1F44E9-125F-4A85-9C9D-A3DFA59BF726}" dt="2023-09-12T12:08:28.354" v="45" actId="20578"/>
        <pc:sldMasterMkLst>
          <pc:docMk/>
          <pc:sldMasterMk cId="3517954322" sldId="2147483648"/>
        </pc:sldMasterMkLst>
        <pc:sldLayoutChg chg="ord">
          <pc:chgData name="Kristian Bär" userId="75d5d96d-6650-430c-804b-9389632da552" providerId="ADAL" clId="{5B1F44E9-125F-4A85-9C9D-A3DFA59BF726}" dt="2023-09-12T12:08:28.354" v="45" actId="20578"/>
          <pc:sldLayoutMkLst>
            <pc:docMk/>
            <pc:sldMasterMk cId="3517954322" sldId="2147483648"/>
            <pc:sldLayoutMk cId="2906559535" sldId="2147483782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E47D11-3B9B-374A-AD80-0EAFF1336FCF}" type="doc">
      <dgm:prSet loTypeId="urn:microsoft.com/office/officeart/2005/8/layout/vList2" loCatId="list" qsTypeId="urn:microsoft.com/office/officeart/2005/8/quickstyle/simple4" qsCatId="simple" csTypeId="urn:microsoft.com/office/officeart/2005/8/colors/accent0_3" csCatId="mainScheme" phldr="1"/>
      <dgm:spPr/>
      <dgm:t>
        <a:bodyPr/>
        <a:lstStyle/>
        <a:p>
          <a:endParaRPr lang="de-DE"/>
        </a:p>
      </dgm:t>
    </dgm:pt>
    <dgm:pt modelId="{8DE9DD14-64F6-804F-97EC-BA6D9849B691}">
      <dgm:prSet custT="1"/>
      <dgm:spPr/>
      <dgm:t>
        <a:bodyPr/>
        <a:lstStyle/>
        <a:p>
          <a:r>
            <a:rPr lang="de-DE" sz="2000" b="1" dirty="0">
              <a:latin typeface="Barlow" panose="00000500000000000000" pitchFamily="2" charset="0"/>
            </a:rPr>
            <a:t>Umwandlung thermischer Energie in elektrische Energie (10-15 %)</a:t>
          </a:r>
        </a:p>
      </dgm:t>
    </dgm:pt>
    <dgm:pt modelId="{9F9FA1A4-9D68-7B44-AE4B-C0955D62541C}" type="parTrans" cxnId="{2E4CBAF4-E7E0-1148-841C-E060F896F914}">
      <dgm:prSet/>
      <dgm:spPr/>
      <dgm:t>
        <a:bodyPr/>
        <a:lstStyle/>
        <a:p>
          <a:endParaRPr lang="de-DE" sz="1800">
            <a:latin typeface="Barlow" panose="00000500000000000000" pitchFamily="2" charset="0"/>
          </a:endParaRPr>
        </a:p>
      </dgm:t>
    </dgm:pt>
    <dgm:pt modelId="{BDD922DF-C5EB-2144-8646-BFD01D537618}" type="sibTrans" cxnId="{2E4CBAF4-E7E0-1148-841C-E060F896F914}">
      <dgm:prSet/>
      <dgm:spPr/>
      <dgm:t>
        <a:bodyPr/>
        <a:lstStyle/>
        <a:p>
          <a:endParaRPr lang="de-DE" sz="1800">
            <a:latin typeface="Barlow" panose="00000500000000000000" pitchFamily="2" charset="0"/>
          </a:endParaRPr>
        </a:p>
      </dgm:t>
    </dgm:pt>
    <dgm:pt modelId="{679B9937-ADEE-A447-8BC8-E507979DF132}">
      <dgm:prSet custT="1"/>
      <dgm:spPr/>
      <dgm:t>
        <a:bodyPr/>
        <a:lstStyle/>
        <a:p>
          <a:pPr marL="176213" indent="-176213" algn="l" defTabSz="914400" rtl="0" eaLnBrk="1" latinLnBrk="0" hangingPunct="1">
            <a:lnSpc>
              <a:spcPct val="100000"/>
            </a:lnSpc>
            <a:spcBef>
              <a:spcPts val="600"/>
            </a:spcBef>
            <a:spcAft>
              <a:spcPts val="600"/>
            </a:spcAft>
            <a:buClr>
              <a:schemeClr val="tx1"/>
            </a:buClr>
            <a:buSzPct val="70000"/>
            <a:buFont typeface="Arial" panose="020B0604020202020204" pitchFamily="34" charset="0"/>
            <a:buBlip>
              <a:blip xmlns:r="http://schemas.openxmlformats.org/officeDocument/2006/relationships" r:embed="rId1"/>
            </a:buBlip>
          </a:pPr>
          <a:r>
            <a:rPr lang="de-DE" sz="1600" kern="1200" dirty="0">
              <a:solidFill>
                <a:schemeClr val="tx1"/>
              </a:solidFill>
              <a:latin typeface="Barlow" panose="00000500000000000000" pitchFamily="2" charset="0"/>
              <a:ea typeface="+mn-lt"/>
              <a:cs typeface="+mn-lt"/>
            </a:rPr>
            <a:t>grundlastfähig</a:t>
          </a:r>
        </a:p>
      </dgm:t>
    </dgm:pt>
    <dgm:pt modelId="{BFE8967E-1B22-1F47-B740-79C262192A18}" type="parTrans" cxnId="{A37BB1DB-DA90-DC4F-B5F2-9ED7FFA570DD}">
      <dgm:prSet/>
      <dgm:spPr/>
      <dgm:t>
        <a:bodyPr/>
        <a:lstStyle/>
        <a:p>
          <a:endParaRPr lang="de-DE" sz="1800">
            <a:latin typeface="Barlow" panose="00000500000000000000" pitchFamily="2" charset="0"/>
          </a:endParaRPr>
        </a:p>
      </dgm:t>
    </dgm:pt>
    <dgm:pt modelId="{D3C60F26-C2E6-9146-9181-ABD710153F37}" type="sibTrans" cxnId="{A37BB1DB-DA90-DC4F-B5F2-9ED7FFA570DD}">
      <dgm:prSet/>
      <dgm:spPr/>
      <dgm:t>
        <a:bodyPr/>
        <a:lstStyle/>
        <a:p>
          <a:endParaRPr lang="de-DE" sz="1800">
            <a:latin typeface="Barlow" panose="00000500000000000000" pitchFamily="2" charset="0"/>
          </a:endParaRPr>
        </a:p>
      </dgm:t>
    </dgm:pt>
    <dgm:pt modelId="{20B917F8-2874-3846-8C75-5D5F1C5C3E96}">
      <dgm:prSet custT="1"/>
      <dgm:spPr/>
      <dgm:t>
        <a:bodyPr/>
        <a:lstStyle/>
        <a:p>
          <a:pPr marL="176213" indent="-176213" algn="l" defTabSz="914400" rtl="0" eaLnBrk="1" latinLnBrk="0" hangingPunct="1">
            <a:lnSpc>
              <a:spcPct val="100000"/>
            </a:lnSpc>
            <a:spcBef>
              <a:spcPts val="600"/>
            </a:spcBef>
            <a:spcAft>
              <a:spcPts val="600"/>
            </a:spcAft>
            <a:buClr>
              <a:schemeClr val="tx1"/>
            </a:buClr>
            <a:buSzPct val="70000"/>
            <a:buFont typeface="Arial" panose="020B0604020202020204" pitchFamily="34" charset="0"/>
            <a:buBlip>
              <a:blip xmlns:r="http://schemas.openxmlformats.org/officeDocument/2006/relationships" r:embed="rId1"/>
            </a:buBlip>
          </a:pPr>
          <a:r>
            <a:rPr lang="de-DE" sz="1600" kern="1200" dirty="0">
              <a:solidFill>
                <a:schemeClr val="tx1"/>
              </a:solidFill>
              <a:latin typeface="Barlow" panose="00000500000000000000" pitchFamily="2" charset="0"/>
              <a:ea typeface="+mn-lt"/>
              <a:cs typeface="+mn-lt"/>
            </a:rPr>
            <a:t>CO2-emissionsfrei</a:t>
          </a:r>
        </a:p>
      </dgm:t>
    </dgm:pt>
    <dgm:pt modelId="{339E48D0-F10B-6844-B607-363B20DD9C76}" type="parTrans" cxnId="{A1AD88A2-13CC-0F40-8465-593CEA99D7A1}">
      <dgm:prSet/>
      <dgm:spPr/>
      <dgm:t>
        <a:bodyPr/>
        <a:lstStyle/>
        <a:p>
          <a:endParaRPr lang="de-DE" sz="1800">
            <a:latin typeface="Barlow" panose="00000500000000000000" pitchFamily="2" charset="0"/>
          </a:endParaRPr>
        </a:p>
      </dgm:t>
    </dgm:pt>
    <dgm:pt modelId="{D8FF7EE3-B345-E84E-8CB2-739AA690999D}" type="sibTrans" cxnId="{A1AD88A2-13CC-0F40-8465-593CEA99D7A1}">
      <dgm:prSet/>
      <dgm:spPr/>
      <dgm:t>
        <a:bodyPr/>
        <a:lstStyle/>
        <a:p>
          <a:endParaRPr lang="de-DE" sz="1800">
            <a:latin typeface="Barlow" panose="00000500000000000000" pitchFamily="2" charset="0"/>
          </a:endParaRPr>
        </a:p>
      </dgm:t>
    </dgm:pt>
    <dgm:pt modelId="{683893C5-7052-4F43-B3CD-8DEFB06DB532}">
      <dgm:prSet custT="1"/>
      <dgm:spPr/>
      <dgm:t>
        <a:bodyPr/>
        <a:lstStyle/>
        <a:p>
          <a:pPr marL="176213" indent="-176213" algn="l" defTabSz="914400" rtl="0" eaLnBrk="1" latinLnBrk="0" hangingPunct="1">
            <a:lnSpc>
              <a:spcPct val="100000"/>
            </a:lnSpc>
            <a:spcBef>
              <a:spcPts val="600"/>
            </a:spcBef>
            <a:spcAft>
              <a:spcPts val="600"/>
            </a:spcAft>
            <a:buClr>
              <a:schemeClr val="tx1"/>
            </a:buClr>
            <a:buSzPct val="70000"/>
            <a:buFont typeface="Arial" panose="020B0604020202020204" pitchFamily="34" charset="0"/>
            <a:buBlip>
              <a:blip xmlns:r="http://schemas.openxmlformats.org/officeDocument/2006/relationships" r:embed="rId1"/>
            </a:buBlip>
          </a:pPr>
          <a:r>
            <a:rPr lang="de-DE" sz="1600" kern="1200" dirty="0">
              <a:solidFill>
                <a:schemeClr val="tx1"/>
              </a:solidFill>
              <a:latin typeface="Barlow" panose="00000500000000000000" pitchFamily="2" charset="0"/>
              <a:ea typeface="+mn-lt"/>
              <a:cs typeface="+mn-lt"/>
            </a:rPr>
            <a:t>im Wesentlichen wetterunabhängig (i.e. effizienter bei niedriger Umgebungstemperatur)</a:t>
          </a:r>
        </a:p>
      </dgm:t>
    </dgm:pt>
    <dgm:pt modelId="{8262702D-1946-9A41-B89D-D1CDEBFA5F4C}" type="parTrans" cxnId="{27C4ADF3-1EFE-F445-9010-A09C624628D8}">
      <dgm:prSet/>
      <dgm:spPr/>
      <dgm:t>
        <a:bodyPr/>
        <a:lstStyle/>
        <a:p>
          <a:endParaRPr lang="de-DE" sz="1800">
            <a:latin typeface="Barlow" panose="00000500000000000000" pitchFamily="2" charset="0"/>
          </a:endParaRPr>
        </a:p>
      </dgm:t>
    </dgm:pt>
    <dgm:pt modelId="{4F802296-7F03-4849-9ABF-7A15906E312B}" type="sibTrans" cxnId="{27C4ADF3-1EFE-F445-9010-A09C624628D8}">
      <dgm:prSet/>
      <dgm:spPr/>
      <dgm:t>
        <a:bodyPr/>
        <a:lstStyle/>
        <a:p>
          <a:endParaRPr lang="de-DE" sz="1800">
            <a:latin typeface="Barlow" panose="00000500000000000000" pitchFamily="2" charset="0"/>
          </a:endParaRPr>
        </a:p>
      </dgm:t>
    </dgm:pt>
    <dgm:pt modelId="{BEBE3C45-95F0-324C-AE6A-50E744CE68AD}">
      <dgm:prSet custT="1"/>
      <dgm:spPr/>
      <dgm:t>
        <a:bodyPr/>
        <a:lstStyle/>
        <a:p>
          <a:r>
            <a:rPr lang="de-DE" sz="2000" b="1" dirty="0">
              <a:latin typeface="Barlow" panose="00000500000000000000" pitchFamily="2" charset="0"/>
            </a:rPr>
            <a:t>Direkte Nutzung der thermischen Energie für Wärmeversorgung (&gt;95 %)</a:t>
          </a:r>
        </a:p>
      </dgm:t>
    </dgm:pt>
    <dgm:pt modelId="{C9990DD7-CAB2-C342-B52A-535514A66DCD}" type="parTrans" cxnId="{27FD620B-F675-7C4B-9492-6ADB1EC6B66E}">
      <dgm:prSet/>
      <dgm:spPr/>
      <dgm:t>
        <a:bodyPr/>
        <a:lstStyle/>
        <a:p>
          <a:endParaRPr lang="de-DE" sz="1800">
            <a:latin typeface="Barlow" panose="00000500000000000000" pitchFamily="2" charset="0"/>
          </a:endParaRPr>
        </a:p>
      </dgm:t>
    </dgm:pt>
    <dgm:pt modelId="{4BE7617B-5F04-B54B-9BD3-CF5151C49D5A}" type="sibTrans" cxnId="{27FD620B-F675-7C4B-9492-6ADB1EC6B66E}">
      <dgm:prSet/>
      <dgm:spPr/>
      <dgm:t>
        <a:bodyPr/>
        <a:lstStyle/>
        <a:p>
          <a:endParaRPr lang="de-DE" sz="1800">
            <a:latin typeface="Barlow" panose="00000500000000000000" pitchFamily="2" charset="0"/>
          </a:endParaRPr>
        </a:p>
      </dgm:t>
    </dgm:pt>
    <dgm:pt modelId="{1BEB0BCA-FFDD-874C-A19D-98327F010C96}">
      <dgm:prSet custT="1"/>
      <dgm:spPr/>
      <dgm:t>
        <a:bodyPr/>
        <a:lstStyle/>
        <a:p>
          <a:pPr marL="176213" lvl="1" indent="-176213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>
              <a:srgbClr val="000000"/>
            </a:buClr>
            <a:buSzPct val="70000"/>
            <a:buFont typeface="Arial" panose="020B0604020202020204" pitchFamily="34" charset="0"/>
            <a:buBlip>
              <a:blip xmlns:r="http://schemas.openxmlformats.org/officeDocument/2006/relationships" r:embed="rId1"/>
            </a:buBlip>
          </a:pPr>
          <a:r>
            <a:rPr lang="de-DE" sz="1600" kern="1200" dirty="0">
              <a:solidFill>
                <a:srgbClr val="000000"/>
              </a:solidFill>
              <a:latin typeface="Barlow" panose="00000500000000000000" pitchFamily="2" charset="0"/>
              <a:ea typeface="Calibri"/>
              <a:cs typeface="Calibri"/>
            </a:rPr>
            <a:t>wirtschaftliche Vorteile für Gewerbebetriebe, Kostenreduzierung öffentlicher Gebäude</a:t>
          </a:r>
        </a:p>
      </dgm:t>
    </dgm:pt>
    <dgm:pt modelId="{C5ACDE16-1E4A-3D4B-BEC1-74E7EA3554CA}" type="parTrans" cxnId="{0CA094FC-6A2C-214C-9F5B-33B9F6B8B0A2}">
      <dgm:prSet/>
      <dgm:spPr/>
      <dgm:t>
        <a:bodyPr/>
        <a:lstStyle/>
        <a:p>
          <a:endParaRPr lang="de-DE" sz="1800">
            <a:latin typeface="Barlow" panose="00000500000000000000" pitchFamily="2" charset="0"/>
          </a:endParaRPr>
        </a:p>
      </dgm:t>
    </dgm:pt>
    <dgm:pt modelId="{8A033B98-6263-9845-AEAD-E45538A9F251}" type="sibTrans" cxnId="{0CA094FC-6A2C-214C-9F5B-33B9F6B8B0A2}">
      <dgm:prSet/>
      <dgm:spPr/>
      <dgm:t>
        <a:bodyPr/>
        <a:lstStyle/>
        <a:p>
          <a:endParaRPr lang="de-DE" sz="1800">
            <a:latin typeface="Barlow" panose="00000500000000000000" pitchFamily="2" charset="0"/>
          </a:endParaRPr>
        </a:p>
      </dgm:t>
    </dgm:pt>
    <dgm:pt modelId="{D3913C2B-3728-5841-8AA9-31DBC293CC4F}">
      <dgm:prSet custT="1"/>
      <dgm:spPr/>
      <dgm:t>
        <a:bodyPr/>
        <a:lstStyle/>
        <a:p>
          <a:r>
            <a:rPr lang="de-DE" sz="2000" b="1" dirty="0">
              <a:latin typeface="Barlow" panose="00000500000000000000" pitchFamily="2" charset="0"/>
            </a:rPr>
            <a:t>Potenzial für Fluid Mining</a:t>
          </a:r>
        </a:p>
      </dgm:t>
    </dgm:pt>
    <dgm:pt modelId="{A2D33A7E-84E6-D543-B4B9-BAAAD395AAD1}" type="parTrans" cxnId="{4D8066EB-B437-0C46-B452-3C14EF898D62}">
      <dgm:prSet/>
      <dgm:spPr/>
      <dgm:t>
        <a:bodyPr/>
        <a:lstStyle/>
        <a:p>
          <a:endParaRPr lang="de-DE" sz="1800">
            <a:latin typeface="Barlow" panose="00000500000000000000" pitchFamily="2" charset="0"/>
          </a:endParaRPr>
        </a:p>
      </dgm:t>
    </dgm:pt>
    <dgm:pt modelId="{6935CCC3-20ED-1049-BAF3-FF8DE8778A98}" type="sibTrans" cxnId="{4D8066EB-B437-0C46-B452-3C14EF898D62}">
      <dgm:prSet/>
      <dgm:spPr/>
      <dgm:t>
        <a:bodyPr/>
        <a:lstStyle/>
        <a:p>
          <a:endParaRPr lang="de-DE" sz="1800">
            <a:latin typeface="Barlow" panose="00000500000000000000" pitchFamily="2" charset="0"/>
          </a:endParaRPr>
        </a:p>
      </dgm:t>
    </dgm:pt>
    <dgm:pt modelId="{5DF077BB-FEDA-3F4D-B63B-05BD54530686}">
      <dgm:prSet custT="1"/>
      <dgm:spPr/>
      <dgm:t>
        <a:bodyPr/>
        <a:lstStyle/>
        <a:p>
          <a:pPr marL="176213" lvl="1" indent="-176213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>
              <a:srgbClr val="000000"/>
            </a:buClr>
            <a:buSzPct val="70000"/>
            <a:buFont typeface="Arial" panose="020B0604020202020204" pitchFamily="34" charset="0"/>
            <a:buBlip>
              <a:blip xmlns:r="http://schemas.openxmlformats.org/officeDocument/2006/relationships" r:embed="rId1"/>
            </a:buBlip>
          </a:pPr>
          <a:r>
            <a:rPr lang="de-DE" sz="1600" kern="1200" dirty="0">
              <a:solidFill>
                <a:srgbClr val="000000"/>
              </a:solidFill>
              <a:latin typeface="Barlow" panose="00000500000000000000" pitchFamily="2" charset="0"/>
              <a:ea typeface="Calibri"/>
              <a:cs typeface="Calibri"/>
            </a:rPr>
            <a:t>Gewinnung kritischer Rohstoffe (insbes. Lithium u.a.)</a:t>
          </a:r>
        </a:p>
      </dgm:t>
    </dgm:pt>
    <dgm:pt modelId="{CBA69222-CB37-0446-9FF0-AEA95CAB2EBC}" type="parTrans" cxnId="{1CA978CC-BCC5-6144-8459-02428681655C}">
      <dgm:prSet/>
      <dgm:spPr/>
      <dgm:t>
        <a:bodyPr/>
        <a:lstStyle/>
        <a:p>
          <a:endParaRPr lang="de-DE" sz="1800">
            <a:latin typeface="Barlow" panose="00000500000000000000" pitchFamily="2" charset="0"/>
          </a:endParaRPr>
        </a:p>
      </dgm:t>
    </dgm:pt>
    <dgm:pt modelId="{3F6D5D72-95F4-5448-8189-0B602F11D85E}" type="sibTrans" cxnId="{1CA978CC-BCC5-6144-8459-02428681655C}">
      <dgm:prSet/>
      <dgm:spPr/>
      <dgm:t>
        <a:bodyPr/>
        <a:lstStyle/>
        <a:p>
          <a:endParaRPr lang="de-DE" sz="1800">
            <a:latin typeface="Barlow" panose="00000500000000000000" pitchFamily="2" charset="0"/>
          </a:endParaRPr>
        </a:p>
      </dgm:t>
    </dgm:pt>
    <dgm:pt modelId="{119EE145-44EA-774D-A817-DCB3A4FBB4F9}">
      <dgm:prSet custT="1"/>
      <dgm:spPr/>
      <dgm:t>
        <a:bodyPr/>
        <a:lstStyle/>
        <a:p>
          <a:r>
            <a:rPr lang="de-DE" sz="2000" b="1" dirty="0">
              <a:latin typeface="Barlow" panose="00000500000000000000" pitchFamily="2" charset="0"/>
            </a:rPr>
            <a:t>Gebäudekühlung</a:t>
          </a:r>
        </a:p>
      </dgm:t>
    </dgm:pt>
    <dgm:pt modelId="{E985387D-431B-0B48-A570-0A55A1A76F29}" type="parTrans" cxnId="{F7CE2687-386B-2841-847F-5912244FDCAF}">
      <dgm:prSet/>
      <dgm:spPr/>
      <dgm:t>
        <a:bodyPr/>
        <a:lstStyle/>
        <a:p>
          <a:endParaRPr lang="de-DE" sz="1800">
            <a:latin typeface="Barlow" panose="00000500000000000000" pitchFamily="2" charset="0"/>
          </a:endParaRPr>
        </a:p>
      </dgm:t>
    </dgm:pt>
    <dgm:pt modelId="{5AEE7E22-F8C2-F14B-9308-B89AFDAB9693}" type="sibTrans" cxnId="{F7CE2687-386B-2841-847F-5912244FDCAF}">
      <dgm:prSet/>
      <dgm:spPr/>
      <dgm:t>
        <a:bodyPr/>
        <a:lstStyle/>
        <a:p>
          <a:endParaRPr lang="de-DE" sz="1800">
            <a:latin typeface="Barlow" panose="00000500000000000000" pitchFamily="2" charset="0"/>
          </a:endParaRPr>
        </a:p>
      </dgm:t>
    </dgm:pt>
    <dgm:pt modelId="{C41041F8-617B-4047-A22A-786DCF205752}">
      <dgm:prSet custT="1"/>
      <dgm:spPr/>
      <dgm:t>
        <a:bodyPr/>
        <a:lstStyle/>
        <a:p>
          <a:pPr marL="176213" lvl="1" indent="-176213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>
              <a:srgbClr val="000000"/>
            </a:buClr>
            <a:buSzPct val="70000"/>
            <a:buFont typeface="Arial" panose="020B0604020202020204" pitchFamily="34" charset="0"/>
            <a:buBlip>
              <a:blip xmlns:r="http://schemas.openxmlformats.org/officeDocument/2006/relationships" r:embed="rId1"/>
            </a:buBlip>
          </a:pPr>
          <a:r>
            <a:rPr lang="de-DE" sz="1600" kern="1200" dirty="0">
              <a:solidFill>
                <a:srgbClr val="000000"/>
              </a:solidFill>
              <a:latin typeface="Barlow" panose="00000500000000000000" pitchFamily="2" charset="0"/>
              <a:ea typeface="Calibri"/>
              <a:cs typeface="Calibri"/>
            </a:rPr>
            <a:t>Reduzierung politischer/geostrategischer Rohstoff-Abhängigkeiten</a:t>
          </a:r>
        </a:p>
      </dgm:t>
    </dgm:pt>
    <dgm:pt modelId="{DBD8A3B9-8F90-C940-AA59-3B5C2B52AD14}" type="parTrans" cxnId="{51C9BEEC-A816-4441-892F-F7630202EC6C}">
      <dgm:prSet/>
      <dgm:spPr/>
      <dgm:t>
        <a:bodyPr/>
        <a:lstStyle/>
        <a:p>
          <a:endParaRPr lang="de-DE" sz="1800">
            <a:latin typeface="Barlow" panose="00000500000000000000" pitchFamily="2" charset="0"/>
          </a:endParaRPr>
        </a:p>
      </dgm:t>
    </dgm:pt>
    <dgm:pt modelId="{0D3BFE77-0CA4-5143-BD7E-4F0D5CB70EF7}" type="sibTrans" cxnId="{51C9BEEC-A816-4441-892F-F7630202EC6C}">
      <dgm:prSet/>
      <dgm:spPr/>
      <dgm:t>
        <a:bodyPr/>
        <a:lstStyle/>
        <a:p>
          <a:endParaRPr lang="de-DE" sz="1800">
            <a:latin typeface="Barlow" panose="00000500000000000000" pitchFamily="2" charset="0"/>
          </a:endParaRPr>
        </a:p>
      </dgm:t>
    </dgm:pt>
    <dgm:pt modelId="{E9257D27-6297-C64E-8EEF-644972AD8923}">
      <dgm:prSet custT="1"/>
      <dgm:spPr/>
      <dgm:t>
        <a:bodyPr/>
        <a:lstStyle/>
        <a:p>
          <a:pPr marL="176213" lvl="1" indent="-176213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>
              <a:srgbClr val="000000"/>
            </a:buClr>
            <a:buSzPct val="70000"/>
            <a:buFont typeface="Arial" panose="020B0604020202020204" pitchFamily="34" charset="0"/>
            <a:buBlip>
              <a:blip xmlns:r="http://schemas.openxmlformats.org/officeDocument/2006/relationships" r:embed="rId1"/>
            </a:buBlip>
          </a:pPr>
          <a:r>
            <a:rPr lang="de-DE" sz="1600" kern="1200" dirty="0">
              <a:solidFill>
                <a:srgbClr val="000000"/>
              </a:solidFill>
              <a:latin typeface="Barlow" panose="00000500000000000000" pitchFamily="2" charset="0"/>
              <a:ea typeface="Calibri"/>
              <a:cs typeface="Calibri"/>
            </a:rPr>
            <a:t>Unabhängigkeit von Weltmarktpreisschwankungen</a:t>
          </a:r>
        </a:p>
      </dgm:t>
    </dgm:pt>
    <dgm:pt modelId="{BA20F92F-11F0-DA44-B7AA-72D04CD758F7}" type="parTrans" cxnId="{760811F0-0457-3D44-9ED7-223C65F22958}">
      <dgm:prSet/>
      <dgm:spPr/>
      <dgm:t>
        <a:bodyPr/>
        <a:lstStyle/>
        <a:p>
          <a:endParaRPr lang="de-DE">
            <a:latin typeface="Barlow" panose="00000500000000000000" pitchFamily="2" charset="0"/>
          </a:endParaRPr>
        </a:p>
      </dgm:t>
    </dgm:pt>
    <dgm:pt modelId="{E72BD733-8BA8-8040-BE4C-0AC547B07BF8}" type="sibTrans" cxnId="{760811F0-0457-3D44-9ED7-223C65F22958}">
      <dgm:prSet/>
      <dgm:spPr/>
      <dgm:t>
        <a:bodyPr/>
        <a:lstStyle/>
        <a:p>
          <a:endParaRPr lang="de-DE">
            <a:latin typeface="Barlow" panose="00000500000000000000" pitchFamily="2" charset="0"/>
          </a:endParaRPr>
        </a:p>
      </dgm:t>
    </dgm:pt>
    <dgm:pt modelId="{14191C9E-23B1-0D4E-B849-0B5B82114CFC}">
      <dgm:prSet custT="1"/>
      <dgm:spPr/>
      <dgm:t>
        <a:bodyPr/>
        <a:lstStyle/>
        <a:p>
          <a:pPr marL="176213" lvl="1" indent="-176213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>
              <a:srgbClr val="000000"/>
            </a:buClr>
            <a:buSzPct val="70000"/>
            <a:buFont typeface="Arial" panose="020B0604020202020204" pitchFamily="34" charset="0"/>
            <a:buBlip>
              <a:blip xmlns:r="http://schemas.openxmlformats.org/officeDocument/2006/relationships" r:embed="rId1"/>
            </a:buBlip>
          </a:pPr>
          <a:r>
            <a:rPr lang="de-DE" sz="1600" kern="1200" dirty="0">
              <a:solidFill>
                <a:srgbClr val="000000"/>
              </a:solidFill>
              <a:latin typeface="Barlow" panose="00000500000000000000" pitchFamily="2" charset="0"/>
              <a:ea typeface="Calibri"/>
              <a:cs typeface="Calibri"/>
            </a:rPr>
            <a:t>„Geld bleibt im Land“ (ca. 2% des BIP für Import fossiler Energieträger)</a:t>
          </a:r>
        </a:p>
      </dgm:t>
    </dgm:pt>
    <dgm:pt modelId="{925EB857-D446-E548-A615-1AAF9CBD8C1E}" type="parTrans" cxnId="{CF1DC061-1747-1F4C-9FC2-2C5167707642}">
      <dgm:prSet/>
      <dgm:spPr/>
      <dgm:t>
        <a:bodyPr/>
        <a:lstStyle/>
        <a:p>
          <a:endParaRPr lang="de-DE">
            <a:latin typeface="Barlow" panose="00000500000000000000" pitchFamily="2" charset="0"/>
          </a:endParaRPr>
        </a:p>
      </dgm:t>
    </dgm:pt>
    <dgm:pt modelId="{8CBCDDCF-5B76-8545-9038-CBA55552FB11}" type="sibTrans" cxnId="{CF1DC061-1747-1F4C-9FC2-2C5167707642}">
      <dgm:prSet/>
      <dgm:spPr/>
      <dgm:t>
        <a:bodyPr/>
        <a:lstStyle/>
        <a:p>
          <a:endParaRPr lang="de-DE">
            <a:latin typeface="Barlow" panose="00000500000000000000" pitchFamily="2" charset="0"/>
          </a:endParaRPr>
        </a:p>
      </dgm:t>
    </dgm:pt>
    <dgm:pt modelId="{22E60A9C-3C10-A349-983B-D2A8E1B87D83}">
      <dgm:prSet custT="1"/>
      <dgm:spPr/>
      <dgm:t>
        <a:bodyPr/>
        <a:lstStyle/>
        <a:p>
          <a:pPr marL="176213" lvl="1" indent="-176213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>
              <a:srgbClr val="000000"/>
            </a:buClr>
            <a:buSzPct val="70000"/>
            <a:buFont typeface="Arial" panose="020B0604020202020204" pitchFamily="34" charset="0"/>
            <a:buBlip>
              <a:blip xmlns:r="http://schemas.openxmlformats.org/officeDocument/2006/relationships" r:embed="rId1"/>
            </a:buBlip>
          </a:pPr>
          <a:r>
            <a:rPr lang="de-DE" sz="1600" kern="1200" dirty="0">
              <a:solidFill>
                <a:srgbClr val="000000"/>
              </a:solidFill>
              <a:latin typeface="Barlow" panose="00000500000000000000" pitchFamily="2" charset="0"/>
              <a:ea typeface="Calibri"/>
              <a:cs typeface="Calibri"/>
            </a:rPr>
            <a:t>CO2-emissionsfreie Wärmeversorgung</a:t>
          </a:r>
        </a:p>
      </dgm:t>
    </dgm:pt>
    <dgm:pt modelId="{C2A5FC41-9926-3449-A4F2-C6633B41A039}" type="parTrans" cxnId="{F42A0CBF-6818-644D-B968-4C438383A825}">
      <dgm:prSet/>
      <dgm:spPr/>
      <dgm:t>
        <a:bodyPr/>
        <a:lstStyle/>
        <a:p>
          <a:endParaRPr lang="de-DE">
            <a:latin typeface="Barlow" panose="00000500000000000000" pitchFamily="2" charset="0"/>
          </a:endParaRPr>
        </a:p>
      </dgm:t>
    </dgm:pt>
    <dgm:pt modelId="{AD70F282-B9FA-C647-B3AA-D50203355318}" type="sibTrans" cxnId="{F42A0CBF-6818-644D-B968-4C438383A825}">
      <dgm:prSet/>
      <dgm:spPr/>
      <dgm:t>
        <a:bodyPr/>
        <a:lstStyle/>
        <a:p>
          <a:endParaRPr lang="de-DE">
            <a:latin typeface="Barlow" panose="00000500000000000000" pitchFamily="2" charset="0"/>
          </a:endParaRPr>
        </a:p>
      </dgm:t>
    </dgm:pt>
    <dgm:pt modelId="{0C0896AA-E0C9-7846-A434-95AC95D02567}">
      <dgm:prSet custT="1"/>
      <dgm:spPr/>
      <dgm:t>
        <a:bodyPr/>
        <a:lstStyle/>
        <a:p>
          <a:pPr marL="176213" indent="-176213" algn="l" defTabSz="914400" rtl="0" eaLnBrk="1" latinLnBrk="0" hangingPunct="1">
            <a:lnSpc>
              <a:spcPct val="100000"/>
            </a:lnSpc>
            <a:spcBef>
              <a:spcPts val="600"/>
            </a:spcBef>
            <a:spcAft>
              <a:spcPts val="600"/>
            </a:spcAft>
            <a:buClr>
              <a:schemeClr val="tx1"/>
            </a:buClr>
            <a:buSzPct val="70000"/>
            <a:buFont typeface="Arial" panose="020B0604020202020204" pitchFamily="34" charset="0"/>
            <a:buBlip>
              <a:blip xmlns:r="http://schemas.openxmlformats.org/officeDocument/2006/relationships" r:embed="rId1"/>
            </a:buBlip>
          </a:pPr>
          <a:r>
            <a:rPr lang="de-DE" sz="1600" kern="1200" dirty="0">
              <a:solidFill>
                <a:schemeClr val="tx1"/>
              </a:solidFill>
              <a:latin typeface="Barlow" panose="00000500000000000000" pitchFamily="2" charset="0"/>
              <a:ea typeface="+mn-lt"/>
              <a:cs typeface="+mn-lt"/>
            </a:rPr>
            <a:t>keine/wenig „Abfälle“ (vgl. Kohle, Kernkraft)</a:t>
          </a:r>
        </a:p>
      </dgm:t>
    </dgm:pt>
    <dgm:pt modelId="{FCE5F90E-4F34-4B46-8316-C3DC461336C9}" type="parTrans" cxnId="{1A826B3E-011B-DA47-A1D1-3D7BD487529C}">
      <dgm:prSet/>
      <dgm:spPr/>
      <dgm:t>
        <a:bodyPr/>
        <a:lstStyle/>
        <a:p>
          <a:endParaRPr lang="de-DE">
            <a:latin typeface="Barlow" panose="00000500000000000000" pitchFamily="2" charset="0"/>
          </a:endParaRPr>
        </a:p>
      </dgm:t>
    </dgm:pt>
    <dgm:pt modelId="{BEBA7C1C-5470-194C-8480-6675D280B084}" type="sibTrans" cxnId="{1A826B3E-011B-DA47-A1D1-3D7BD487529C}">
      <dgm:prSet/>
      <dgm:spPr/>
      <dgm:t>
        <a:bodyPr/>
        <a:lstStyle/>
        <a:p>
          <a:endParaRPr lang="de-DE">
            <a:latin typeface="Barlow" panose="00000500000000000000" pitchFamily="2" charset="0"/>
          </a:endParaRPr>
        </a:p>
      </dgm:t>
    </dgm:pt>
    <dgm:pt modelId="{BA1A3AE2-1F59-054C-9D74-86DAEACC98CA}" type="pres">
      <dgm:prSet presAssocID="{8AE47D11-3B9B-374A-AD80-0EAFF1336FCF}" presName="linear" presStyleCnt="0">
        <dgm:presLayoutVars>
          <dgm:animLvl val="lvl"/>
          <dgm:resizeHandles val="exact"/>
        </dgm:presLayoutVars>
      </dgm:prSet>
      <dgm:spPr/>
    </dgm:pt>
    <dgm:pt modelId="{4FAA142A-1AA5-E648-A586-FD2AF7B6E573}" type="pres">
      <dgm:prSet presAssocID="{8DE9DD14-64F6-804F-97EC-BA6D9849B69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E5530806-C994-134C-9B8C-938C49EE08EB}" type="pres">
      <dgm:prSet presAssocID="{8DE9DD14-64F6-804F-97EC-BA6D9849B691}" presName="childText" presStyleLbl="revTx" presStyleIdx="0" presStyleCnt="3">
        <dgm:presLayoutVars>
          <dgm:bulletEnabled val="1"/>
        </dgm:presLayoutVars>
      </dgm:prSet>
      <dgm:spPr/>
    </dgm:pt>
    <dgm:pt modelId="{B3BD6432-8BAB-5043-A237-A7126F654DB6}" type="pres">
      <dgm:prSet presAssocID="{BEBE3C45-95F0-324C-AE6A-50E744CE68A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8E4642B-9B59-A04A-B1B4-48D85A88B7DA}" type="pres">
      <dgm:prSet presAssocID="{BEBE3C45-95F0-324C-AE6A-50E744CE68AD}" presName="childText" presStyleLbl="revTx" presStyleIdx="1" presStyleCnt="3">
        <dgm:presLayoutVars>
          <dgm:bulletEnabled val="1"/>
        </dgm:presLayoutVars>
      </dgm:prSet>
      <dgm:spPr/>
    </dgm:pt>
    <dgm:pt modelId="{0F6A6E8B-1A76-0D41-865E-99E65666621D}" type="pres">
      <dgm:prSet presAssocID="{D3913C2B-3728-5841-8AA9-31DBC293CC4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50E64C4D-724E-A947-A284-4A09561D98F8}" type="pres">
      <dgm:prSet presAssocID="{D3913C2B-3728-5841-8AA9-31DBC293CC4F}" presName="childText" presStyleLbl="revTx" presStyleIdx="2" presStyleCnt="3">
        <dgm:presLayoutVars>
          <dgm:bulletEnabled val="1"/>
        </dgm:presLayoutVars>
      </dgm:prSet>
      <dgm:spPr/>
    </dgm:pt>
    <dgm:pt modelId="{7B3C6C68-DA00-214A-8AE8-045643936CF0}" type="pres">
      <dgm:prSet presAssocID="{119EE145-44EA-774D-A817-DCB3A4FBB4F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7FD620B-F675-7C4B-9492-6ADB1EC6B66E}" srcId="{8AE47D11-3B9B-374A-AD80-0EAFF1336FCF}" destId="{BEBE3C45-95F0-324C-AE6A-50E744CE68AD}" srcOrd="1" destOrd="0" parTransId="{C9990DD7-CAB2-C342-B52A-535514A66DCD}" sibTransId="{4BE7617B-5F04-B54B-9BD3-CF5151C49D5A}"/>
    <dgm:cxn modelId="{53B5ED1D-ED1F-624D-9BF3-8EE524FD2E61}" type="presOf" srcId="{D3913C2B-3728-5841-8AA9-31DBC293CC4F}" destId="{0F6A6E8B-1A76-0D41-865E-99E65666621D}" srcOrd="0" destOrd="0" presId="urn:microsoft.com/office/officeart/2005/8/layout/vList2"/>
    <dgm:cxn modelId="{820FFA35-0956-7546-BA4C-8728F2E2066A}" type="presOf" srcId="{8AE47D11-3B9B-374A-AD80-0EAFF1336FCF}" destId="{BA1A3AE2-1F59-054C-9D74-86DAEACC98CA}" srcOrd="0" destOrd="0" presId="urn:microsoft.com/office/officeart/2005/8/layout/vList2"/>
    <dgm:cxn modelId="{1A826B3E-011B-DA47-A1D1-3D7BD487529C}" srcId="{8DE9DD14-64F6-804F-97EC-BA6D9849B691}" destId="{0C0896AA-E0C9-7846-A434-95AC95D02567}" srcOrd="2" destOrd="0" parTransId="{FCE5F90E-4F34-4B46-8316-C3DC461336C9}" sibTransId="{BEBA7C1C-5470-194C-8480-6675D280B084}"/>
    <dgm:cxn modelId="{CF1DC061-1747-1F4C-9FC2-2C5167707642}" srcId="{BEBE3C45-95F0-324C-AE6A-50E744CE68AD}" destId="{14191C9E-23B1-0D4E-B849-0B5B82114CFC}" srcOrd="2" destOrd="0" parTransId="{925EB857-D446-E548-A615-1AAF9CBD8C1E}" sibTransId="{8CBCDDCF-5B76-8545-9038-CBA55552FB11}"/>
    <dgm:cxn modelId="{CA3DBB63-FCF0-9D4D-A26C-F29EECA2481A}" type="presOf" srcId="{E9257D27-6297-C64E-8EEF-644972AD8923}" destId="{B8E4642B-9B59-A04A-B1B4-48D85A88B7DA}" srcOrd="0" destOrd="1" presId="urn:microsoft.com/office/officeart/2005/8/layout/vList2"/>
    <dgm:cxn modelId="{61CCBE54-4DD3-DA46-8DC1-6DD6DEEBC022}" type="presOf" srcId="{14191C9E-23B1-0D4E-B849-0B5B82114CFC}" destId="{B8E4642B-9B59-A04A-B1B4-48D85A88B7DA}" srcOrd="0" destOrd="2" presId="urn:microsoft.com/office/officeart/2005/8/layout/vList2"/>
    <dgm:cxn modelId="{83D61F5A-0C48-CC43-8758-728E1CE6704B}" type="presOf" srcId="{22E60A9C-3C10-A349-983B-D2A8E1B87D83}" destId="{B8E4642B-9B59-A04A-B1B4-48D85A88B7DA}" srcOrd="0" destOrd="3" presId="urn:microsoft.com/office/officeart/2005/8/layout/vList2"/>
    <dgm:cxn modelId="{F7CE2687-386B-2841-847F-5912244FDCAF}" srcId="{8AE47D11-3B9B-374A-AD80-0EAFF1336FCF}" destId="{119EE145-44EA-774D-A817-DCB3A4FBB4F9}" srcOrd="3" destOrd="0" parTransId="{E985387D-431B-0B48-A570-0A55A1A76F29}" sibTransId="{5AEE7E22-F8C2-F14B-9308-B89AFDAB9693}"/>
    <dgm:cxn modelId="{D4996B8A-B539-4B49-9ED0-98A8DB7014BC}" type="presOf" srcId="{20B917F8-2874-3846-8C75-5D5F1C5C3E96}" destId="{E5530806-C994-134C-9B8C-938C49EE08EB}" srcOrd="0" destOrd="1" presId="urn:microsoft.com/office/officeart/2005/8/layout/vList2"/>
    <dgm:cxn modelId="{FBE1189F-6FB4-F346-8D7A-661E854CB47C}" type="presOf" srcId="{679B9937-ADEE-A447-8BC8-E507979DF132}" destId="{E5530806-C994-134C-9B8C-938C49EE08EB}" srcOrd="0" destOrd="0" presId="urn:microsoft.com/office/officeart/2005/8/layout/vList2"/>
    <dgm:cxn modelId="{85C7C7A0-5B6C-4D47-BC1A-1E59D7E45ECE}" type="presOf" srcId="{8DE9DD14-64F6-804F-97EC-BA6D9849B691}" destId="{4FAA142A-1AA5-E648-A586-FD2AF7B6E573}" srcOrd="0" destOrd="0" presId="urn:microsoft.com/office/officeart/2005/8/layout/vList2"/>
    <dgm:cxn modelId="{A1AD88A2-13CC-0F40-8465-593CEA99D7A1}" srcId="{8DE9DD14-64F6-804F-97EC-BA6D9849B691}" destId="{20B917F8-2874-3846-8C75-5D5F1C5C3E96}" srcOrd="1" destOrd="0" parTransId="{339E48D0-F10B-6844-B607-363B20DD9C76}" sibTransId="{D8FF7EE3-B345-E84E-8CB2-739AA690999D}"/>
    <dgm:cxn modelId="{9F6427BD-AC5F-4747-8139-7D73D56289FF}" type="presOf" srcId="{5DF077BB-FEDA-3F4D-B63B-05BD54530686}" destId="{50E64C4D-724E-A947-A284-4A09561D98F8}" srcOrd="0" destOrd="0" presId="urn:microsoft.com/office/officeart/2005/8/layout/vList2"/>
    <dgm:cxn modelId="{F42A0CBF-6818-644D-B968-4C438383A825}" srcId="{BEBE3C45-95F0-324C-AE6A-50E744CE68AD}" destId="{22E60A9C-3C10-A349-983B-D2A8E1B87D83}" srcOrd="3" destOrd="0" parTransId="{C2A5FC41-9926-3449-A4F2-C6633B41A039}" sibTransId="{AD70F282-B9FA-C647-B3AA-D50203355318}"/>
    <dgm:cxn modelId="{1CA978CC-BCC5-6144-8459-02428681655C}" srcId="{D3913C2B-3728-5841-8AA9-31DBC293CC4F}" destId="{5DF077BB-FEDA-3F4D-B63B-05BD54530686}" srcOrd="0" destOrd="0" parTransId="{CBA69222-CB37-0446-9FF0-AEA95CAB2EBC}" sibTransId="{3F6D5D72-95F4-5448-8189-0B602F11D85E}"/>
    <dgm:cxn modelId="{6C04AECD-1B9E-3544-8575-96B1577AC792}" type="presOf" srcId="{0C0896AA-E0C9-7846-A434-95AC95D02567}" destId="{E5530806-C994-134C-9B8C-938C49EE08EB}" srcOrd="0" destOrd="2" presId="urn:microsoft.com/office/officeart/2005/8/layout/vList2"/>
    <dgm:cxn modelId="{2EFABED6-2A44-9E44-912C-903B689B1F26}" type="presOf" srcId="{BEBE3C45-95F0-324C-AE6A-50E744CE68AD}" destId="{B3BD6432-8BAB-5043-A237-A7126F654DB6}" srcOrd="0" destOrd="0" presId="urn:microsoft.com/office/officeart/2005/8/layout/vList2"/>
    <dgm:cxn modelId="{A37BB1DB-DA90-DC4F-B5F2-9ED7FFA570DD}" srcId="{8DE9DD14-64F6-804F-97EC-BA6D9849B691}" destId="{679B9937-ADEE-A447-8BC8-E507979DF132}" srcOrd="0" destOrd="0" parTransId="{BFE8967E-1B22-1F47-B740-79C262192A18}" sibTransId="{D3C60F26-C2E6-9146-9181-ABD710153F37}"/>
    <dgm:cxn modelId="{ADAB8FE4-8A04-EF45-9A4A-99B277DD6E7E}" type="presOf" srcId="{C41041F8-617B-4047-A22A-786DCF205752}" destId="{50E64C4D-724E-A947-A284-4A09561D98F8}" srcOrd="0" destOrd="1" presId="urn:microsoft.com/office/officeart/2005/8/layout/vList2"/>
    <dgm:cxn modelId="{4D8066EB-B437-0C46-B452-3C14EF898D62}" srcId="{8AE47D11-3B9B-374A-AD80-0EAFF1336FCF}" destId="{D3913C2B-3728-5841-8AA9-31DBC293CC4F}" srcOrd="2" destOrd="0" parTransId="{A2D33A7E-84E6-D543-B4B9-BAAAD395AAD1}" sibTransId="{6935CCC3-20ED-1049-BAF3-FF8DE8778A98}"/>
    <dgm:cxn modelId="{51C9BEEC-A816-4441-892F-F7630202EC6C}" srcId="{D3913C2B-3728-5841-8AA9-31DBC293CC4F}" destId="{C41041F8-617B-4047-A22A-786DCF205752}" srcOrd="1" destOrd="0" parTransId="{DBD8A3B9-8F90-C940-AA59-3B5C2B52AD14}" sibTransId="{0D3BFE77-0CA4-5143-BD7E-4F0D5CB70EF7}"/>
    <dgm:cxn modelId="{760811F0-0457-3D44-9ED7-223C65F22958}" srcId="{BEBE3C45-95F0-324C-AE6A-50E744CE68AD}" destId="{E9257D27-6297-C64E-8EEF-644972AD8923}" srcOrd="1" destOrd="0" parTransId="{BA20F92F-11F0-DA44-B7AA-72D04CD758F7}" sibTransId="{E72BD733-8BA8-8040-BE4C-0AC547B07BF8}"/>
    <dgm:cxn modelId="{27C4ADF3-1EFE-F445-9010-A09C624628D8}" srcId="{8DE9DD14-64F6-804F-97EC-BA6D9849B691}" destId="{683893C5-7052-4F43-B3CD-8DEFB06DB532}" srcOrd="3" destOrd="0" parTransId="{8262702D-1946-9A41-B89D-D1CDEBFA5F4C}" sibTransId="{4F802296-7F03-4849-9ABF-7A15906E312B}"/>
    <dgm:cxn modelId="{434754F4-06A6-C540-881D-CE9FA3F3A3BE}" type="presOf" srcId="{119EE145-44EA-774D-A817-DCB3A4FBB4F9}" destId="{7B3C6C68-DA00-214A-8AE8-045643936CF0}" srcOrd="0" destOrd="0" presId="urn:microsoft.com/office/officeart/2005/8/layout/vList2"/>
    <dgm:cxn modelId="{2E4CBAF4-E7E0-1148-841C-E060F896F914}" srcId="{8AE47D11-3B9B-374A-AD80-0EAFF1336FCF}" destId="{8DE9DD14-64F6-804F-97EC-BA6D9849B691}" srcOrd="0" destOrd="0" parTransId="{9F9FA1A4-9D68-7B44-AE4B-C0955D62541C}" sibTransId="{BDD922DF-C5EB-2144-8646-BFD01D537618}"/>
    <dgm:cxn modelId="{79963FF9-D02F-AD46-828A-8DE6973FE574}" type="presOf" srcId="{1BEB0BCA-FFDD-874C-A19D-98327F010C96}" destId="{B8E4642B-9B59-A04A-B1B4-48D85A88B7DA}" srcOrd="0" destOrd="0" presId="urn:microsoft.com/office/officeart/2005/8/layout/vList2"/>
    <dgm:cxn modelId="{0CA094FC-6A2C-214C-9F5B-33B9F6B8B0A2}" srcId="{BEBE3C45-95F0-324C-AE6A-50E744CE68AD}" destId="{1BEB0BCA-FFDD-874C-A19D-98327F010C96}" srcOrd="0" destOrd="0" parTransId="{C5ACDE16-1E4A-3D4B-BEC1-74E7EA3554CA}" sibTransId="{8A033B98-6263-9845-AEAD-E45538A9F251}"/>
    <dgm:cxn modelId="{19F161FD-C582-6A4B-9EFC-4573AABCE8ED}" type="presOf" srcId="{683893C5-7052-4F43-B3CD-8DEFB06DB532}" destId="{E5530806-C994-134C-9B8C-938C49EE08EB}" srcOrd="0" destOrd="3" presId="urn:microsoft.com/office/officeart/2005/8/layout/vList2"/>
    <dgm:cxn modelId="{FC871C50-DF59-F84E-9846-9B447C2A016B}" type="presParOf" srcId="{BA1A3AE2-1F59-054C-9D74-86DAEACC98CA}" destId="{4FAA142A-1AA5-E648-A586-FD2AF7B6E573}" srcOrd="0" destOrd="0" presId="urn:microsoft.com/office/officeart/2005/8/layout/vList2"/>
    <dgm:cxn modelId="{5D3C8D34-788C-4A44-8D3E-3C808957F2C6}" type="presParOf" srcId="{BA1A3AE2-1F59-054C-9D74-86DAEACC98CA}" destId="{E5530806-C994-134C-9B8C-938C49EE08EB}" srcOrd="1" destOrd="0" presId="urn:microsoft.com/office/officeart/2005/8/layout/vList2"/>
    <dgm:cxn modelId="{FE9F5487-503A-7C43-B1DC-F380D6A56D51}" type="presParOf" srcId="{BA1A3AE2-1F59-054C-9D74-86DAEACC98CA}" destId="{B3BD6432-8BAB-5043-A237-A7126F654DB6}" srcOrd="2" destOrd="0" presId="urn:microsoft.com/office/officeart/2005/8/layout/vList2"/>
    <dgm:cxn modelId="{5B91CFF0-CF53-864A-A207-77F9A78FA7CF}" type="presParOf" srcId="{BA1A3AE2-1F59-054C-9D74-86DAEACC98CA}" destId="{B8E4642B-9B59-A04A-B1B4-48D85A88B7DA}" srcOrd="3" destOrd="0" presId="urn:microsoft.com/office/officeart/2005/8/layout/vList2"/>
    <dgm:cxn modelId="{18991FB2-DA24-D944-B3B9-ABA62C4DA65D}" type="presParOf" srcId="{BA1A3AE2-1F59-054C-9D74-86DAEACC98CA}" destId="{0F6A6E8B-1A76-0D41-865E-99E65666621D}" srcOrd="4" destOrd="0" presId="urn:microsoft.com/office/officeart/2005/8/layout/vList2"/>
    <dgm:cxn modelId="{8E68AA1B-AF79-134D-B2B0-81F1CD36D1C8}" type="presParOf" srcId="{BA1A3AE2-1F59-054C-9D74-86DAEACC98CA}" destId="{50E64C4D-724E-A947-A284-4A09561D98F8}" srcOrd="5" destOrd="0" presId="urn:microsoft.com/office/officeart/2005/8/layout/vList2"/>
    <dgm:cxn modelId="{D66577C0-E864-8249-A1D7-7DCFFD4C53CC}" type="presParOf" srcId="{BA1A3AE2-1F59-054C-9D74-86DAEACC98CA}" destId="{7B3C6C68-DA00-214A-8AE8-045643936CF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FAA142A-1AA5-E648-A586-FD2AF7B6E573}">
      <dsp:nvSpPr>
        <dsp:cNvPr id="0" name=""/>
        <dsp:cNvSpPr/>
      </dsp:nvSpPr>
      <dsp:spPr>
        <a:xfrm>
          <a:off x="0" y="9042"/>
          <a:ext cx="9590262" cy="5616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latin typeface="Barlow" panose="00000500000000000000" pitchFamily="2" charset="0"/>
            </a:rPr>
            <a:t>Umwandlung thermischer Energie in elektrische Energie (10-15 %)</a:t>
          </a:r>
        </a:p>
      </dsp:txBody>
      <dsp:txXfrm>
        <a:off x="27415" y="36457"/>
        <a:ext cx="9535432" cy="506770"/>
      </dsp:txXfrm>
    </dsp:sp>
    <dsp:sp modelId="{E5530806-C994-134C-9B8C-938C49EE08EB}">
      <dsp:nvSpPr>
        <dsp:cNvPr id="0" name=""/>
        <dsp:cNvSpPr/>
      </dsp:nvSpPr>
      <dsp:spPr>
        <a:xfrm>
          <a:off x="0" y="570642"/>
          <a:ext cx="9590262" cy="1273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491" tIns="20320" rIns="113792" bIns="20320" numCol="1" spcCol="1270" anchor="t" anchorCtr="0">
          <a:noAutofit/>
        </a:bodyPr>
        <a:lstStyle/>
        <a:p>
          <a:pPr marL="176213" lvl="1" indent="-176213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>
              <a:schemeClr val="tx1"/>
            </a:buClr>
            <a:buSzPct val="70000"/>
            <a:buFont typeface="Arial" panose="020B0604020202020204" pitchFamily="34" charset="0"/>
            <a:buBlip>
              <a:blip xmlns:r="http://schemas.openxmlformats.org/officeDocument/2006/relationships" r:embed="rId1"/>
            </a:buBlip>
          </a:pPr>
          <a:r>
            <a:rPr lang="de-DE" sz="1600" kern="1200" dirty="0">
              <a:solidFill>
                <a:schemeClr val="tx1"/>
              </a:solidFill>
              <a:latin typeface="Barlow" panose="00000500000000000000" pitchFamily="2" charset="0"/>
              <a:ea typeface="+mn-lt"/>
              <a:cs typeface="+mn-lt"/>
            </a:rPr>
            <a:t>grundlastfähig</a:t>
          </a:r>
        </a:p>
        <a:p>
          <a:pPr marL="176213" lvl="1" indent="-176213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>
              <a:schemeClr val="tx1"/>
            </a:buClr>
            <a:buSzPct val="70000"/>
            <a:buFont typeface="Arial" panose="020B0604020202020204" pitchFamily="34" charset="0"/>
            <a:buBlip>
              <a:blip xmlns:r="http://schemas.openxmlformats.org/officeDocument/2006/relationships" r:embed="rId1"/>
            </a:buBlip>
          </a:pPr>
          <a:r>
            <a:rPr lang="de-DE" sz="1600" kern="1200" dirty="0">
              <a:solidFill>
                <a:schemeClr val="tx1"/>
              </a:solidFill>
              <a:latin typeface="Barlow" panose="00000500000000000000" pitchFamily="2" charset="0"/>
              <a:ea typeface="+mn-lt"/>
              <a:cs typeface="+mn-lt"/>
            </a:rPr>
            <a:t>CO2-emissionsfrei</a:t>
          </a:r>
        </a:p>
        <a:p>
          <a:pPr marL="176213" lvl="1" indent="-176213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>
              <a:schemeClr val="tx1"/>
            </a:buClr>
            <a:buSzPct val="70000"/>
            <a:buFont typeface="Arial" panose="020B0604020202020204" pitchFamily="34" charset="0"/>
            <a:buBlip>
              <a:blip xmlns:r="http://schemas.openxmlformats.org/officeDocument/2006/relationships" r:embed="rId1"/>
            </a:buBlip>
          </a:pPr>
          <a:r>
            <a:rPr lang="de-DE" sz="1600" kern="1200" dirty="0">
              <a:solidFill>
                <a:schemeClr val="tx1"/>
              </a:solidFill>
              <a:latin typeface="Barlow" panose="00000500000000000000" pitchFamily="2" charset="0"/>
              <a:ea typeface="+mn-lt"/>
              <a:cs typeface="+mn-lt"/>
            </a:rPr>
            <a:t>keine/wenig „Abfälle“ (vgl. Kohle, Kernkraft)</a:t>
          </a:r>
        </a:p>
        <a:p>
          <a:pPr marL="176213" lvl="1" indent="-176213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>
              <a:schemeClr val="tx1"/>
            </a:buClr>
            <a:buSzPct val="70000"/>
            <a:buFont typeface="Arial" panose="020B0604020202020204" pitchFamily="34" charset="0"/>
            <a:buBlip>
              <a:blip xmlns:r="http://schemas.openxmlformats.org/officeDocument/2006/relationships" r:embed="rId1"/>
            </a:buBlip>
          </a:pPr>
          <a:r>
            <a:rPr lang="de-DE" sz="1600" kern="1200" dirty="0">
              <a:solidFill>
                <a:schemeClr val="tx1"/>
              </a:solidFill>
              <a:latin typeface="Barlow" panose="00000500000000000000" pitchFamily="2" charset="0"/>
              <a:ea typeface="+mn-lt"/>
              <a:cs typeface="+mn-lt"/>
            </a:rPr>
            <a:t>im Wesentlichen wetterunabhängig (i.e. effizienter bei niedriger Umgebungstemperatur)</a:t>
          </a:r>
        </a:p>
      </dsp:txBody>
      <dsp:txXfrm>
        <a:off x="0" y="570642"/>
        <a:ext cx="9590262" cy="1273050"/>
      </dsp:txXfrm>
    </dsp:sp>
    <dsp:sp modelId="{B3BD6432-8BAB-5043-A237-A7126F654DB6}">
      <dsp:nvSpPr>
        <dsp:cNvPr id="0" name=""/>
        <dsp:cNvSpPr/>
      </dsp:nvSpPr>
      <dsp:spPr>
        <a:xfrm>
          <a:off x="0" y="1843693"/>
          <a:ext cx="9590262" cy="5616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latin typeface="Barlow" panose="00000500000000000000" pitchFamily="2" charset="0"/>
            </a:rPr>
            <a:t>Direkte Nutzung der thermischen Energie für Wärmeversorgung (&gt;95 %)</a:t>
          </a:r>
        </a:p>
      </dsp:txBody>
      <dsp:txXfrm>
        <a:off x="27415" y="1871108"/>
        <a:ext cx="9535432" cy="506770"/>
      </dsp:txXfrm>
    </dsp:sp>
    <dsp:sp modelId="{B8E4642B-9B59-A04A-B1B4-48D85A88B7DA}">
      <dsp:nvSpPr>
        <dsp:cNvPr id="0" name=""/>
        <dsp:cNvSpPr/>
      </dsp:nvSpPr>
      <dsp:spPr>
        <a:xfrm>
          <a:off x="0" y="2405293"/>
          <a:ext cx="9590262" cy="12730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491" tIns="20320" rIns="113792" bIns="20320" numCol="1" spcCol="1270" anchor="t" anchorCtr="0">
          <a:noAutofit/>
        </a:bodyPr>
        <a:lstStyle/>
        <a:p>
          <a:pPr marL="176213" lvl="1" indent="-176213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>
              <a:srgbClr val="000000"/>
            </a:buClr>
            <a:buSzPct val="70000"/>
            <a:buFont typeface="Arial" panose="020B0604020202020204" pitchFamily="34" charset="0"/>
            <a:buBlip>
              <a:blip xmlns:r="http://schemas.openxmlformats.org/officeDocument/2006/relationships" r:embed="rId1"/>
            </a:buBlip>
          </a:pPr>
          <a:r>
            <a:rPr lang="de-DE" sz="1600" kern="1200" dirty="0">
              <a:solidFill>
                <a:srgbClr val="000000"/>
              </a:solidFill>
              <a:latin typeface="Barlow" panose="00000500000000000000" pitchFamily="2" charset="0"/>
              <a:ea typeface="Calibri"/>
              <a:cs typeface="Calibri"/>
            </a:rPr>
            <a:t>wirtschaftliche Vorteile für Gewerbebetriebe, Kostenreduzierung öffentlicher Gebäude</a:t>
          </a:r>
        </a:p>
        <a:p>
          <a:pPr marL="176213" lvl="1" indent="-176213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>
              <a:srgbClr val="000000"/>
            </a:buClr>
            <a:buSzPct val="70000"/>
            <a:buFont typeface="Arial" panose="020B0604020202020204" pitchFamily="34" charset="0"/>
            <a:buBlip>
              <a:blip xmlns:r="http://schemas.openxmlformats.org/officeDocument/2006/relationships" r:embed="rId1"/>
            </a:buBlip>
          </a:pPr>
          <a:r>
            <a:rPr lang="de-DE" sz="1600" kern="1200" dirty="0">
              <a:solidFill>
                <a:srgbClr val="000000"/>
              </a:solidFill>
              <a:latin typeface="Barlow" panose="00000500000000000000" pitchFamily="2" charset="0"/>
              <a:ea typeface="Calibri"/>
              <a:cs typeface="Calibri"/>
            </a:rPr>
            <a:t>Unabhängigkeit von Weltmarktpreisschwankungen</a:t>
          </a:r>
        </a:p>
        <a:p>
          <a:pPr marL="176213" lvl="1" indent="-176213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>
              <a:srgbClr val="000000"/>
            </a:buClr>
            <a:buSzPct val="70000"/>
            <a:buFont typeface="Arial" panose="020B0604020202020204" pitchFamily="34" charset="0"/>
            <a:buBlip>
              <a:blip xmlns:r="http://schemas.openxmlformats.org/officeDocument/2006/relationships" r:embed="rId1"/>
            </a:buBlip>
          </a:pPr>
          <a:r>
            <a:rPr lang="de-DE" sz="1600" kern="1200" dirty="0">
              <a:solidFill>
                <a:srgbClr val="000000"/>
              </a:solidFill>
              <a:latin typeface="Barlow" panose="00000500000000000000" pitchFamily="2" charset="0"/>
              <a:ea typeface="Calibri"/>
              <a:cs typeface="Calibri"/>
            </a:rPr>
            <a:t>„Geld bleibt im Land“ (ca. 2% des BIP für Import fossiler Energieträger)</a:t>
          </a:r>
        </a:p>
        <a:p>
          <a:pPr marL="176213" lvl="1" indent="-176213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>
              <a:srgbClr val="000000"/>
            </a:buClr>
            <a:buSzPct val="70000"/>
            <a:buFont typeface="Arial" panose="020B0604020202020204" pitchFamily="34" charset="0"/>
            <a:buBlip>
              <a:blip xmlns:r="http://schemas.openxmlformats.org/officeDocument/2006/relationships" r:embed="rId1"/>
            </a:buBlip>
          </a:pPr>
          <a:r>
            <a:rPr lang="de-DE" sz="1600" kern="1200" dirty="0">
              <a:solidFill>
                <a:srgbClr val="000000"/>
              </a:solidFill>
              <a:latin typeface="Barlow" panose="00000500000000000000" pitchFamily="2" charset="0"/>
              <a:ea typeface="Calibri"/>
              <a:cs typeface="Calibri"/>
            </a:rPr>
            <a:t>CO2-emissionsfreie Wärmeversorgung</a:t>
          </a:r>
        </a:p>
      </dsp:txBody>
      <dsp:txXfrm>
        <a:off x="0" y="2405293"/>
        <a:ext cx="9590262" cy="1273050"/>
      </dsp:txXfrm>
    </dsp:sp>
    <dsp:sp modelId="{0F6A6E8B-1A76-0D41-865E-99E65666621D}">
      <dsp:nvSpPr>
        <dsp:cNvPr id="0" name=""/>
        <dsp:cNvSpPr/>
      </dsp:nvSpPr>
      <dsp:spPr>
        <a:xfrm>
          <a:off x="0" y="3678343"/>
          <a:ext cx="9590262" cy="5616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latin typeface="Barlow" panose="00000500000000000000" pitchFamily="2" charset="0"/>
            </a:rPr>
            <a:t>Potenzial für Fluid Mining</a:t>
          </a:r>
        </a:p>
      </dsp:txBody>
      <dsp:txXfrm>
        <a:off x="27415" y="3705758"/>
        <a:ext cx="9535432" cy="506770"/>
      </dsp:txXfrm>
    </dsp:sp>
    <dsp:sp modelId="{50E64C4D-724E-A947-A284-4A09561D98F8}">
      <dsp:nvSpPr>
        <dsp:cNvPr id="0" name=""/>
        <dsp:cNvSpPr/>
      </dsp:nvSpPr>
      <dsp:spPr>
        <a:xfrm>
          <a:off x="0" y="4239943"/>
          <a:ext cx="9590262" cy="6054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491" tIns="20320" rIns="113792" bIns="20320" numCol="1" spcCol="1270" anchor="t" anchorCtr="0">
          <a:noAutofit/>
        </a:bodyPr>
        <a:lstStyle/>
        <a:p>
          <a:pPr marL="176213" lvl="1" indent="-176213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>
              <a:srgbClr val="000000"/>
            </a:buClr>
            <a:buSzPct val="70000"/>
            <a:buFont typeface="Arial" panose="020B0604020202020204" pitchFamily="34" charset="0"/>
            <a:buBlip>
              <a:blip xmlns:r="http://schemas.openxmlformats.org/officeDocument/2006/relationships" r:embed="rId1"/>
            </a:buBlip>
          </a:pPr>
          <a:r>
            <a:rPr lang="de-DE" sz="1600" kern="1200" dirty="0">
              <a:solidFill>
                <a:srgbClr val="000000"/>
              </a:solidFill>
              <a:latin typeface="Barlow" panose="00000500000000000000" pitchFamily="2" charset="0"/>
              <a:ea typeface="Calibri"/>
              <a:cs typeface="Calibri"/>
            </a:rPr>
            <a:t>Gewinnung kritischer Rohstoffe (insbes. Lithium u.a.)</a:t>
          </a:r>
        </a:p>
        <a:p>
          <a:pPr marL="176213" lvl="1" indent="-176213" algn="l" defTabSz="914400" rtl="0" eaLnBrk="1" latinLnBrk="0" hangingPunct="1">
            <a:lnSpc>
              <a:spcPct val="100000"/>
            </a:lnSpc>
            <a:spcBef>
              <a:spcPct val="0"/>
            </a:spcBef>
            <a:spcAft>
              <a:spcPts val="600"/>
            </a:spcAft>
            <a:buClr>
              <a:srgbClr val="000000"/>
            </a:buClr>
            <a:buSzPct val="70000"/>
            <a:buFont typeface="Arial" panose="020B0604020202020204" pitchFamily="34" charset="0"/>
            <a:buBlip>
              <a:blip xmlns:r="http://schemas.openxmlformats.org/officeDocument/2006/relationships" r:embed="rId1"/>
            </a:buBlip>
          </a:pPr>
          <a:r>
            <a:rPr lang="de-DE" sz="1600" kern="1200" dirty="0">
              <a:solidFill>
                <a:srgbClr val="000000"/>
              </a:solidFill>
              <a:latin typeface="Barlow" panose="00000500000000000000" pitchFamily="2" charset="0"/>
              <a:ea typeface="Calibri"/>
              <a:cs typeface="Calibri"/>
            </a:rPr>
            <a:t>Reduzierung politischer/geostrategischer Rohstoff-Abhängigkeiten</a:t>
          </a:r>
        </a:p>
      </dsp:txBody>
      <dsp:txXfrm>
        <a:off x="0" y="4239943"/>
        <a:ext cx="9590262" cy="605475"/>
      </dsp:txXfrm>
    </dsp:sp>
    <dsp:sp modelId="{7B3C6C68-DA00-214A-8AE8-045643936CF0}">
      <dsp:nvSpPr>
        <dsp:cNvPr id="0" name=""/>
        <dsp:cNvSpPr/>
      </dsp:nvSpPr>
      <dsp:spPr>
        <a:xfrm>
          <a:off x="0" y="4845418"/>
          <a:ext cx="9590262" cy="5616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>
              <a:latin typeface="Barlow" panose="00000500000000000000" pitchFamily="2" charset="0"/>
            </a:rPr>
            <a:t>Gebäudekühlung</a:t>
          </a:r>
        </a:p>
      </dsp:txBody>
      <dsp:txXfrm>
        <a:off x="27415" y="4872833"/>
        <a:ext cx="9535432" cy="50677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957051-F57B-42F9-81CC-8372757E7F0E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241F2-584A-4232-84B9-490F6A624C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434611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9D69D-371C-475C-8E04-FC522DD4921E}" type="datetimeFigureOut">
              <a:rPr lang="de-DE" smtClean="0"/>
              <a:t>12.09.2023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9F57FF-C19F-4C13-8D33-E3160A304B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0805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Über 50% der Primärenergie wird für Heizzwecke verwendet, in Privathaushalten auch bis zu 90%.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F57FF-C19F-4C13-8D33-E3160A304BC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7946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it Bild 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7" descr="Ein Bild, das Himmel, draußen, Straße, Autobahn enthält.&#10;&#10;Automatisch generierte Beschreibung">
            <a:extLst>
              <a:ext uri="{FF2B5EF4-FFF2-40B4-BE49-F238E27FC236}">
                <a16:creationId xmlns:a16="http://schemas.microsoft.com/office/drawing/2014/main" id="{21B5BD00-1EB1-8649-30E3-AAF2B7AF46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6958355" y="0"/>
            <a:ext cx="5233645" cy="6858001"/>
          </a:xfrm>
          <a:prstGeom prst="rect">
            <a:avLst/>
          </a:prstGeom>
        </p:spPr>
      </p:pic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0CCD42E3-61CF-4E82-6815-E70E606E98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79426" y="4703856"/>
            <a:ext cx="6696724" cy="669414"/>
          </a:xfrm>
        </p:spPr>
        <p:txBody>
          <a:bodyPr wrap="square" lIns="0" anchor="b" anchorCtr="0">
            <a:spAutoFit/>
          </a:bodyPr>
          <a:lstStyle>
            <a:lvl1pPr marL="0" indent="0">
              <a:lnSpc>
                <a:spcPts val="4500"/>
              </a:lnSpc>
              <a:buFontTx/>
              <a:buNone/>
              <a:defRPr lang="en-AU" sz="4800" b="1" smtClean="0">
                <a:solidFill>
                  <a:schemeClr val="tx2"/>
                </a:solidFill>
                <a:effectLst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AU" b="1">
                <a:solidFill>
                  <a:srgbClr val="004A72"/>
                </a:solidFill>
                <a:effectLst/>
                <a:latin typeface="Barlow" pitchFamily="2" charset="77"/>
              </a:rPr>
              <a:t>Title</a:t>
            </a:r>
            <a:endParaRPr lang="en-AU">
              <a:solidFill>
                <a:srgbClr val="004A72"/>
              </a:solidFill>
              <a:effectLst/>
              <a:latin typeface="Barlow" pitchFamily="2" charset="77"/>
            </a:endParaRP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79426" y="5517290"/>
            <a:ext cx="6768734" cy="503287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lang="en-AU" sz="2400" b="1" spc="600" smtClean="0">
                <a:solidFill>
                  <a:schemeClr val="bg2"/>
                </a:solidFill>
                <a:effectLst/>
              </a:defRPr>
            </a:lvl1pPr>
          </a:lstStyle>
          <a:p>
            <a:r>
              <a:rPr lang="en-AU" b="1">
                <a:solidFill>
                  <a:srgbClr val="46C0BE"/>
                </a:solidFill>
                <a:effectLst/>
                <a:latin typeface="Barlow" pitchFamily="2" charset="77"/>
              </a:rPr>
              <a:t>SUB-TITLE / DATE / EVENT</a:t>
            </a:r>
            <a:endParaRPr lang="en-AU">
              <a:solidFill>
                <a:srgbClr val="46C0BE"/>
              </a:solidFill>
              <a:effectLst/>
              <a:latin typeface="Barlow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F2DADB-74F5-BCFE-896B-3A6BC77C23F6}"/>
              </a:ext>
            </a:extLst>
          </p:cNvPr>
          <p:cNvSpPr txBox="1"/>
          <p:nvPr userDrawn="1"/>
        </p:nvSpPr>
        <p:spPr>
          <a:xfrm>
            <a:off x="620486" y="10559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5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-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0"/>
          </p:nvPr>
        </p:nvSpPr>
        <p:spPr>
          <a:xfrm>
            <a:off x="965199" y="1773238"/>
            <a:ext cx="5274821" cy="4610100"/>
          </a:xfrm>
          <a:solidFill>
            <a:srgbClr val="FFDCD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endParaRPr lang="de-DE"/>
          </a:p>
        </p:txBody>
      </p:sp>
      <p:sp>
        <p:nvSpPr>
          <p:cNvPr id="9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437755" y="1773238"/>
            <a:ext cx="5274820" cy="4610100"/>
          </a:xfrm>
        </p:spPr>
        <p:txBody>
          <a:bodyPr>
            <a:normAutofit/>
          </a:bodyPr>
          <a:lstStyle>
            <a:lvl1pPr marL="180000" indent="-216000">
              <a:lnSpc>
                <a:spcPct val="100000"/>
              </a:lnSpc>
              <a:spcBef>
                <a:spcPts val="0"/>
              </a:spcBef>
              <a:defRPr sz="1400">
                <a:latin typeface="+mn-lt"/>
              </a:defRPr>
            </a:lvl1pPr>
            <a:lvl2pPr marL="447675" indent="-180975">
              <a:lnSpc>
                <a:spcPct val="100000"/>
              </a:lnSpc>
              <a:spcBef>
                <a:spcPts val="0"/>
              </a:spcBef>
              <a:defRPr sz="1400">
                <a:latin typeface="+mn-lt"/>
              </a:defRPr>
            </a:lvl2pPr>
            <a:lvl3pPr marL="628650" indent="-180975">
              <a:lnSpc>
                <a:spcPct val="100000"/>
              </a:lnSpc>
              <a:spcBef>
                <a:spcPts val="0"/>
              </a:spcBef>
              <a:defRPr sz="1400">
                <a:latin typeface="+mn-lt"/>
              </a:defRPr>
            </a:lvl3pPr>
            <a:lvl4pPr marL="809625" indent="-180975">
              <a:lnSpc>
                <a:spcPct val="100000"/>
              </a:lnSpc>
              <a:spcBef>
                <a:spcPts val="0"/>
              </a:spcBef>
              <a:defRPr sz="1400">
                <a:latin typeface="+mn-lt"/>
              </a:defRPr>
            </a:lvl4pPr>
            <a:lvl5pPr marL="990600" indent="-180975">
              <a:lnSpc>
                <a:spcPct val="100000"/>
              </a:lnSpc>
              <a:spcBef>
                <a:spcPts val="0"/>
              </a:spcBef>
              <a:defRPr sz="1400">
                <a:latin typeface="+mn-lt"/>
              </a:defRPr>
            </a:lvl5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F32F1FDB-864F-49B6-BD14-2E35878EE8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66789" y="424900"/>
            <a:ext cx="8051800" cy="503590"/>
          </a:xfrm>
        </p:spPr>
        <p:txBody>
          <a:bodyPr wrap="square" lIns="0" tIns="7200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 cap="none" baseline="0">
                <a:solidFill>
                  <a:schemeClr val="bg2"/>
                </a:solidFill>
                <a:latin typeface="Rounded Mplus 1c ExtraBold" panose="020B0802020203020207" pitchFamily="34" charset="-128"/>
                <a:ea typeface="Rounded Mplus 1c ExtraBold" panose="020B0802020203020207" pitchFamily="34" charset="-128"/>
                <a:cs typeface="Rounded Mplus 1c ExtraBold" panose="020B0802020203020207" pitchFamily="34" charset="-128"/>
              </a:defRPr>
            </a:lvl1pPr>
            <a:lvl2pPr marL="447675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2pPr>
            <a:lvl3pPr marL="628650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3pPr>
            <a:lvl4pPr marL="809625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4pPr>
            <a:lvl5pPr marL="990600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5pPr>
          </a:lstStyle>
          <a:p>
            <a:pPr lvl="0"/>
            <a:r>
              <a:rPr lang="de-DE"/>
              <a:t>1-spaltige Headline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66789" y="927075"/>
            <a:ext cx="8051800" cy="387286"/>
          </a:xfrm>
        </p:spPr>
        <p:txBody>
          <a:bodyPr wrap="square" lIns="0">
            <a:sp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1600" b="0" baseline="0">
                <a:latin typeface="+mn-lt"/>
                <a:cs typeface="Segoe UI" panose="020B0502040204020203" pitchFamily="34" charset="0"/>
              </a:defRPr>
            </a:lvl1pPr>
            <a:lvl2pPr marL="447675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2pPr>
            <a:lvl3pPr marL="628650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3pPr>
            <a:lvl4pPr marL="809625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4pPr>
            <a:lvl5pPr marL="990600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5pPr>
          </a:lstStyle>
          <a:p>
            <a:pPr lvl="0"/>
            <a:r>
              <a:rPr lang="de-DE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221396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AD6A0-4DA4-B544-9278-A1682FC92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06962-F85D-D64C-9D57-BEBB18EC0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03EC8-3A39-DB45-9D55-8CEDF28EDE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7231173-13EE-154A-BC21-B59ECE431F8C}" type="datetime1">
              <a:rPr lang="de-DE" smtClean="0"/>
              <a:t>12.09.2023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BE67A-7FBE-194C-A068-1EAE8A3C4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8A4A2D-C659-1548-9FB6-B271F63F6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17A971-A6BE-174B-9AE2-123EB86A488D}" type="slidenum">
              <a:rPr lang="en-US" smtClean="0"/>
              <a:t>‹Nr.›</a:t>
            </a:fld>
            <a:endParaRPr lang="en-US"/>
          </a:p>
        </p:txBody>
      </p:sp>
      <p:pic>
        <p:nvPicPr>
          <p:cNvPr id="7" name="Picture 2" descr="K:\Vulcan-Energie\Logosatz_VE_2021-04\Signet\RGB\Signet_VE_RGB.png">
            <a:extLst>
              <a:ext uri="{FF2B5EF4-FFF2-40B4-BE49-F238E27FC236}">
                <a16:creationId xmlns:a16="http://schemas.microsoft.com/office/drawing/2014/main" id="{CD53BA57-8469-460D-951A-B3D6B00F31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68534" y="549276"/>
            <a:ext cx="744040" cy="647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6500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965200" y="1773238"/>
            <a:ext cx="5274820" cy="4610100"/>
          </a:xfrm>
        </p:spPr>
        <p:txBody>
          <a:bodyPr>
            <a:normAutofit/>
          </a:bodyPr>
          <a:lstStyle>
            <a:lvl1pPr marL="180000" indent="-216000">
              <a:lnSpc>
                <a:spcPct val="100000"/>
              </a:lnSpc>
              <a:spcBef>
                <a:spcPts val="0"/>
              </a:spcBef>
              <a:defRPr sz="1400">
                <a:latin typeface="+mn-lt"/>
              </a:defRPr>
            </a:lvl1pPr>
            <a:lvl2pPr marL="447675" indent="-180975">
              <a:lnSpc>
                <a:spcPct val="100000"/>
              </a:lnSpc>
              <a:spcBef>
                <a:spcPts val="0"/>
              </a:spcBef>
              <a:defRPr sz="1400">
                <a:latin typeface="+mn-lt"/>
              </a:defRPr>
            </a:lvl2pPr>
            <a:lvl3pPr marL="628650" indent="-180975">
              <a:lnSpc>
                <a:spcPct val="100000"/>
              </a:lnSpc>
              <a:spcBef>
                <a:spcPts val="0"/>
              </a:spcBef>
              <a:defRPr sz="1400">
                <a:latin typeface="+mn-lt"/>
              </a:defRPr>
            </a:lvl3pPr>
            <a:lvl4pPr marL="809625" indent="-180975">
              <a:lnSpc>
                <a:spcPct val="100000"/>
              </a:lnSpc>
              <a:spcBef>
                <a:spcPts val="0"/>
              </a:spcBef>
              <a:defRPr sz="1400">
                <a:latin typeface="+mn-lt"/>
              </a:defRPr>
            </a:lvl4pPr>
            <a:lvl5pPr marL="990600" indent="-180975">
              <a:lnSpc>
                <a:spcPct val="100000"/>
              </a:lnSpc>
              <a:spcBef>
                <a:spcPts val="0"/>
              </a:spcBef>
              <a:defRPr sz="1400">
                <a:latin typeface="+mn-lt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6437755" y="1773238"/>
            <a:ext cx="5274820" cy="4610100"/>
          </a:xfrm>
        </p:spPr>
        <p:txBody>
          <a:bodyPr>
            <a:normAutofit/>
          </a:bodyPr>
          <a:lstStyle>
            <a:lvl1pPr marL="180000" indent="-216000">
              <a:lnSpc>
                <a:spcPct val="100000"/>
              </a:lnSpc>
              <a:spcBef>
                <a:spcPts val="0"/>
              </a:spcBef>
              <a:defRPr sz="1400">
                <a:latin typeface="+mn-lt"/>
              </a:defRPr>
            </a:lvl1pPr>
            <a:lvl2pPr marL="447675" indent="-180975">
              <a:lnSpc>
                <a:spcPct val="100000"/>
              </a:lnSpc>
              <a:spcBef>
                <a:spcPts val="0"/>
              </a:spcBef>
              <a:defRPr sz="1400">
                <a:latin typeface="+mn-lt"/>
              </a:defRPr>
            </a:lvl2pPr>
            <a:lvl3pPr marL="628650" indent="-180975">
              <a:lnSpc>
                <a:spcPct val="100000"/>
              </a:lnSpc>
              <a:spcBef>
                <a:spcPts val="0"/>
              </a:spcBef>
              <a:defRPr sz="1400">
                <a:latin typeface="+mn-lt"/>
              </a:defRPr>
            </a:lvl3pPr>
            <a:lvl4pPr marL="809625" indent="-180975">
              <a:lnSpc>
                <a:spcPct val="100000"/>
              </a:lnSpc>
              <a:spcBef>
                <a:spcPts val="0"/>
              </a:spcBef>
              <a:defRPr sz="1400">
                <a:latin typeface="+mn-lt"/>
              </a:defRPr>
            </a:lvl4pPr>
            <a:lvl5pPr marL="990600" indent="-180975">
              <a:lnSpc>
                <a:spcPct val="100000"/>
              </a:lnSpc>
              <a:spcBef>
                <a:spcPts val="0"/>
              </a:spcBef>
              <a:defRPr sz="1400">
                <a:latin typeface="+mn-lt"/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Textplatzhalter 3">
            <a:extLst>
              <a:ext uri="{FF2B5EF4-FFF2-40B4-BE49-F238E27FC236}">
                <a16:creationId xmlns:a16="http://schemas.microsoft.com/office/drawing/2014/main" id="{F32F1FDB-864F-49B6-BD14-2E35878EE8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58849" y="424900"/>
            <a:ext cx="8059739" cy="503590"/>
          </a:xfrm>
        </p:spPr>
        <p:txBody>
          <a:bodyPr lIns="0" tIns="7200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 cap="none" baseline="0">
                <a:solidFill>
                  <a:schemeClr val="bg2"/>
                </a:solidFill>
                <a:latin typeface="Rounded Mplus 1c ExtraBold" panose="020B0802020203020207" pitchFamily="34" charset="-128"/>
                <a:ea typeface="Rounded Mplus 1c ExtraBold" panose="020B0802020203020207" pitchFamily="34" charset="-128"/>
                <a:cs typeface="Rounded Mplus 1c ExtraBold" panose="020B0802020203020207" pitchFamily="34" charset="-128"/>
              </a:defRPr>
            </a:lvl1pPr>
            <a:lvl2pPr marL="447675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2pPr>
            <a:lvl3pPr marL="628650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3pPr>
            <a:lvl4pPr marL="809625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4pPr>
            <a:lvl5pPr marL="990600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5pPr>
          </a:lstStyle>
          <a:p>
            <a:pPr lvl="0"/>
            <a:r>
              <a:rPr lang="de-DE"/>
              <a:t>1-spaltige Headline</a:t>
            </a:r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965199" y="927075"/>
            <a:ext cx="8059739" cy="387286"/>
          </a:xfrm>
        </p:spPr>
        <p:txBody>
          <a:bodyPr lIns="0">
            <a:sp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1600" b="0" baseline="0">
                <a:latin typeface="+mn-lt"/>
                <a:cs typeface="Segoe UI" panose="020B0502040204020203" pitchFamily="34" charset="0"/>
              </a:defRPr>
            </a:lvl1pPr>
            <a:lvl2pPr marL="447675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2pPr>
            <a:lvl3pPr marL="628650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3pPr>
            <a:lvl4pPr marL="809625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4pPr>
            <a:lvl5pPr marL="990600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5pPr>
          </a:lstStyle>
          <a:p>
            <a:pPr lvl="0"/>
            <a:r>
              <a:rPr lang="de-DE"/>
              <a:t>Subheadline</a:t>
            </a:r>
          </a:p>
        </p:txBody>
      </p:sp>
    </p:spTree>
    <p:extLst>
      <p:ext uri="{BB962C8B-B14F-4D97-AF65-F5344CB8AC3E}">
        <p14:creationId xmlns:p14="http://schemas.microsoft.com/office/powerpoint/2010/main" val="385928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mit Bild V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reenshot, scale model, urban design, house&#10;&#10;Description automatically generated">
            <a:extLst>
              <a:ext uri="{FF2B5EF4-FFF2-40B4-BE49-F238E27FC236}">
                <a16:creationId xmlns:a16="http://schemas.microsoft.com/office/drawing/2014/main" id="{019F3CF6-AF22-09B9-4917-0A70766624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74" r="31709" b="7082"/>
          <a:stretch/>
        </p:blipFill>
        <p:spPr>
          <a:xfrm>
            <a:off x="-1" y="0"/>
            <a:ext cx="12192001" cy="6847115"/>
          </a:xfrm>
          <a:prstGeom prst="rect">
            <a:avLst/>
          </a:prstGeom>
        </p:spPr>
      </p:pic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0CCD42E3-61CF-4E82-6815-E70E606E981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885"/>
            <a:ext cx="12192000" cy="6858000"/>
          </a:xfrm>
          <a:prstGeom prst="rect">
            <a:avLst/>
          </a:prstGeom>
        </p:spPr>
      </p:pic>
      <p:sp>
        <p:nvSpPr>
          <p:cNvPr id="16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479426" y="4703856"/>
            <a:ext cx="6696724" cy="669414"/>
          </a:xfrm>
        </p:spPr>
        <p:txBody>
          <a:bodyPr wrap="square" lIns="0" anchor="b" anchorCtr="0">
            <a:spAutoFit/>
          </a:bodyPr>
          <a:lstStyle>
            <a:lvl1pPr marL="0" indent="0">
              <a:lnSpc>
                <a:spcPts val="4500"/>
              </a:lnSpc>
              <a:buFontTx/>
              <a:buNone/>
              <a:defRPr lang="en-AU" sz="4800" b="1" smtClean="0">
                <a:solidFill>
                  <a:schemeClr val="tx2"/>
                </a:solidFill>
                <a:effectLst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r>
              <a:rPr lang="en-AU" b="1">
                <a:solidFill>
                  <a:srgbClr val="004A72"/>
                </a:solidFill>
                <a:effectLst/>
                <a:latin typeface="Barlow" pitchFamily="2" charset="77"/>
              </a:rPr>
              <a:t>Title</a:t>
            </a:r>
            <a:endParaRPr lang="en-AU">
              <a:solidFill>
                <a:srgbClr val="004A72"/>
              </a:solidFill>
              <a:effectLst/>
              <a:latin typeface="Barlow" pitchFamily="2" charset="77"/>
            </a:endParaRPr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79426" y="5517290"/>
            <a:ext cx="6768734" cy="503287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lang="en-AU" sz="2400" b="1" spc="600" smtClean="0">
                <a:solidFill>
                  <a:schemeClr val="bg2"/>
                </a:solidFill>
                <a:effectLst/>
              </a:defRPr>
            </a:lvl1pPr>
          </a:lstStyle>
          <a:p>
            <a:r>
              <a:rPr lang="en-AU" b="1">
                <a:solidFill>
                  <a:srgbClr val="46C0BE"/>
                </a:solidFill>
                <a:effectLst/>
                <a:latin typeface="Barlow" pitchFamily="2" charset="77"/>
              </a:rPr>
              <a:t>SUB-TITLE / DATE / EVENT</a:t>
            </a:r>
            <a:endParaRPr lang="en-AU">
              <a:solidFill>
                <a:srgbClr val="46C0BE"/>
              </a:solidFill>
              <a:effectLst/>
              <a:latin typeface="Barlow" pitchFamily="2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F2DADB-74F5-BCFE-896B-3A6BC77C23F6}"/>
              </a:ext>
            </a:extLst>
          </p:cNvPr>
          <p:cNvSpPr txBox="1"/>
          <p:nvPr userDrawn="1"/>
        </p:nvSpPr>
        <p:spPr>
          <a:xfrm>
            <a:off x="620486" y="10559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59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mit Bild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8">
            <a:extLst>
              <a:ext uri="{FF2B5EF4-FFF2-40B4-BE49-F238E27FC236}">
                <a16:creationId xmlns:a16="http://schemas.microsoft.com/office/drawing/2014/main" id="{A1A3386C-8F23-A536-3819-C43AB42AA8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5174670" y="-159326"/>
            <a:ext cx="6858004" cy="7176655"/>
          </a:xfrm>
          <a:prstGeom prst="rect">
            <a:avLst/>
          </a:prstGeom>
          <a:noFill/>
        </p:spPr>
      </p:pic>
      <p:pic>
        <p:nvPicPr>
          <p:cNvPr id="2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19FBE250-67F7-C122-A88A-41C6BD6F46B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itle 9">
            <a:extLst>
              <a:ext uri="{FF2B5EF4-FFF2-40B4-BE49-F238E27FC236}">
                <a16:creationId xmlns:a16="http://schemas.microsoft.com/office/drawing/2014/main" id="{4FE62406-1A4C-5989-D77A-93B8007D4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72" y="3815896"/>
            <a:ext cx="4688774" cy="932749"/>
          </a:xfrm>
          <a:prstGeom prst="rect">
            <a:avLst/>
          </a:prstGeom>
        </p:spPr>
        <p:txBody>
          <a:bodyPr anchor="b"/>
          <a:lstStyle>
            <a:lvl1pPr>
              <a:defRPr sz="4800" b="1" i="0">
                <a:solidFill>
                  <a:schemeClr val="tx2"/>
                </a:solidFill>
                <a:latin typeface="Barlow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Content Placeholder 9">
            <a:extLst>
              <a:ext uri="{FF2B5EF4-FFF2-40B4-BE49-F238E27FC236}">
                <a16:creationId xmlns:a16="http://schemas.microsoft.com/office/drawing/2014/main" id="{15706A0F-5D07-9A79-5536-2C9324657AF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03225" y="4748213"/>
            <a:ext cx="3586884" cy="1371600"/>
          </a:xfrm>
        </p:spPr>
        <p:txBody>
          <a:bodyPr>
            <a:noAutofit/>
          </a:bodyPr>
          <a:lstStyle>
            <a:lvl1pPr marL="0" indent="0">
              <a:lnSpc>
                <a:spcPts val="2600"/>
              </a:lnSpc>
              <a:buFont typeface="Arial" panose="020B0604020202020204" pitchFamily="34" charset="0"/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Barlow" pitchFamily="2" charset="77"/>
              </a:defRPr>
            </a:lvl1pPr>
            <a:lvl2pPr marL="361950" indent="0">
              <a:buFont typeface="Arial" panose="020B0604020202020204" pitchFamily="34" charset="0"/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Barlow" pitchFamily="2" charset="77"/>
              </a:defRPr>
            </a:lvl2pPr>
            <a:lvl3pPr marL="628650" indent="0">
              <a:buFont typeface="Arial" panose="020B0604020202020204" pitchFamily="34" charset="0"/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Barlow" pitchFamily="2" charset="77"/>
              </a:defRPr>
            </a:lvl3pPr>
            <a:lvl4pPr marL="895350" indent="0">
              <a:buFont typeface="Arial" panose="020B0604020202020204" pitchFamily="34" charset="0"/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Barlow" pitchFamily="2" charset="77"/>
              </a:defRPr>
            </a:lvl4pPr>
            <a:lvl5pPr marL="1162050" indent="0">
              <a:buFont typeface="Arial" panose="020B0604020202020204" pitchFamily="34" charset="0"/>
              <a:buNone/>
              <a:defRPr sz="1800" b="0" i="0">
                <a:solidFill>
                  <a:schemeClr val="bg1">
                    <a:lumMod val="50000"/>
                  </a:schemeClr>
                </a:solidFill>
                <a:latin typeface="Barlow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359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winkliges Dreieck 5"/>
          <p:cNvSpPr/>
          <p:nvPr userDrawn="1"/>
        </p:nvSpPr>
        <p:spPr>
          <a:xfrm flipH="1">
            <a:off x="7345022" y="2708900"/>
            <a:ext cx="4295750" cy="4149100"/>
          </a:xfrm>
          <a:prstGeom prst="rt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Bildplatzhalter 3"/>
          <p:cNvSpPr>
            <a:spLocks noGrp="1"/>
          </p:cNvSpPr>
          <p:nvPr>
            <p:ph type="pic" sz="quarter" idx="10"/>
          </p:nvPr>
        </p:nvSpPr>
        <p:spPr>
          <a:xfrm>
            <a:off x="551228" y="1299241"/>
            <a:ext cx="5274820" cy="5003587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</a:lstStyle>
          <a:p>
            <a:endParaRPr lang="de-DE"/>
          </a:p>
        </p:txBody>
      </p:sp>
      <p:sp>
        <p:nvSpPr>
          <p:cNvPr id="11" name="Bildplatzhalter 3"/>
          <p:cNvSpPr>
            <a:spLocks noGrp="1"/>
          </p:cNvSpPr>
          <p:nvPr>
            <p:ph type="pic" sz="quarter" idx="15"/>
          </p:nvPr>
        </p:nvSpPr>
        <p:spPr>
          <a:xfrm>
            <a:off x="6023783" y="1299241"/>
            <a:ext cx="5274820" cy="5003587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1600" baseline="0"/>
            </a:lvl1pPr>
          </a:lstStyle>
          <a:p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BD388A-B32A-CE7D-9E27-448A2ADAF6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228" y="398582"/>
            <a:ext cx="10536902" cy="471928"/>
          </a:xfrm>
        </p:spPr>
        <p:txBody>
          <a:bodyPr>
            <a:noAutofit/>
          </a:bodyPr>
          <a:lstStyle>
            <a:lvl1pPr>
              <a:defRPr lang="en-GB" sz="2500" b="1" i="0" kern="1200" cap="all" baseline="0">
                <a:solidFill>
                  <a:schemeClr val="tx2"/>
                </a:solidFill>
                <a:latin typeface="Barlow" pitchFamily="2" charset="77"/>
                <a:ea typeface="Rounded Mplus 1c ExtraBold" panose="020B0802020203020207" pitchFamily="34" charset="-128"/>
                <a:cs typeface="Rounded Mplus 1c ExtraBold" panose="020B0802020203020207" pitchFamily="34" charset="-128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8BDD6-C5BC-706A-58FA-482CA32192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228" y="398582"/>
            <a:ext cx="10536902" cy="471928"/>
          </a:xfrm>
        </p:spPr>
        <p:txBody>
          <a:bodyPr>
            <a:noAutofit/>
          </a:bodyPr>
          <a:lstStyle>
            <a:lvl1pPr>
              <a:defRPr lang="en-GB" sz="2500" b="1" i="0" kern="1200" cap="all" baseline="0">
                <a:solidFill>
                  <a:schemeClr val="tx2"/>
                </a:solidFill>
                <a:latin typeface="Barlow" pitchFamily="2" charset="77"/>
                <a:ea typeface="Rounded Mplus 1c ExtraBold" panose="020B0802020203020207" pitchFamily="34" charset="-128"/>
                <a:cs typeface="Rounded Mplus 1c ExtraBold" panose="020B0802020203020207" pitchFamily="34" charset="-128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8121FF21-3FB2-2F7B-2216-96FA090CE3D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0863" y="1131888"/>
            <a:ext cx="10537825" cy="506253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68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leer (negativ)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>
          <a:xfrm>
            <a:off x="-71803" y="0"/>
            <a:ext cx="11712575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24A9DD-92A6-AFE7-721E-4351A5A54D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228" y="398582"/>
            <a:ext cx="10536902" cy="471928"/>
          </a:xfrm>
        </p:spPr>
        <p:txBody>
          <a:bodyPr>
            <a:noAutofit/>
          </a:bodyPr>
          <a:lstStyle>
            <a:lvl1pPr>
              <a:defRPr lang="en-GB" sz="2500" b="1" i="0" kern="1200" cap="none" baseline="0">
                <a:solidFill>
                  <a:schemeClr val="bg1"/>
                </a:solidFill>
                <a:latin typeface="Barlow" pitchFamily="2" charset="77"/>
                <a:ea typeface="Rounded Mplus 1c ExtraBold" panose="020B0802020203020207" pitchFamily="34" charset="-128"/>
                <a:cs typeface="Rounded Mplus 1c ExtraBold" panose="020B0802020203020207" pitchFamily="34" charset="-128"/>
              </a:defRPr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12459504-3DEF-D1AC-6DA4-D27355D347B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0863" y="1131888"/>
            <a:ext cx="10536902" cy="506253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74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3_Titel mit Bild V1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Rechteck 3"/>
          <p:cNvSpPr/>
          <p:nvPr userDrawn="1"/>
        </p:nvSpPr>
        <p:spPr bwMode="auto">
          <a:xfrm>
            <a:off x="0" y="0"/>
            <a:ext cx="55123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800"/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-1" y="0"/>
            <a:ext cx="12192001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15" name="Picture 5" descr="K:\Vulcan-Energie\Logosatz_VE_2021-04\TM-Trade-Mark\Logo_DE\White\Logo_VE_White_de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79425" y="549275"/>
            <a:ext cx="3672305" cy="581786"/>
          </a:xfrm>
          <a:prstGeom prst="rect">
            <a:avLst/>
          </a:prstGeom>
          <a:noFill/>
        </p:spPr>
      </p:pic>
      <p:sp>
        <p:nvSpPr>
          <p:cNvPr id="16" name="Textplatzhalter 2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79426" y="4126775"/>
            <a:ext cx="6696724" cy="1246495"/>
          </a:xfrm>
        </p:spPr>
        <p:txBody>
          <a:bodyPr wrap="square" lIns="0" anchor="b" anchorCtr="0">
            <a:spAutoFit/>
          </a:bodyPr>
          <a:lstStyle>
            <a:lvl1pPr marL="0" indent="0">
              <a:lnSpc>
                <a:spcPts val="4500"/>
              </a:lnSpc>
              <a:buFontTx/>
              <a:buNone/>
              <a:defRPr sz="4000" b="0" cap="none" spc="0">
                <a:solidFill>
                  <a:schemeClr val="bg1"/>
                </a:solidFill>
                <a:latin typeface="Rounded Mplus 1c ExtraBold"/>
                <a:ea typeface="Rounded Mplus 1c ExtraBold"/>
                <a:cs typeface="Rounded Mplus 1c ExtraBold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>
              <a:defRPr/>
            </a:pPr>
            <a:r>
              <a:rPr lang="de-DE"/>
              <a:t>Überschrift der </a:t>
            </a:r>
            <a:br>
              <a:rPr lang="de-DE"/>
            </a:br>
            <a:r>
              <a:rPr lang="de-DE"/>
              <a:t>Präsentation</a:t>
            </a:r>
            <a:endParaRPr/>
          </a:p>
        </p:txBody>
      </p:sp>
      <p:sp>
        <p:nvSpPr>
          <p:cNvPr id="17" name="Textplatzhalter 7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79426" y="5517290"/>
            <a:ext cx="6768734" cy="503287"/>
          </a:xfrm>
        </p:spPr>
        <p:txBody>
          <a:bodyPr lIns="0">
            <a:normAutofit/>
          </a:bodyPr>
          <a:lstStyle>
            <a:lvl1pPr marL="0" indent="0">
              <a:buFontTx/>
              <a:buNone/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>
              <a:defRPr/>
            </a:pPr>
            <a:r>
              <a:rPr lang="de-DE"/>
              <a:t>Autor, Datum</a:t>
            </a:r>
            <a:endParaRPr/>
          </a:p>
        </p:txBody>
      </p:sp>
      <p:sp>
        <p:nvSpPr>
          <p:cNvPr id="26" name="Bildplatzhalter 25"/>
          <p:cNvSpPr>
            <a:spLocks noGrp="1"/>
          </p:cNvSpPr>
          <p:nvPr>
            <p:ph type="pic" sz="quarter" idx="19"/>
          </p:nvPr>
        </p:nvSpPr>
        <p:spPr bwMode="auto">
          <a:xfrm flipH="1">
            <a:off x="7315304" y="0"/>
            <a:ext cx="4876696" cy="6858000"/>
          </a:xfrm>
          <a:prstGeom prst="homePlate">
            <a:avLst>
              <a:gd name="adj" fmla="val 15271"/>
            </a:avLst>
          </a:prstGeom>
          <a:solidFill>
            <a:schemeClr val="accent4">
              <a:lumMod val="20000"/>
              <a:lumOff val="80000"/>
            </a:schemeClr>
          </a:solidFill>
        </p:spPr>
        <p:txBody>
          <a:bodyPr/>
          <a:lstStyle>
            <a:lvl1pPr marL="0" indent="0" algn="r">
              <a:buFont typeface="Arial"/>
              <a:buNone/>
              <a:defRPr/>
            </a:lvl1pPr>
          </a:lstStyle>
          <a:p>
            <a:pPr>
              <a:defRPr/>
            </a:pPr>
            <a:r>
              <a:rPr lang="de-DE"/>
              <a:t>Bild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29409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userDrawn="1">
  <p:cSld name="Inhaltsfolie allgemei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Textplatzhalter 2"/>
          <p:cNvSpPr>
            <a:spLocks noGrp="1"/>
          </p:cNvSpPr>
          <p:nvPr>
            <p:ph idx="1" hasCustomPrompt="1"/>
          </p:nvPr>
        </p:nvSpPr>
        <p:spPr bwMode="auto">
          <a:xfrm>
            <a:off x="965200" y="1773238"/>
            <a:ext cx="10747374" cy="46101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16000" indent="-2160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400">
                <a:latin typeface="+mn-lt"/>
              </a:defRPr>
            </a:lvl5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  <a:endParaRPr/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958849" y="424900"/>
            <a:ext cx="8059739" cy="503590"/>
          </a:xfrm>
        </p:spPr>
        <p:txBody>
          <a:bodyPr lIns="0" tIns="7200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="0" cap="none">
                <a:solidFill>
                  <a:schemeClr val="bg2"/>
                </a:solidFill>
                <a:latin typeface="Rounded Mplus 1c ExtraBold"/>
                <a:ea typeface="Rounded Mplus 1c ExtraBold"/>
                <a:cs typeface="Rounded Mplus 1c ExtraBold"/>
              </a:defRPr>
            </a:lvl1pPr>
            <a:lvl2pPr marL="447675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2pPr>
            <a:lvl3pPr marL="628650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3pPr>
            <a:lvl4pPr marL="809625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4pPr>
            <a:lvl5pPr marL="990600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5pPr>
          </a:lstStyle>
          <a:p>
            <a:pPr lvl="0">
              <a:defRPr/>
            </a:pPr>
            <a:r>
              <a:rPr lang="de-DE"/>
              <a:t>1-spaltige Headline</a:t>
            </a:r>
            <a:endParaRPr/>
          </a:p>
        </p:txBody>
      </p:sp>
      <p:sp>
        <p:nvSpPr>
          <p:cNvPr id="7" name="Textplatzhalter 3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965199" y="927075"/>
            <a:ext cx="8059739" cy="387286"/>
          </a:xfrm>
        </p:spPr>
        <p:txBody>
          <a:bodyPr lIns="0">
            <a:spAutoFit/>
          </a:bodyPr>
          <a:lstStyle>
            <a:lvl1pPr marL="0" indent="0">
              <a:lnSpc>
                <a:spcPts val="2300"/>
              </a:lnSpc>
              <a:spcBef>
                <a:spcPts val="0"/>
              </a:spcBef>
              <a:buNone/>
              <a:defRPr sz="1600" b="0">
                <a:latin typeface="+mn-lt"/>
                <a:cs typeface="Segoe UI"/>
              </a:defRPr>
            </a:lvl1pPr>
            <a:lvl2pPr marL="447675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2pPr>
            <a:lvl3pPr marL="628650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3pPr>
            <a:lvl4pPr marL="809625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4pPr>
            <a:lvl5pPr marL="990600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5pPr>
          </a:lstStyle>
          <a:p>
            <a:pPr lvl="0">
              <a:defRPr/>
            </a:pPr>
            <a:r>
              <a:rPr lang="de-DE"/>
              <a:t>Subheadline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323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ischenfolie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3">
            <a:extLst>
              <a:ext uri="{FF2B5EF4-FFF2-40B4-BE49-F238E27FC236}">
                <a16:creationId xmlns:a16="http://schemas.microsoft.com/office/drawing/2014/main" id="{F32F1FDB-864F-49B6-BD14-2E35878EE80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76150" y="116540"/>
            <a:ext cx="4424723" cy="6862970"/>
          </a:xfrm>
        </p:spPr>
        <p:txBody>
          <a:bodyPr lIns="0" tIns="72000" rIns="216000" bIns="0" anchor="ctr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sz="20800" b="0" cap="none" baseline="0">
                <a:solidFill>
                  <a:schemeClr val="bg2"/>
                </a:solidFill>
                <a:latin typeface="Barlow" panose="00000500000000000000" pitchFamily="2" charset="0"/>
                <a:ea typeface="Rounded Mplus 1c ExtraBold" panose="020B0802020203020207" pitchFamily="34" charset="-128"/>
                <a:cs typeface="Rounded Mplus 1c ExtraBold" panose="020B0802020203020207" pitchFamily="34" charset="-128"/>
              </a:defRPr>
            </a:lvl1pPr>
            <a:lvl2pPr marL="447675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2pPr>
            <a:lvl3pPr marL="628650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3pPr>
            <a:lvl4pPr marL="809625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4pPr>
            <a:lvl5pPr marL="990600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5pPr>
          </a:lstStyle>
          <a:p>
            <a:pPr lvl="0"/>
            <a:r>
              <a:rPr lang="de-DE" dirty="0"/>
              <a:t>XX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F32F1FDB-864F-49B6-BD14-2E35878EE80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9425" y="549275"/>
            <a:ext cx="5472760" cy="611312"/>
          </a:xfrm>
        </p:spPr>
        <p:txBody>
          <a:bodyPr lIns="0" tIns="72000" bIns="0" anchor="t" anchorCtr="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500" b="0" cap="none" baseline="0">
                <a:solidFill>
                  <a:schemeClr val="bg1"/>
                </a:solidFill>
                <a:latin typeface="Rounded Mplus 1c ExtraBold" panose="020B0802020203020207" pitchFamily="34" charset="-128"/>
                <a:ea typeface="Rounded Mplus 1c ExtraBold" panose="020B0802020203020207" pitchFamily="34" charset="-128"/>
                <a:cs typeface="Rounded Mplus 1c ExtraBold" panose="020B0802020203020207" pitchFamily="34" charset="-128"/>
              </a:defRPr>
            </a:lvl1pPr>
            <a:lvl2pPr marL="447675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2pPr>
            <a:lvl3pPr marL="628650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3pPr>
            <a:lvl4pPr marL="809625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4pPr>
            <a:lvl5pPr marL="990600" indent="-180975">
              <a:lnSpc>
                <a:spcPts val="2300"/>
              </a:lnSpc>
              <a:spcBef>
                <a:spcPts val="0"/>
              </a:spcBef>
              <a:defRPr sz="1900">
                <a:latin typeface="+mn-lt"/>
              </a:defRPr>
            </a:lvl5pPr>
          </a:lstStyle>
          <a:p>
            <a:pPr lvl="0"/>
            <a:r>
              <a:rPr lang="de-DE" dirty="0"/>
              <a:t>Zwischen Überschrift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8112125" cy="6858000"/>
          </a:xfrm>
          <a:solidFill>
            <a:schemeClr val="tx2"/>
          </a:solidFill>
        </p:spPr>
        <p:txBody>
          <a:bodyPr lIns="252000" tIns="792000">
            <a:normAutofit/>
          </a:bodyPr>
          <a:lstStyle>
            <a:lvl1pPr>
              <a:lnSpc>
                <a:spcPct val="100000"/>
              </a:lnSpc>
              <a:defRPr sz="3500" b="1" baseline="0">
                <a:solidFill>
                  <a:schemeClr val="bg1"/>
                </a:solidFill>
                <a:latin typeface="Barlow" panose="00000500000000000000" pitchFamily="2" charset="0"/>
              </a:defRPr>
            </a:lvl1pPr>
            <a:lvl2pPr>
              <a:defRPr sz="3500">
                <a:solidFill>
                  <a:schemeClr val="bg1"/>
                </a:solidFill>
                <a:latin typeface="+mj-lt"/>
              </a:defRPr>
            </a:lvl2pPr>
            <a:lvl3pPr>
              <a:defRPr sz="3500">
                <a:solidFill>
                  <a:schemeClr val="bg1"/>
                </a:solidFill>
                <a:latin typeface="+mj-lt"/>
              </a:defRPr>
            </a:lvl3pPr>
            <a:lvl4pPr>
              <a:defRPr sz="3500">
                <a:solidFill>
                  <a:schemeClr val="bg1"/>
                </a:solidFill>
                <a:latin typeface="+mj-lt"/>
              </a:defRPr>
            </a:lvl4pPr>
            <a:lvl5pPr>
              <a:defRPr sz="35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e-DE" dirty="0"/>
              <a:t>Zwischen Überschrift</a:t>
            </a:r>
          </a:p>
          <a:p>
            <a:pPr lvl="0"/>
            <a:r>
              <a:rPr lang="de-DE" dirty="0"/>
              <a:t>Zweite Zeile</a:t>
            </a:r>
          </a:p>
        </p:txBody>
      </p:sp>
      <p:sp>
        <p:nvSpPr>
          <p:cNvPr id="6" name="Bildplatzhalter 4"/>
          <p:cNvSpPr>
            <a:spLocks noGrp="1"/>
          </p:cNvSpPr>
          <p:nvPr>
            <p:ph type="pic" sz="quarter" idx="14" hasCustomPrompt="1"/>
          </p:nvPr>
        </p:nvSpPr>
        <p:spPr>
          <a:xfrm rot="16200000">
            <a:off x="6792515" y="4746122"/>
            <a:ext cx="3431485" cy="792263"/>
          </a:xfrm>
          <a:custGeom>
            <a:avLst/>
            <a:gdLst>
              <a:gd name="connsiteX0" fmla="*/ 0 w 4100831"/>
              <a:gd name="connsiteY0" fmla="*/ 0 h 3459481"/>
              <a:gd name="connsiteX1" fmla="*/ 4100831 w 4100831"/>
              <a:gd name="connsiteY1" fmla="*/ 0 h 3459481"/>
              <a:gd name="connsiteX2" fmla="*/ 4100831 w 4100831"/>
              <a:gd name="connsiteY2" fmla="*/ 0 h 3459481"/>
              <a:gd name="connsiteX3" fmla="*/ 4100831 w 4100831"/>
              <a:gd name="connsiteY3" fmla="*/ 3459481 h 3459481"/>
              <a:gd name="connsiteX4" fmla="*/ 4100831 w 4100831"/>
              <a:gd name="connsiteY4" fmla="*/ 3459481 h 3459481"/>
              <a:gd name="connsiteX5" fmla="*/ 0 w 4100831"/>
              <a:gd name="connsiteY5" fmla="*/ 3459481 h 3459481"/>
              <a:gd name="connsiteX6" fmla="*/ 0 w 4100831"/>
              <a:gd name="connsiteY6" fmla="*/ 3459481 h 3459481"/>
              <a:gd name="connsiteX7" fmla="*/ 0 w 4100831"/>
              <a:gd name="connsiteY7" fmla="*/ 0 h 3459481"/>
              <a:gd name="connsiteX8" fmla="*/ 0 w 4100831"/>
              <a:gd name="connsiteY8" fmla="*/ 0 h 3459481"/>
              <a:gd name="connsiteX0" fmla="*/ 0 w 5921164"/>
              <a:gd name="connsiteY0" fmla="*/ 0 h 3459481"/>
              <a:gd name="connsiteX1" fmla="*/ 4100831 w 5921164"/>
              <a:gd name="connsiteY1" fmla="*/ 0 h 3459481"/>
              <a:gd name="connsiteX2" fmla="*/ 5921164 w 5921164"/>
              <a:gd name="connsiteY2" fmla="*/ 0 h 3459481"/>
              <a:gd name="connsiteX3" fmla="*/ 4100831 w 5921164"/>
              <a:gd name="connsiteY3" fmla="*/ 3459481 h 3459481"/>
              <a:gd name="connsiteX4" fmla="*/ 4100831 w 5921164"/>
              <a:gd name="connsiteY4" fmla="*/ 3459481 h 3459481"/>
              <a:gd name="connsiteX5" fmla="*/ 0 w 5921164"/>
              <a:gd name="connsiteY5" fmla="*/ 3459481 h 3459481"/>
              <a:gd name="connsiteX6" fmla="*/ 0 w 5921164"/>
              <a:gd name="connsiteY6" fmla="*/ 3459481 h 3459481"/>
              <a:gd name="connsiteX7" fmla="*/ 0 w 5921164"/>
              <a:gd name="connsiteY7" fmla="*/ 0 h 3459481"/>
              <a:gd name="connsiteX8" fmla="*/ 0 w 5921164"/>
              <a:gd name="connsiteY8" fmla="*/ 0 h 3459481"/>
              <a:gd name="connsiteX0" fmla="*/ 0 w 5921164"/>
              <a:gd name="connsiteY0" fmla="*/ 0 h 3459481"/>
              <a:gd name="connsiteX1" fmla="*/ 4100831 w 5921164"/>
              <a:gd name="connsiteY1" fmla="*/ 0 h 3459481"/>
              <a:gd name="connsiteX2" fmla="*/ 5921164 w 5921164"/>
              <a:gd name="connsiteY2" fmla="*/ 0 h 3459481"/>
              <a:gd name="connsiteX3" fmla="*/ 4100831 w 5921164"/>
              <a:gd name="connsiteY3" fmla="*/ 3459481 h 3459481"/>
              <a:gd name="connsiteX4" fmla="*/ 0 w 5921164"/>
              <a:gd name="connsiteY4" fmla="*/ 3459481 h 3459481"/>
              <a:gd name="connsiteX5" fmla="*/ 0 w 5921164"/>
              <a:gd name="connsiteY5" fmla="*/ 3459481 h 3459481"/>
              <a:gd name="connsiteX6" fmla="*/ 0 w 5921164"/>
              <a:gd name="connsiteY6" fmla="*/ 0 h 3459481"/>
              <a:gd name="connsiteX7" fmla="*/ 0 w 5921164"/>
              <a:gd name="connsiteY7" fmla="*/ 0 h 3459481"/>
              <a:gd name="connsiteX0" fmla="*/ 0 w 5921164"/>
              <a:gd name="connsiteY0" fmla="*/ 0 h 3459481"/>
              <a:gd name="connsiteX1" fmla="*/ 4100831 w 5921164"/>
              <a:gd name="connsiteY1" fmla="*/ 0 h 3459481"/>
              <a:gd name="connsiteX2" fmla="*/ 5921164 w 5921164"/>
              <a:gd name="connsiteY2" fmla="*/ 0 h 3459481"/>
              <a:gd name="connsiteX3" fmla="*/ 0 w 5921164"/>
              <a:gd name="connsiteY3" fmla="*/ 3459481 h 3459481"/>
              <a:gd name="connsiteX4" fmla="*/ 0 w 5921164"/>
              <a:gd name="connsiteY4" fmla="*/ 3459481 h 3459481"/>
              <a:gd name="connsiteX5" fmla="*/ 0 w 5921164"/>
              <a:gd name="connsiteY5" fmla="*/ 0 h 3459481"/>
              <a:gd name="connsiteX6" fmla="*/ 0 w 5921164"/>
              <a:gd name="connsiteY6" fmla="*/ 0 h 3459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1164" h="3459481">
                <a:moveTo>
                  <a:pt x="0" y="0"/>
                </a:moveTo>
                <a:lnTo>
                  <a:pt x="4100831" y="0"/>
                </a:lnTo>
                <a:lnTo>
                  <a:pt x="5921164" y="0"/>
                </a:lnTo>
                <a:lnTo>
                  <a:pt x="0" y="3459481"/>
                </a:lnTo>
                <a:lnTo>
                  <a:pt x="0" y="345948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700">
            <a:noFill/>
          </a:ln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 baseline="0">
                <a:solidFill>
                  <a:schemeClr val="tx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de-DE" dirty="0"/>
              <a:t>Farbe auswählen</a:t>
            </a:r>
          </a:p>
        </p:txBody>
      </p:sp>
      <p:sp>
        <p:nvSpPr>
          <p:cNvPr id="7" name="Bildplatzhalter 4"/>
          <p:cNvSpPr>
            <a:spLocks noGrp="1"/>
          </p:cNvSpPr>
          <p:nvPr>
            <p:ph type="pic" sz="quarter" idx="15" hasCustomPrompt="1"/>
          </p:nvPr>
        </p:nvSpPr>
        <p:spPr>
          <a:xfrm rot="5400000" flipV="1">
            <a:off x="6792515" y="1314642"/>
            <a:ext cx="3431487" cy="792266"/>
          </a:xfrm>
          <a:custGeom>
            <a:avLst/>
            <a:gdLst>
              <a:gd name="connsiteX0" fmla="*/ 0 w 4100831"/>
              <a:gd name="connsiteY0" fmla="*/ 0 h 3459481"/>
              <a:gd name="connsiteX1" fmla="*/ 4100831 w 4100831"/>
              <a:gd name="connsiteY1" fmla="*/ 0 h 3459481"/>
              <a:gd name="connsiteX2" fmla="*/ 4100831 w 4100831"/>
              <a:gd name="connsiteY2" fmla="*/ 0 h 3459481"/>
              <a:gd name="connsiteX3" fmla="*/ 4100831 w 4100831"/>
              <a:gd name="connsiteY3" fmla="*/ 3459481 h 3459481"/>
              <a:gd name="connsiteX4" fmla="*/ 4100831 w 4100831"/>
              <a:gd name="connsiteY4" fmla="*/ 3459481 h 3459481"/>
              <a:gd name="connsiteX5" fmla="*/ 0 w 4100831"/>
              <a:gd name="connsiteY5" fmla="*/ 3459481 h 3459481"/>
              <a:gd name="connsiteX6" fmla="*/ 0 w 4100831"/>
              <a:gd name="connsiteY6" fmla="*/ 3459481 h 3459481"/>
              <a:gd name="connsiteX7" fmla="*/ 0 w 4100831"/>
              <a:gd name="connsiteY7" fmla="*/ 0 h 3459481"/>
              <a:gd name="connsiteX8" fmla="*/ 0 w 4100831"/>
              <a:gd name="connsiteY8" fmla="*/ 0 h 3459481"/>
              <a:gd name="connsiteX0" fmla="*/ 0 w 5921164"/>
              <a:gd name="connsiteY0" fmla="*/ 0 h 3459481"/>
              <a:gd name="connsiteX1" fmla="*/ 4100831 w 5921164"/>
              <a:gd name="connsiteY1" fmla="*/ 0 h 3459481"/>
              <a:gd name="connsiteX2" fmla="*/ 5921164 w 5921164"/>
              <a:gd name="connsiteY2" fmla="*/ 0 h 3459481"/>
              <a:gd name="connsiteX3" fmla="*/ 4100831 w 5921164"/>
              <a:gd name="connsiteY3" fmla="*/ 3459481 h 3459481"/>
              <a:gd name="connsiteX4" fmla="*/ 4100831 w 5921164"/>
              <a:gd name="connsiteY4" fmla="*/ 3459481 h 3459481"/>
              <a:gd name="connsiteX5" fmla="*/ 0 w 5921164"/>
              <a:gd name="connsiteY5" fmla="*/ 3459481 h 3459481"/>
              <a:gd name="connsiteX6" fmla="*/ 0 w 5921164"/>
              <a:gd name="connsiteY6" fmla="*/ 3459481 h 3459481"/>
              <a:gd name="connsiteX7" fmla="*/ 0 w 5921164"/>
              <a:gd name="connsiteY7" fmla="*/ 0 h 3459481"/>
              <a:gd name="connsiteX8" fmla="*/ 0 w 5921164"/>
              <a:gd name="connsiteY8" fmla="*/ 0 h 3459481"/>
              <a:gd name="connsiteX0" fmla="*/ 0 w 5921164"/>
              <a:gd name="connsiteY0" fmla="*/ 0 h 3459481"/>
              <a:gd name="connsiteX1" fmla="*/ 4100831 w 5921164"/>
              <a:gd name="connsiteY1" fmla="*/ 0 h 3459481"/>
              <a:gd name="connsiteX2" fmla="*/ 5921164 w 5921164"/>
              <a:gd name="connsiteY2" fmla="*/ 0 h 3459481"/>
              <a:gd name="connsiteX3" fmla="*/ 4100831 w 5921164"/>
              <a:gd name="connsiteY3" fmla="*/ 3459481 h 3459481"/>
              <a:gd name="connsiteX4" fmla="*/ 0 w 5921164"/>
              <a:gd name="connsiteY4" fmla="*/ 3459481 h 3459481"/>
              <a:gd name="connsiteX5" fmla="*/ 0 w 5921164"/>
              <a:gd name="connsiteY5" fmla="*/ 3459481 h 3459481"/>
              <a:gd name="connsiteX6" fmla="*/ 0 w 5921164"/>
              <a:gd name="connsiteY6" fmla="*/ 0 h 3459481"/>
              <a:gd name="connsiteX7" fmla="*/ 0 w 5921164"/>
              <a:gd name="connsiteY7" fmla="*/ 0 h 3459481"/>
              <a:gd name="connsiteX0" fmla="*/ 0 w 5921164"/>
              <a:gd name="connsiteY0" fmla="*/ 0 h 3459481"/>
              <a:gd name="connsiteX1" fmla="*/ 4100831 w 5921164"/>
              <a:gd name="connsiteY1" fmla="*/ 0 h 3459481"/>
              <a:gd name="connsiteX2" fmla="*/ 5921164 w 5921164"/>
              <a:gd name="connsiteY2" fmla="*/ 0 h 3459481"/>
              <a:gd name="connsiteX3" fmla="*/ 0 w 5921164"/>
              <a:gd name="connsiteY3" fmla="*/ 3459481 h 3459481"/>
              <a:gd name="connsiteX4" fmla="*/ 0 w 5921164"/>
              <a:gd name="connsiteY4" fmla="*/ 3459481 h 3459481"/>
              <a:gd name="connsiteX5" fmla="*/ 0 w 5921164"/>
              <a:gd name="connsiteY5" fmla="*/ 0 h 3459481"/>
              <a:gd name="connsiteX6" fmla="*/ 0 w 5921164"/>
              <a:gd name="connsiteY6" fmla="*/ 0 h 3459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21164" h="3459481">
                <a:moveTo>
                  <a:pt x="0" y="0"/>
                </a:moveTo>
                <a:lnTo>
                  <a:pt x="4100831" y="0"/>
                </a:lnTo>
                <a:lnTo>
                  <a:pt x="5921164" y="0"/>
                </a:lnTo>
                <a:lnTo>
                  <a:pt x="0" y="3459481"/>
                </a:lnTo>
                <a:lnTo>
                  <a:pt x="0" y="3459481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700">
            <a:noFill/>
          </a:ln>
        </p:spPr>
        <p:txBody>
          <a:bodyPr vert="vert">
            <a:normAutofit/>
          </a:bodyPr>
          <a:lstStyle>
            <a:lvl1pPr marL="0" indent="0">
              <a:buFont typeface="Arial" panose="020B0604020202020204" pitchFamily="34" charset="0"/>
              <a:buNone/>
              <a:defRPr sz="800" baseline="0">
                <a:solidFill>
                  <a:schemeClr val="tx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de-DE" dirty="0"/>
              <a:t>Farbe auswählen</a:t>
            </a:r>
          </a:p>
        </p:txBody>
      </p:sp>
    </p:spTree>
    <p:extLst>
      <p:ext uri="{BB962C8B-B14F-4D97-AF65-F5344CB8AC3E}">
        <p14:creationId xmlns:p14="http://schemas.microsoft.com/office/powerpoint/2010/main" val="117254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E44E9530-8F7E-34BA-9052-95F0ADFA2B3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14576" y="986288"/>
            <a:ext cx="10729911" cy="5506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 1</a:t>
            </a:r>
          </a:p>
          <a:p>
            <a:pPr lvl="1"/>
            <a:r>
              <a:rPr lang="de-DE" err="1"/>
              <a:t>Heading</a:t>
            </a:r>
            <a:r>
              <a:rPr lang="de-DE"/>
              <a:t> 1</a:t>
            </a:r>
          </a:p>
          <a:p>
            <a:pPr lvl="2"/>
            <a:r>
              <a:rPr lang="de-DE"/>
              <a:t>Text 2</a:t>
            </a:r>
          </a:p>
          <a:p>
            <a:pPr lvl="3"/>
            <a:r>
              <a:rPr lang="de-DE" err="1"/>
              <a:t>Heading</a:t>
            </a:r>
            <a:r>
              <a:rPr lang="de-DE"/>
              <a:t> 2</a:t>
            </a:r>
          </a:p>
          <a:p>
            <a:pPr lvl="4"/>
            <a:r>
              <a:rPr lang="de-DE" err="1"/>
              <a:t>Dot</a:t>
            </a:r>
            <a:r>
              <a:rPr lang="de-DE"/>
              <a:t> </a:t>
            </a:r>
            <a:r>
              <a:rPr lang="de-DE" err="1"/>
              <a:t>point</a:t>
            </a:r>
            <a:endParaRPr lang="de-DE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72BE283D-FACB-441C-9E0F-F298006A446F}"/>
              </a:ext>
            </a:extLst>
          </p:cNvPr>
          <p:cNvSpPr txBox="1"/>
          <p:nvPr userDrawn="1"/>
        </p:nvSpPr>
        <p:spPr>
          <a:xfrm>
            <a:off x="11679916" y="6596390"/>
            <a:ext cx="479425" cy="261610"/>
          </a:xfrm>
          <a:prstGeom prst="rect">
            <a:avLst/>
          </a:prstGeom>
          <a:noFill/>
        </p:spPr>
        <p:txBody>
          <a:bodyPr wrap="square" lIns="36000" tIns="0" rIns="3600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CA19CC-7836-44C0-AEF3-DBBA492307BB}" type="slidenum">
              <a:rPr lang="de-DE" sz="900" b="0" i="0" smtClean="0">
                <a:solidFill>
                  <a:schemeClr val="bg1"/>
                </a:solidFill>
                <a:latin typeface="Barlow" pitchFamily="2" charset="77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lang="de-DE" sz="900" b="0" i="0">
              <a:solidFill>
                <a:schemeClr val="bg1"/>
              </a:solidFill>
              <a:latin typeface="Barlow" pitchFamily="2" charset="77"/>
            </a:endParaRPr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DDF6B0F4-3279-274B-6CDB-1D483F9701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576" y="365126"/>
            <a:ext cx="10729911" cy="491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954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82" r:id="rId2"/>
    <p:sldLayoutId id="2147483748" r:id="rId3"/>
    <p:sldLayoutId id="2147483649" r:id="rId4"/>
    <p:sldLayoutId id="2147483752" r:id="rId5"/>
    <p:sldLayoutId id="2147483731" r:id="rId6"/>
    <p:sldLayoutId id="2147483775" r:id="rId7"/>
    <p:sldLayoutId id="2147483776" r:id="rId8"/>
    <p:sldLayoutId id="2147483778" r:id="rId9"/>
    <p:sldLayoutId id="2147483779" r:id="rId10"/>
    <p:sldLayoutId id="2147483780" r:id="rId11"/>
    <p:sldLayoutId id="214748378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marL="0" marR="0" indent="0" algn="l" defTabSz="914400" rtl="0" eaLnBrk="1" fontAlgn="auto" latinLnBrk="0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sz="2200" b="1" i="0" kern="1200" cap="all" baseline="0">
          <a:solidFill>
            <a:schemeClr val="tx2"/>
          </a:solidFill>
          <a:latin typeface="Barlow" pitchFamily="2" charset="77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SzPct val="100000"/>
        <a:buFont typeface="Arial" panose="020B0604020202020204" pitchFamily="34" charset="0"/>
        <a:buNone/>
        <a:defRPr sz="1600" kern="1200">
          <a:solidFill>
            <a:schemeClr val="tx1">
              <a:lumMod val="65000"/>
              <a:lumOff val="35000"/>
            </a:schemeClr>
          </a:solidFill>
          <a:latin typeface="Barlow" pitchFamily="2" charset="77"/>
          <a:ea typeface="+mn-ea"/>
          <a:cs typeface="Segoe UI Semilight" panose="020B0402040204020203" pitchFamily="34" charset="0"/>
        </a:defRPr>
      </a:lvl1pPr>
      <a:lvl2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SzPct val="70000"/>
        <a:buFont typeface="Arial" panose="020B0604020202020204" pitchFamily="34" charset="0"/>
        <a:buNone/>
        <a:defRPr sz="2000" b="0" i="0" kern="1200">
          <a:solidFill>
            <a:schemeClr val="tx2"/>
          </a:solidFill>
          <a:latin typeface="Barlow Medium" pitchFamily="2" charset="77"/>
          <a:ea typeface="+mn-ea"/>
          <a:cs typeface="Segoe UI Semilight" panose="020B0402040204020203" pitchFamily="34" charset="0"/>
        </a:defRPr>
      </a:lvl2pPr>
      <a:lvl3pPr marL="0" indent="0" algn="l" defTabSz="914400" rtl="0" eaLnBrk="1" latinLnBrk="0" hangingPunct="1">
        <a:lnSpc>
          <a:spcPct val="100000"/>
        </a:lnSpc>
        <a:spcBef>
          <a:spcPts val="600"/>
        </a:spcBef>
        <a:buClr>
          <a:schemeClr val="tx1"/>
        </a:buClr>
        <a:buSzPct val="70000"/>
        <a:buFont typeface="Arial" panose="020B0604020202020204" pitchFamily="34" charset="0"/>
        <a:buNone/>
        <a:defRPr sz="1400" kern="1200">
          <a:solidFill>
            <a:schemeClr val="tx1">
              <a:lumMod val="65000"/>
              <a:lumOff val="35000"/>
            </a:schemeClr>
          </a:solidFill>
          <a:latin typeface="Barlow" pitchFamily="2" charset="77"/>
          <a:ea typeface="+mn-ea"/>
          <a:cs typeface="Segoe UI Semilight" panose="020B0402040204020203" pitchFamily="34" charset="0"/>
        </a:defRPr>
      </a:lvl3pPr>
      <a:lvl4pPr marL="0" marR="0" indent="0" algn="l" defTabSz="9144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tx1"/>
        </a:buClr>
        <a:buSzPct val="70000"/>
        <a:buFont typeface="Arial" panose="020B0604020202020204" pitchFamily="34" charset="0"/>
        <a:buNone/>
        <a:tabLst/>
        <a:defRPr sz="1800" b="1" i="0" kern="1200">
          <a:solidFill>
            <a:srgbClr val="11D1C9"/>
          </a:solidFill>
          <a:latin typeface="Barlow" pitchFamily="2" charset="77"/>
          <a:ea typeface="+mn-ea"/>
          <a:cs typeface="Segoe UI Semilight" panose="020B0402040204020203" pitchFamily="34" charset="0"/>
        </a:defRPr>
      </a:lvl4pPr>
      <a:lvl5pPr marL="216000" indent="-180975" algn="l" defTabSz="914400" rtl="0" eaLnBrk="1" latinLnBrk="0" hangingPunct="1">
        <a:lnSpc>
          <a:spcPct val="100000"/>
        </a:lnSpc>
        <a:spcBef>
          <a:spcPts val="600"/>
        </a:spcBef>
        <a:spcAft>
          <a:spcPts val="600"/>
        </a:spcAft>
        <a:buClr>
          <a:schemeClr val="bg2"/>
        </a:buClr>
        <a:buSzPct val="70000"/>
        <a:buFont typeface="Arial" panose="020B0604020202020204" pitchFamily="34" charset="0"/>
        <a:buChar char="•"/>
        <a:defRPr sz="1400" b="0" i="0" kern="1200">
          <a:solidFill>
            <a:schemeClr val="tx1">
              <a:lumMod val="65000"/>
              <a:lumOff val="35000"/>
            </a:schemeClr>
          </a:solidFill>
          <a:latin typeface="Barlow" pitchFamily="2" charset="77"/>
          <a:ea typeface="+mn-ea"/>
          <a:cs typeface="Segoe UI Semilight" panose="020B04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4.jpeg"/><Relationship Id="rId7" Type="http://schemas.openxmlformats.org/officeDocument/2006/relationships/image" Target="../media/image2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image" Target="../media/image10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9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7.png"/><Relationship Id="rId4" Type="http://schemas.openxmlformats.org/officeDocument/2006/relationships/image" Target="../media/image9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svg"/><Relationship Id="rId13" Type="http://schemas.openxmlformats.org/officeDocument/2006/relationships/image" Target="../media/image59.png"/><Relationship Id="rId18" Type="http://schemas.openxmlformats.org/officeDocument/2006/relationships/image" Target="../media/image6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12" Type="http://schemas.openxmlformats.org/officeDocument/2006/relationships/image" Target="../media/image58.svg"/><Relationship Id="rId17" Type="http://schemas.openxmlformats.org/officeDocument/2006/relationships/image" Target="../media/image63.png"/><Relationship Id="rId2" Type="http://schemas.openxmlformats.org/officeDocument/2006/relationships/image" Target="../media/image48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2.sv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svg"/><Relationship Id="rId19" Type="http://schemas.openxmlformats.org/officeDocument/2006/relationships/image" Target="../media/image65.png"/><Relationship Id="rId4" Type="http://schemas.openxmlformats.org/officeDocument/2006/relationships/image" Target="../media/image50.sv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mailto:kbaer@v-er.eu" TargetMode="Externa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emf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4"/>
          </p:nvPr>
        </p:nvSpPr>
        <p:spPr bwMode="auto"/>
        <p:txBody>
          <a:bodyPr/>
          <a:lstStyle/>
          <a:p>
            <a:pPr>
              <a:buClr>
                <a:srgbClr val="000000"/>
              </a:buClr>
              <a:defRPr/>
            </a:pPr>
            <a:r>
              <a:rPr lang="de-DE" sz="2800" b="1" dirty="0">
                <a:latin typeface="Barlow" panose="00000500000000000000" pitchFamily="2" charset="0"/>
                <a:ea typeface="Rounded Mplus 1c ExtraBold"/>
                <a:cs typeface="Rounded Mplus 1c ExtraBold"/>
              </a:rPr>
              <a:t>Tiefengeothermische Wärmeversorgung für Industriestandorte in Südhessen – Herausforderungen und Chancen</a:t>
            </a:r>
            <a:endParaRPr sz="4400" dirty="0">
              <a:latin typeface="Barlow" panose="00000500000000000000" pitchFamily="2" charset="0"/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5"/>
          </p:nvPr>
        </p:nvSpPr>
        <p:spPr bwMode="auto"/>
        <p:txBody>
          <a:bodyPr vert="horz" lIns="0" tIns="45720" rIns="91440" bIns="45720" rtlCol="0" anchor="t">
            <a:noAutofit/>
          </a:bodyPr>
          <a:lstStyle/>
          <a:p>
            <a:pPr>
              <a:defRPr/>
            </a:pPr>
            <a:r>
              <a:rPr lang="de-DE" sz="1600" dirty="0">
                <a:latin typeface="Barlow"/>
                <a:ea typeface="Calibri"/>
                <a:cs typeface="Segoe UI Semilight"/>
              </a:rPr>
              <a:t>Dr. Kristian Bär</a:t>
            </a:r>
          </a:p>
          <a:p>
            <a:pPr>
              <a:defRPr/>
            </a:pPr>
            <a:r>
              <a:rPr lang="de-DE" sz="1600" dirty="0">
                <a:latin typeface="Barlow"/>
                <a:ea typeface="Calibri"/>
                <a:cs typeface="Segoe UI Semilight"/>
              </a:rPr>
              <a:t>Vulcan Energie Ressourcen GmbH</a:t>
            </a:r>
          </a:p>
          <a:p>
            <a:pPr>
              <a:defRPr/>
            </a:pPr>
            <a:r>
              <a:rPr lang="de-DE" sz="1600" dirty="0" err="1">
                <a:latin typeface="Barlow"/>
                <a:ea typeface="Calibri"/>
                <a:cs typeface="Segoe UI Semilight"/>
              </a:rPr>
              <a:t>Geothermieforum</a:t>
            </a:r>
            <a:r>
              <a:rPr lang="de-DE" sz="1600" dirty="0">
                <a:latin typeface="Barlow"/>
                <a:ea typeface="Calibri"/>
                <a:cs typeface="Segoe UI Semilight"/>
              </a:rPr>
              <a:t> Hessen</a:t>
            </a:r>
            <a:endParaRPr sz="1600" dirty="0">
              <a:latin typeface="Barlow"/>
              <a:cs typeface="Segoe UI Semilight"/>
            </a:endParaRPr>
          </a:p>
          <a:p>
            <a:pPr>
              <a:defRPr/>
            </a:pPr>
            <a:r>
              <a:rPr lang="de-DE" sz="1600" b="0" dirty="0">
                <a:latin typeface="Barlow"/>
                <a:cs typeface="Segoe UI Semilight"/>
              </a:rPr>
              <a:t>Wiesbaden, 13.09.2023</a:t>
            </a:r>
            <a:endParaRPr b="0" dirty="0">
              <a:latin typeface="Barlow"/>
            </a:endParaRPr>
          </a:p>
          <a:p>
            <a:pPr>
              <a:defRPr/>
            </a:pPr>
            <a:endParaRPr lang="de-DE" sz="1600" dirty="0">
              <a:cs typeface="Segoe UI Semi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feld 9"/>
          <p:cNvSpPr txBox="1"/>
          <p:nvPr/>
        </p:nvSpPr>
        <p:spPr>
          <a:xfrm>
            <a:off x="7532915" y="1484784"/>
            <a:ext cx="20474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Oberkante Rotliegend</a:t>
            </a:r>
          </a:p>
        </p:txBody>
      </p:sp>
      <p:pic>
        <p:nvPicPr>
          <p:cNvPr id="1215492" name="Picture 4" descr="D:\Veroeffentlichungen\2014_GeoFrankfurt\Abbildungen\Legende Temperatu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78464" y="3722683"/>
            <a:ext cx="4680000" cy="781306"/>
          </a:xfrm>
          <a:prstGeom prst="rect">
            <a:avLst/>
          </a:prstGeom>
          <a:noFill/>
        </p:spPr>
      </p:pic>
      <p:sp>
        <p:nvSpPr>
          <p:cNvPr id="12" name="Textfeld 11"/>
          <p:cNvSpPr txBox="1"/>
          <p:nvPr/>
        </p:nvSpPr>
        <p:spPr>
          <a:xfrm>
            <a:off x="6727811" y="1484785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[°C]</a:t>
            </a:r>
          </a:p>
        </p:txBody>
      </p:sp>
      <p:pic>
        <p:nvPicPr>
          <p:cNvPr id="1216514" name="Picture 2" descr="D:\Veroeffentlichungen\2014_GeoFrankfurt\Abbildungen\Temperatur ROL34b gggeo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924" y="1772816"/>
            <a:ext cx="3943505" cy="4680000"/>
          </a:xfrm>
          <a:prstGeom prst="rect">
            <a:avLst/>
          </a:prstGeom>
          <a:noFill/>
        </p:spPr>
      </p:pic>
      <p:grpSp>
        <p:nvGrpSpPr>
          <p:cNvPr id="9" name="Gruppieren 8"/>
          <p:cNvGrpSpPr/>
          <p:nvPr/>
        </p:nvGrpSpPr>
        <p:grpSpPr>
          <a:xfrm>
            <a:off x="8541028" y="1814528"/>
            <a:ext cx="2493991" cy="2748521"/>
            <a:chOff x="4154496" y="1814527"/>
            <a:chExt cx="2493991" cy="2748521"/>
          </a:xfrm>
        </p:grpSpPr>
        <p:sp>
          <p:nvSpPr>
            <p:cNvPr id="13" name="Freihandform 12"/>
            <p:cNvSpPr/>
            <p:nvPr/>
          </p:nvSpPr>
          <p:spPr>
            <a:xfrm>
              <a:off x="4611672" y="1814527"/>
              <a:ext cx="1621245" cy="2748521"/>
            </a:xfrm>
            <a:custGeom>
              <a:avLst/>
              <a:gdLst>
                <a:gd name="connsiteX0" fmla="*/ 1201783 w 1319349"/>
                <a:gd name="connsiteY0" fmla="*/ 0 h 2325189"/>
                <a:gd name="connsiteX1" fmla="*/ 587829 w 1319349"/>
                <a:gd name="connsiteY1" fmla="*/ 418012 h 2325189"/>
                <a:gd name="connsiteX2" fmla="*/ 78377 w 1319349"/>
                <a:gd name="connsiteY2" fmla="*/ 770709 h 2325189"/>
                <a:gd name="connsiteX3" fmla="*/ 39189 w 1319349"/>
                <a:gd name="connsiteY3" fmla="*/ 1280160 h 2325189"/>
                <a:gd name="connsiteX4" fmla="*/ 0 w 1319349"/>
                <a:gd name="connsiteY4" fmla="*/ 1593669 h 2325189"/>
                <a:gd name="connsiteX5" fmla="*/ 404949 w 1319349"/>
                <a:gd name="connsiteY5" fmla="*/ 1881052 h 2325189"/>
                <a:gd name="connsiteX6" fmla="*/ 705394 w 1319349"/>
                <a:gd name="connsiteY6" fmla="*/ 2103120 h 2325189"/>
                <a:gd name="connsiteX7" fmla="*/ 979714 w 1319349"/>
                <a:gd name="connsiteY7" fmla="*/ 2325189 h 2325189"/>
                <a:gd name="connsiteX8" fmla="*/ 1136469 w 1319349"/>
                <a:gd name="connsiteY8" fmla="*/ 2011680 h 2325189"/>
                <a:gd name="connsiteX9" fmla="*/ 1031966 w 1319349"/>
                <a:gd name="connsiteY9" fmla="*/ 1685109 h 2325189"/>
                <a:gd name="connsiteX10" fmla="*/ 1254034 w 1319349"/>
                <a:gd name="connsiteY10" fmla="*/ 1149532 h 2325189"/>
                <a:gd name="connsiteX11" fmla="*/ 1319349 w 1319349"/>
                <a:gd name="connsiteY11" fmla="*/ 613955 h 2325189"/>
                <a:gd name="connsiteX12" fmla="*/ 1201783 w 1319349"/>
                <a:gd name="connsiteY12" fmla="*/ 65315 h 2325189"/>
                <a:gd name="connsiteX0" fmla="*/ 888517 w 1319349"/>
                <a:gd name="connsiteY0" fmla="*/ 0 h 2545322"/>
                <a:gd name="connsiteX1" fmla="*/ 587829 w 1319349"/>
                <a:gd name="connsiteY1" fmla="*/ 638145 h 2545322"/>
                <a:gd name="connsiteX2" fmla="*/ 78377 w 1319349"/>
                <a:gd name="connsiteY2" fmla="*/ 990842 h 2545322"/>
                <a:gd name="connsiteX3" fmla="*/ 39189 w 1319349"/>
                <a:gd name="connsiteY3" fmla="*/ 1500293 h 2545322"/>
                <a:gd name="connsiteX4" fmla="*/ 0 w 1319349"/>
                <a:gd name="connsiteY4" fmla="*/ 1813802 h 2545322"/>
                <a:gd name="connsiteX5" fmla="*/ 404949 w 1319349"/>
                <a:gd name="connsiteY5" fmla="*/ 2101185 h 2545322"/>
                <a:gd name="connsiteX6" fmla="*/ 705394 w 1319349"/>
                <a:gd name="connsiteY6" fmla="*/ 2323253 h 2545322"/>
                <a:gd name="connsiteX7" fmla="*/ 979714 w 1319349"/>
                <a:gd name="connsiteY7" fmla="*/ 2545322 h 2545322"/>
                <a:gd name="connsiteX8" fmla="*/ 1136469 w 1319349"/>
                <a:gd name="connsiteY8" fmla="*/ 2231813 h 2545322"/>
                <a:gd name="connsiteX9" fmla="*/ 1031966 w 1319349"/>
                <a:gd name="connsiteY9" fmla="*/ 1905242 h 2545322"/>
                <a:gd name="connsiteX10" fmla="*/ 1254034 w 1319349"/>
                <a:gd name="connsiteY10" fmla="*/ 1369665 h 2545322"/>
                <a:gd name="connsiteX11" fmla="*/ 1319349 w 1319349"/>
                <a:gd name="connsiteY11" fmla="*/ 834088 h 2545322"/>
                <a:gd name="connsiteX12" fmla="*/ 1201783 w 1319349"/>
                <a:gd name="connsiteY12" fmla="*/ 285448 h 2545322"/>
                <a:gd name="connsiteX0" fmla="*/ 888517 w 1319349"/>
                <a:gd name="connsiteY0" fmla="*/ 0 h 2545322"/>
                <a:gd name="connsiteX1" fmla="*/ 426962 w 1319349"/>
                <a:gd name="connsiteY1" fmla="*/ 358745 h 2545322"/>
                <a:gd name="connsiteX2" fmla="*/ 78377 w 1319349"/>
                <a:gd name="connsiteY2" fmla="*/ 990842 h 2545322"/>
                <a:gd name="connsiteX3" fmla="*/ 39189 w 1319349"/>
                <a:gd name="connsiteY3" fmla="*/ 1500293 h 2545322"/>
                <a:gd name="connsiteX4" fmla="*/ 0 w 1319349"/>
                <a:gd name="connsiteY4" fmla="*/ 1813802 h 2545322"/>
                <a:gd name="connsiteX5" fmla="*/ 404949 w 1319349"/>
                <a:gd name="connsiteY5" fmla="*/ 2101185 h 2545322"/>
                <a:gd name="connsiteX6" fmla="*/ 705394 w 1319349"/>
                <a:gd name="connsiteY6" fmla="*/ 2323253 h 2545322"/>
                <a:gd name="connsiteX7" fmla="*/ 979714 w 1319349"/>
                <a:gd name="connsiteY7" fmla="*/ 2545322 h 2545322"/>
                <a:gd name="connsiteX8" fmla="*/ 1136469 w 1319349"/>
                <a:gd name="connsiteY8" fmla="*/ 2231813 h 2545322"/>
                <a:gd name="connsiteX9" fmla="*/ 1031966 w 1319349"/>
                <a:gd name="connsiteY9" fmla="*/ 1905242 h 2545322"/>
                <a:gd name="connsiteX10" fmla="*/ 1254034 w 1319349"/>
                <a:gd name="connsiteY10" fmla="*/ 1369665 h 2545322"/>
                <a:gd name="connsiteX11" fmla="*/ 1319349 w 1319349"/>
                <a:gd name="connsiteY11" fmla="*/ 834088 h 2545322"/>
                <a:gd name="connsiteX12" fmla="*/ 1201783 w 1319349"/>
                <a:gd name="connsiteY12" fmla="*/ 285448 h 2545322"/>
                <a:gd name="connsiteX0" fmla="*/ 903274 w 1334106"/>
                <a:gd name="connsiteY0" fmla="*/ 0 h 2545322"/>
                <a:gd name="connsiteX1" fmla="*/ 441719 w 1334106"/>
                <a:gd name="connsiteY1" fmla="*/ 358745 h 2545322"/>
                <a:gd name="connsiteX2" fmla="*/ 0 w 1334106"/>
                <a:gd name="connsiteY2" fmla="*/ 990842 h 2545322"/>
                <a:gd name="connsiteX3" fmla="*/ 53946 w 1334106"/>
                <a:gd name="connsiteY3" fmla="*/ 1500293 h 2545322"/>
                <a:gd name="connsiteX4" fmla="*/ 14757 w 1334106"/>
                <a:gd name="connsiteY4" fmla="*/ 1813802 h 2545322"/>
                <a:gd name="connsiteX5" fmla="*/ 419706 w 1334106"/>
                <a:gd name="connsiteY5" fmla="*/ 2101185 h 2545322"/>
                <a:gd name="connsiteX6" fmla="*/ 720151 w 1334106"/>
                <a:gd name="connsiteY6" fmla="*/ 2323253 h 2545322"/>
                <a:gd name="connsiteX7" fmla="*/ 994471 w 1334106"/>
                <a:gd name="connsiteY7" fmla="*/ 2545322 h 2545322"/>
                <a:gd name="connsiteX8" fmla="*/ 1151226 w 1334106"/>
                <a:gd name="connsiteY8" fmla="*/ 2231813 h 2545322"/>
                <a:gd name="connsiteX9" fmla="*/ 1046723 w 1334106"/>
                <a:gd name="connsiteY9" fmla="*/ 1905242 h 2545322"/>
                <a:gd name="connsiteX10" fmla="*/ 1268791 w 1334106"/>
                <a:gd name="connsiteY10" fmla="*/ 1369665 h 2545322"/>
                <a:gd name="connsiteX11" fmla="*/ 1334106 w 1334106"/>
                <a:gd name="connsiteY11" fmla="*/ 834088 h 2545322"/>
                <a:gd name="connsiteX12" fmla="*/ 1216540 w 1334106"/>
                <a:gd name="connsiteY12" fmla="*/ 285448 h 2545322"/>
                <a:gd name="connsiteX0" fmla="*/ 1018661 w 1449493"/>
                <a:gd name="connsiteY0" fmla="*/ 0 h 2545322"/>
                <a:gd name="connsiteX1" fmla="*/ 557106 w 1449493"/>
                <a:gd name="connsiteY1" fmla="*/ 358745 h 2545322"/>
                <a:gd name="connsiteX2" fmla="*/ 115387 w 1449493"/>
                <a:gd name="connsiteY2" fmla="*/ 990842 h 2545322"/>
                <a:gd name="connsiteX3" fmla="*/ 0 w 1449493"/>
                <a:gd name="connsiteY3" fmla="*/ 1678093 h 2545322"/>
                <a:gd name="connsiteX4" fmla="*/ 130144 w 1449493"/>
                <a:gd name="connsiteY4" fmla="*/ 1813802 h 2545322"/>
                <a:gd name="connsiteX5" fmla="*/ 535093 w 1449493"/>
                <a:gd name="connsiteY5" fmla="*/ 2101185 h 2545322"/>
                <a:gd name="connsiteX6" fmla="*/ 835538 w 1449493"/>
                <a:gd name="connsiteY6" fmla="*/ 2323253 h 2545322"/>
                <a:gd name="connsiteX7" fmla="*/ 1109858 w 1449493"/>
                <a:gd name="connsiteY7" fmla="*/ 2545322 h 2545322"/>
                <a:gd name="connsiteX8" fmla="*/ 1266613 w 1449493"/>
                <a:gd name="connsiteY8" fmla="*/ 2231813 h 2545322"/>
                <a:gd name="connsiteX9" fmla="*/ 1162110 w 1449493"/>
                <a:gd name="connsiteY9" fmla="*/ 1905242 h 2545322"/>
                <a:gd name="connsiteX10" fmla="*/ 1384178 w 1449493"/>
                <a:gd name="connsiteY10" fmla="*/ 1369665 h 2545322"/>
                <a:gd name="connsiteX11" fmla="*/ 1449493 w 1449493"/>
                <a:gd name="connsiteY11" fmla="*/ 834088 h 2545322"/>
                <a:gd name="connsiteX12" fmla="*/ 1331927 w 1449493"/>
                <a:gd name="connsiteY12" fmla="*/ 285448 h 2545322"/>
                <a:gd name="connsiteX0" fmla="*/ 1018661 w 1449493"/>
                <a:gd name="connsiteY0" fmla="*/ 0 h 2545322"/>
                <a:gd name="connsiteX1" fmla="*/ 557106 w 1449493"/>
                <a:gd name="connsiteY1" fmla="*/ 358745 h 2545322"/>
                <a:gd name="connsiteX2" fmla="*/ 115387 w 1449493"/>
                <a:gd name="connsiteY2" fmla="*/ 990842 h 2545322"/>
                <a:gd name="connsiteX3" fmla="*/ 0 w 1449493"/>
                <a:gd name="connsiteY3" fmla="*/ 1678093 h 2545322"/>
                <a:gd name="connsiteX4" fmla="*/ 299477 w 1449493"/>
                <a:gd name="connsiteY4" fmla="*/ 1856135 h 2545322"/>
                <a:gd name="connsiteX5" fmla="*/ 535093 w 1449493"/>
                <a:gd name="connsiteY5" fmla="*/ 2101185 h 2545322"/>
                <a:gd name="connsiteX6" fmla="*/ 835538 w 1449493"/>
                <a:gd name="connsiteY6" fmla="*/ 2323253 h 2545322"/>
                <a:gd name="connsiteX7" fmla="*/ 1109858 w 1449493"/>
                <a:gd name="connsiteY7" fmla="*/ 2545322 h 2545322"/>
                <a:gd name="connsiteX8" fmla="*/ 1266613 w 1449493"/>
                <a:gd name="connsiteY8" fmla="*/ 2231813 h 2545322"/>
                <a:gd name="connsiteX9" fmla="*/ 1162110 w 1449493"/>
                <a:gd name="connsiteY9" fmla="*/ 1905242 h 2545322"/>
                <a:gd name="connsiteX10" fmla="*/ 1384178 w 1449493"/>
                <a:gd name="connsiteY10" fmla="*/ 1369665 h 2545322"/>
                <a:gd name="connsiteX11" fmla="*/ 1449493 w 1449493"/>
                <a:gd name="connsiteY11" fmla="*/ 834088 h 2545322"/>
                <a:gd name="connsiteX12" fmla="*/ 1331927 w 1449493"/>
                <a:gd name="connsiteY12" fmla="*/ 285448 h 2545322"/>
                <a:gd name="connsiteX0" fmla="*/ 1018661 w 1449493"/>
                <a:gd name="connsiteY0" fmla="*/ 0 h 2706188"/>
                <a:gd name="connsiteX1" fmla="*/ 557106 w 1449493"/>
                <a:gd name="connsiteY1" fmla="*/ 358745 h 2706188"/>
                <a:gd name="connsiteX2" fmla="*/ 115387 w 1449493"/>
                <a:gd name="connsiteY2" fmla="*/ 990842 h 2706188"/>
                <a:gd name="connsiteX3" fmla="*/ 0 w 1449493"/>
                <a:gd name="connsiteY3" fmla="*/ 1678093 h 2706188"/>
                <a:gd name="connsiteX4" fmla="*/ 299477 w 1449493"/>
                <a:gd name="connsiteY4" fmla="*/ 1856135 h 2706188"/>
                <a:gd name="connsiteX5" fmla="*/ 535093 w 1449493"/>
                <a:gd name="connsiteY5" fmla="*/ 2101185 h 2706188"/>
                <a:gd name="connsiteX6" fmla="*/ 835538 w 1449493"/>
                <a:gd name="connsiteY6" fmla="*/ 2323253 h 2706188"/>
                <a:gd name="connsiteX7" fmla="*/ 1092924 w 1449493"/>
                <a:gd name="connsiteY7" fmla="*/ 2706188 h 2706188"/>
                <a:gd name="connsiteX8" fmla="*/ 1266613 w 1449493"/>
                <a:gd name="connsiteY8" fmla="*/ 2231813 h 2706188"/>
                <a:gd name="connsiteX9" fmla="*/ 1162110 w 1449493"/>
                <a:gd name="connsiteY9" fmla="*/ 1905242 h 2706188"/>
                <a:gd name="connsiteX10" fmla="*/ 1384178 w 1449493"/>
                <a:gd name="connsiteY10" fmla="*/ 1369665 h 2706188"/>
                <a:gd name="connsiteX11" fmla="*/ 1449493 w 1449493"/>
                <a:gd name="connsiteY11" fmla="*/ 834088 h 2706188"/>
                <a:gd name="connsiteX12" fmla="*/ 1331927 w 1449493"/>
                <a:gd name="connsiteY12" fmla="*/ 285448 h 2706188"/>
                <a:gd name="connsiteX0" fmla="*/ 1018661 w 1449493"/>
                <a:gd name="connsiteY0" fmla="*/ 0 h 2706188"/>
                <a:gd name="connsiteX1" fmla="*/ 557106 w 1449493"/>
                <a:gd name="connsiteY1" fmla="*/ 358745 h 2706188"/>
                <a:gd name="connsiteX2" fmla="*/ 115387 w 1449493"/>
                <a:gd name="connsiteY2" fmla="*/ 990842 h 2706188"/>
                <a:gd name="connsiteX3" fmla="*/ 0 w 1449493"/>
                <a:gd name="connsiteY3" fmla="*/ 1678093 h 2706188"/>
                <a:gd name="connsiteX4" fmla="*/ 299477 w 1449493"/>
                <a:gd name="connsiteY4" fmla="*/ 1856135 h 2706188"/>
                <a:gd name="connsiteX5" fmla="*/ 535093 w 1449493"/>
                <a:gd name="connsiteY5" fmla="*/ 2101185 h 2706188"/>
                <a:gd name="connsiteX6" fmla="*/ 835538 w 1449493"/>
                <a:gd name="connsiteY6" fmla="*/ 2323253 h 2706188"/>
                <a:gd name="connsiteX7" fmla="*/ 1092924 w 1449493"/>
                <a:gd name="connsiteY7" fmla="*/ 2706188 h 2706188"/>
                <a:gd name="connsiteX8" fmla="*/ 1283547 w 1449493"/>
                <a:gd name="connsiteY8" fmla="*/ 2333413 h 2706188"/>
                <a:gd name="connsiteX9" fmla="*/ 1162110 w 1449493"/>
                <a:gd name="connsiteY9" fmla="*/ 1905242 h 2706188"/>
                <a:gd name="connsiteX10" fmla="*/ 1384178 w 1449493"/>
                <a:gd name="connsiteY10" fmla="*/ 1369665 h 2706188"/>
                <a:gd name="connsiteX11" fmla="*/ 1449493 w 1449493"/>
                <a:gd name="connsiteY11" fmla="*/ 834088 h 2706188"/>
                <a:gd name="connsiteX12" fmla="*/ 1331927 w 1449493"/>
                <a:gd name="connsiteY12" fmla="*/ 285448 h 2706188"/>
                <a:gd name="connsiteX0" fmla="*/ 1018661 w 1449493"/>
                <a:gd name="connsiteY0" fmla="*/ 0 h 2706188"/>
                <a:gd name="connsiteX1" fmla="*/ 557106 w 1449493"/>
                <a:gd name="connsiteY1" fmla="*/ 358745 h 2706188"/>
                <a:gd name="connsiteX2" fmla="*/ 115387 w 1449493"/>
                <a:gd name="connsiteY2" fmla="*/ 990842 h 2706188"/>
                <a:gd name="connsiteX3" fmla="*/ 0 w 1449493"/>
                <a:gd name="connsiteY3" fmla="*/ 1678093 h 2706188"/>
                <a:gd name="connsiteX4" fmla="*/ 299477 w 1449493"/>
                <a:gd name="connsiteY4" fmla="*/ 1856135 h 2706188"/>
                <a:gd name="connsiteX5" fmla="*/ 535093 w 1449493"/>
                <a:gd name="connsiteY5" fmla="*/ 2101185 h 2706188"/>
                <a:gd name="connsiteX6" fmla="*/ 835538 w 1449493"/>
                <a:gd name="connsiteY6" fmla="*/ 2323253 h 2706188"/>
                <a:gd name="connsiteX7" fmla="*/ 1092924 w 1449493"/>
                <a:gd name="connsiteY7" fmla="*/ 2706188 h 2706188"/>
                <a:gd name="connsiteX8" fmla="*/ 1283547 w 1449493"/>
                <a:gd name="connsiteY8" fmla="*/ 2333413 h 2706188"/>
                <a:gd name="connsiteX9" fmla="*/ 1162110 w 1449493"/>
                <a:gd name="connsiteY9" fmla="*/ 1905242 h 2706188"/>
                <a:gd name="connsiteX10" fmla="*/ 1384178 w 1449493"/>
                <a:gd name="connsiteY10" fmla="*/ 1369665 h 2706188"/>
                <a:gd name="connsiteX11" fmla="*/ 1449493 w 1449493"/>
                <a:gd name="connsiteY11" fmla="*/ 834088 h 2706188"/>
                <a:gd name="connsiteX12" fmla="*/ 1331927 w 1449493"/>
                <a:gd name="connsiteY12" fmla="*/ 285448 h 2706188"/>
                <a:gd name="connsiteX0" fmla="*/ 1018661 w 1449493"/>
                <a:gd name="connsiteY0" fmla="*/ 0 h 2706188"/>
                <a:gd name="connsiteX1" fmla="*/ 557106 w 1449493"/>
                <a:gd name="connsiteY1" fmla="*/ 358745 h 2706188"/>
                <a:gd name="connsiteX2" fmla="*/ 115387 w 1449493"/>
                <a:gd name="connsiteY2" fmla="*/ 990842 h 2706188"/>
                <a:gd name="connsiteX3" fmla="*/ 0 w 1449493"/>
                <a:gd name="connsiteY3" fmla="*/ 1678093 h 2706188"/>
                <a:gd name="connsiteX4" fmla="*/ 299477 w 1449493"/>
                <a:gd name="connsiteY4" fmla="*/ 1856135 h 2706188"/>
                <a:gd name="connsiteX5" fmla="*/ 535093 w 1449493"/>
                <a:gd name="connsiteY5" fmla="*/ 2101185 h 2706188"/>
                <a:gd name="connsiteX6" fmla="*/ 835538 w 1449493"/>
                <a:gd name="connsiteY6" fmla="*/ 2323253 h 2706188"/>
                <a:gd name="connsiteX7" fmla="*/ 1092924 w 1449493"/>
                <a:gd name="connsiteY7" fmla="*/ 2706188 h 2706188"/>
                <a:gd name="connsiteX8" fmla="*/ 1283547 w 1449493"/>
                <a:gd name="connsiteY8" fmla="*/ 2333413 h 2706188"/>
                <a:gd name="connsiteX9" fmla="*/ 1221377 w 1449493"/>
                <a:gd name="connsiteY9" fmla="*/ 1795176 h 2706188"/>
                <a:gd name="connsiteX10" fmla="*/ 1384178 w 1449493"/>
                <a:gd name="connsiteY10" fmla="*/ 1369665 h 2706188"/>
                <a:gd name="connsiteX11" fmla="*/ 1449493 w 1449493"/>
                <a:gd name="connsiteY11" fmla="*/ 834088 h 2706188"/>
                <a:gd name="connsiteX12" fmla="*/ 1331927 w 1449493"/>
                <a:gd name="connsiteY12" fmla="*/ 285448 h 2706188"/>
                <a:gd name="connsiteX0" fmla="*/ 1018661 w 1449493"/>
                <a:gd name="connsiteY0" fmla="*/ 0 h 2706188"/>
                <a:gd name="connsiteX1" fmla="*/ 557106 w 1449493"/>
                <a:gd name="connsiteY1" fmla="*/ 358745 h 2706188"/>
                <a:gd name="connsiteX2" fmla="*/ 115387 w 1449493"/>
                <a:gd name="connsiteY2" fmla="*/ 990842 h 2706188"/>
                <a:gd name="connsiteX3" fmla="*/ 0 w 1449493"/>
                <a:gd name="connsiteY3" fmla="*/ 1678093 h 2706188"/>
                <a:gd name="connsiteX4" fmla="*/ 299477 w 1449493"/>
                <a:gd name="connsiteY4" fmla="*/ 1856135 h 2706188"/>
                <a:gd name="connsiteX5" fmla="*/ 535093 w 1449493"/>
                <a:gd name="connsiteY5" fmla="*/ 2101185 h 2706188"/>
                <a:gd name="connsiteX6" fmla="*/ 835538 w 1449493"/>
                <a:gd name="connsiteY6" fmla="*/ 2323253 h 2706188"/>
                <a:gd name="connsiteX7" fmla="*/ 1092924 w 1449493"/>
                <a:gd name="connsiteY7" fmla="*/ 2706188 h 2706188"/>
                <a:gd name="connsiteX8" fmla="*/ 1334347 w 1449493"/>
                <a:gd name="connsiteY8" fmla="*/ 2257213 h 2706188"/>
                <a:gd name="connsiteX9" fmla="*/ 1221377 w 1449493"/>
                <a:gd name="connsiteY9" fmla="*/ 1795176 h 2706188"/>
                <a:gd name="connsiteX10" fmla="*/ 1384178 w 1449493"/>
                <a:gd name="connsiteY10" fmla="*/ 1369665 h 2706188"/>
                <a:gd name="connsiteX11" fmla="*/ 1449493 w 1449493"/>
                <a:gd name="connsiteY11" fmla="*/ 834088 h 2706188"/>
                <a:gd name="connsiteX12" fmla="*/ 1331927 w 1449493"/>
                <a:gd name="connsiteY12" fmla="*/ 285448 h 2706188"/>
                <a:gd name="connsiteX0" fmla="*/ 1018661 w 1621245"/>
                <a:gd name="connsiteY0" fmla="*/ 0 h 2706188"/>
                <a:gd name="connsiteX1" fmla="*/ 557106 w 1621245"/>
                <a:gd name="connsiteY1" fmla="*/ 358745 h 2706188"/>
                <a:gd name="connsiteX2" fmla="*/ 115387 w 1621245"/>
                <a:gd name="connsiteY2" fmla="*/ 990842 h 2706188"/>
                <a:gd name="connsiteX3" fmla="*/ 0 w 1621245"/>
                <a:gd name="connsiteY3" fmla="*/ 1678093 h 2706188"/>
                <a:gd name="connsiteX4" fmla="*/ 299477 w 1621245"/>
                <a:gd name="connsiteY4" fmla="*/ 1856135 h 2706188"/>
                <a:gd name="connsiteX5" fmla="*/ 535093 w 1621245"/>
                <a:gd name="connsiteY5" fmla="*/ 2101185 h 2706188"/>
                <a:gd name="connsiteX6" fmla="*/ 835538 w 1621245"/>
                <a:gd name="connsiteY6" fmla="*/ 2323253 h 2706188"/>
                <a:gd name="connsiteX7" fmla="*/ 1092924 w 1621245"/>
                <a:gd name="connsiteY7" fmla="*/ 2706188 h 2706188"/>
                <a:gd name="connsiteX8" fmla="*/ 1334347 w 1621245"/>
                <a:gd name="connsiteY8" fmla="*/ 2257213 h 2706188"/>
                <a:gd name="connsiteX9" fmla="*/ 1221377 w 1621245"/>
                <a:gd name="connsiteY9" fmla="*/ 1795176 h 2706188"/>
                <a:gd name="connsiteX10" fmla="*/ 1621245 w 1621245"/>
                <a:gd name="connsiteY10" fmla="*/ 1005598 h 2706188"/>
                <a:gd name="connsiteX11" fmla="*/ 1449493 w 1621245"/>
                <a:gd name="connsiteY11" fmla="*/ 834088 h 2706188"/>
                <a:gd name="connsiteX12" fmla="*/ 1331927 w 1621245"/>
                <a:gd name="connsiteY12" fmla="*/ 285448 h 2706188"/>
                <a:gd name="connsiteX0" fmla="*/ 1018661 w 1621245"/>
                <a:gd name="connsiteY0" fmla="*/ 0 h 2706188"/>
                <a:gd name="connsiteX1" fmla="*/ 557106 w 1621245"/>
                <a:gd name="connsiteY1" fmla="*/ 358745 h 2706188"/>
                <a:gd name="connsiteX2" fmla="*/ 115387 w 1621245"/>
                <a:gd name="connsiteY2" fmla="*/ 990842 h 2706188"/>
                <a:gd name="connsiteX3" fmla="*/ 0 w 1621245"/>
                <a:gd name="connsiteY3" fmla="*/ 1678093 h 2706188"/>
                <a:gd name="connsiteX4" fmla="*/ 299477 w 1621245"/>
                <a:gd name="connsiteY4" fmla="*/ 1856135 h 2706188"/>
                <a:gd name="connsiteX5" fmla="*/ 535093 w 1621245"/>
                <a:gd name="connsiteY5" fmla="*/ 2101185 h 2706188"/>
                <a:gd name="connsiteX6" fmla="*/ 835538 w 1621245"/>
                <a:gd name="connsiteY6" fmla="*/ 2323253 h 2706188"/>
                <a:gd name="connsiteX7" fmla="*/ 1092924 w 1621245"/>
                <a:gd name="connsiteY7" fmla="*/ 2706188 h 2706188"/>
                <a:gd name="connsiteX8" fmla="*/ 1334347 w 1621245"/>
                <a:gd name="connsiteY8" fmla="*/ 2257213 h 2706188"/>
                <a:gd name="connsiteX9" fmla="*/ 1221377 w 1621245"/>
                <a:gd name="connsiteY9" fmla="*/ 1795176 h 2706188"/>
                <a:gd name="connsiteX10" fmla="*/ 1621245 w 1621245"/>
                <a:gd name="connsiteY10" fmla="*/ 1005598 h 2706188"/>
                <a:gd name="connsiteX11" fmla="*/ 1491826 w 1621245"/>
                <a:gd name="connsiteY11" fmla="*/ 757888 h 2706188"/>
                <a:gd name="connsiteX12" fmla="*/ 1331927 w 1621245"/>
                <a:gd name="connsiteY12" fmla="*/ 285448 h 2706188"/>
                <a:gd name="connsiteX0" fmla="*/ 1035594 w 1621245"/>
                <a:gd name="connsiteY0" fmla="*/ 0 h 2748521"/>
                <a:gd name="connsiteX1" fmla="*/ 557106 w 1621245"/>
                <a:gd name="connsiteY1" fmla="*/ 401078 h 2748521"/>
                <a:gd name="connsiteX2" fmla="*/ 115387 w 1621245"/>
                <a:gd name="connsiteY2" fmla="*/ 1033175 h 2748521"/>
                <a:gd name="connsiteX3" fmla="*/ 0 w 1621245"/>
                <a:gd name="connsiteY3" fmla="*/ 1720426 h 2748521"/>
                <a:gd name="connsiteX4" fmla="*/ 299477 w 1621245"/>
                <a:gd name="connsiteY4" fmla="*/ 1898468 h 2748521"/>
                <a:gd name="connsiteX5" fmla="*/ 535093 w 1621245"/>
                <a:gd name="connsiteY5" fmla="*/ 2143518 h 2748521"/>
                <a:gd name="connsiteX6" fmla="*/ 835538 w 1621245"/>
                <a:gd name="connsiteY6" fmla="*/ 2365586 h 2748521"/>
                <a:gd name="connsiteX7" fmla="*/ 1092924 w 1621245"/>
                <a:gd name="connsiteY7" fmla="*/ 2748521 h 2748521"/>
                <a:gd name="connsiteX8" fmla="*/ 1334347 w 1621245"/>
                <a:gd name="connsiteY8" fmla="*/ 2299546 h 2748521"/>
                <a:gd name="connsiteX9" fmla="*/ 1221377 w 1621245"/>
                <a:gd name="connsiteY9" fmla="*/ 1837509 h 2748521"/>
                <a:gd name="connsiteX10" fmla="*/ 1621245 w 1621245"/>
                <a:gd name="connsiteY10" fmla="*/ 1047931 h 2748521"/>
                <a:gd name="connsiteX11" fmla="*/ 1491826 w 1621245"/>
                <a:gd name="connsiteY11" fmla="*/ 800221 h 2748521"/>
                <a:gd name="connsiteX12" fmla="*/ 1331927 w 1621245"/>
                <a:gd name="connsiteY12" fmla="*/ 327781 h 2748521"/>
                <a:gd name="connsiteX0" fmla="*/ 1035594 w 1621245"/>
                <a:gd name="connsiteY0" fmla="*/ 0 h 2748521"/>
                <a:gd name="connsiteX1" fmla="*/ 557106 w 1621245"/>
                <a:gd name="connsiteY1" fmla="*/ 401078 h 2748521"/>
                <a:gd name="connsiteX2" fmla="*/ 115387 w 1621245"/>
                <a:gd name="connsiteY2" fmla="*/ 1033175 h 2748521"/>
                <a:gd name="connsiteX3" fmla="*/ 0 w 1621245"/>
                <a:gd name="connsiteY3" fmla="*/ 1720426 h 2748521"/>
                <a:gd name="connsiteX4" fmla="*/ 299477 w 1621245"/>
                <a:gd name="connsiteY4" fmla="*/ 1898468 h 2748521"/>
                <a:gd name="connsiteX5" fmla="*/ 535093 w 1621245"/>
                <a:gd name="connsiteY5" fmla="*/ 2143518 h 2748521"/>
                <a:gd name="connsiteX6" fmla="*/ 835538 w 1621245"/>
                <a:gd name="connsiteY6" fmla="*/ 2365586 h 2748521"/>
                <a:gd name="connsiteX7" fmla="*/ 1092924 w 1621245"/>
                <a:gd name="connsiteY7" fmla="*/ 2748521 h 2748521"/>
                <a:gd name="connsiteX8" fmla="*/ 1334347 w 1621245"/>
                <a:gd name="connsiteY8" fmla="*/ 2299546 h 2748521"/>
                <a:gd name="connsiteX9" fmla="*/ 1221377 w 1621245"/>
                <a:gd name="connsiteY9" fmla="*/ 1837509 h 2748521"/>
                <a:gd name="connsiteX10" fmla="*/ 1621245 w 1621245"/>
                <a:gd name="connsiteY10" fmla="*/ 1047931 h 2748521"/>
                <a:gd name="connsiteX11" fmla="*/ 1491826 w 1621245"/>
                <a:gd name="connsiteY11" fmla="*/ 800221 h 2748521"/>
                <a:gd name="connsiteX12" fmla="*/ 1052527 w 1621245"/>
                <a:gd name="connsiteY12" fmla="*/ 22981 h 2748521"/>
                <a:gd name="connsiteX0" fmla="*/ 1035594 w 1621245"/>
                <a:gd name="connsiteY0" fmla="*/ 0 h 2748521"/>
                <a:gd name="connsiteX1" fmla="*/ 557106 w 1621245"/>
                <a:gd name="connsiteY1" fmla="*/ 401078 h 2748521"/>
                <a:gd name="connsiteX2" fmla="*/ 115387 w 1621245"/>
                <a:gd name="connsiteY2" fmla="*/ 1033175 h 2748521"/>
                <a:gd name="connsiteX3" fmla="*/ 0 w 1621245"/>
                <a:gd name="connsiteY3" fmla="*/ 1720426 h 2748521"/>
                <a:gd name="connsiteX4" fmla="*/ 299477 w 1621245"/>
                <a:gd name="connsiteY4" fmla="*/ 1898468 h 2748521"/>
                <a:gd name="connsiteX5" fmla="*/ 535093 w 1621245"/>
                <a:gd name="connsiteY5" fmla="*/ 2143518 h 2748521"/>
                <a:gd name="connsiteX6" fmla="*/ 835538 w 1621245"/>
                <a:gd name="connsiteY6" fmla="*/ 2365586 h 2748521"/>
                <a:gd name="connsiteX7" fmla="*/ 1092924 w 1621245"/>
                <a:gd name="connsiteY7" fmla="*/ 2748521 h 2748521"/>
                <a:gd name="connsiteX8" fmla="*/ 1334347 w 1621245"/>
                <a:gd name="connsiteY8" fmla="*/ 2299546 h 2748521"/>
                <a:gd name="connsiteX9" fmla="*/ 1221377 w 1621245"/>
                <a:gd name="connsiteY9" fmla="*/ 1837509 h 2748521"/>
                <a:gd name="connsiteX10" fmla="*/ 1621245 w 1621245"/>
                <a:gd name="connsiteY10" fmla="*/ 1047931 h 2748521"/>
                <a:gd name="connsiteX11" fmla="*/ 1491826 w 1621245"/>
                <a:gd name="connsiteY11" fmla="*/ 800221 h 2748521"/>
                <a:gd name="connsiteX12" fmla="*/ 1052527 w 1621245"/>
                <a:gd name="connsiteY12" fmla="*/ 22981 h 2748521"/>
                <a:gd name="connsiteX0" fmla="*/ 1035594 w 1621245"/>
                <a:gd name="connsiteY0" fmla="*/ 0 h 2748521"/>
                <a:gd name="connsiteX1" fmla="*/ 557106 w 1621245"/>
                <a:gd name="connsiteY1" fmla="*/ 401078 h 2748521"/>
                <a:gd name="connsiteX2" fmla="*/ 115387 w 1621245"/>
                <a:gd name="connsiteY2" fmla="*/ 1033175 h 2748521"/>
                <a:gd name="connsiteX3" fmla="*/ 0 w 1621245"/>
                <a:gd name="connsiteY3" fmla="*/ 1720426 h 2748521"/>
                <a:gd name="connsiteX4" fmla="*/ 299477 w 1621245"/>
                <a:gd name="connsiteY4" fmla="*/ 1898468 h 2748521"/>
                <a:gd name="connsiteX5" fmla="*/ 535093 w 1621245"/>
                <a:gd name="connsiteY5" fmla="*/ 2143518 h 2748521"/>
                <a:gd name="connsiteX6" fmla="*/ 835538 w 1621245"/>
                <a:gd name="connsiteY6" fmla="*/ 2365586 h 2748521"/>
                <a:gd name="connsiteX7" fmla="*/ 1092924 w 1621245"/>
                <a:gd name="connsiteY7" fmla="*/ 2748521 h 2748521"/>
                <a:gd name="connsiteX8" fmla="*/ 1334347 w 1621245"/>
                <a:gd name="connsiteY8" fmla="*/ 2299546 h 2748521"/>
                <a:gd name="connsiteX9" fmla="*/ 1246777 w 1621245"/>
                <a:gd name="connsiteY9" fmla="*/ 1727442 h 2748521"/>
                <a:gd name="connsiteX10" fmla="*/ 1621245 w 1621245"/>
                <a:gd name="connsiteY10" fmla="*/ 1047931 h 2748521"/>
                <a:gd name="connsiteX11" fmla="*/ 1491826 w 1621245"/>
                <a:gd name="connsiteY11" fmla="*/ 800221 h 2748521"/>
                <a:gd name="connsiteX12" fmla="*/ 1052527 w 1621245"/>
                <a:gd name="connsiteY12" fmla="*/ 22981 h 2748521"/>
                <a:gd name="connsiteX0" fmla="*/ 1035594 w 1621245"/>
                <a:gd name="connsiteY0" fmla="*/ 0 h 2748521"/>
                <a:gd name="connsiteX1" fmla="*/ 557106 w 1621245"/>
                <a:gd name="connsiteY1" fmla="*/ 401078 h 2748521"/>
                <a:gd name="connsiteX2" fmla="*/ 115387 w 1621245"/>
                <a:gd name="connsiteY2" fmla="*/ 1033175 h 2748521"/>
                <a:gd name="connsiteX3" fmla="*/ 0 w 1621245"/>
                <a:gd name="connsiteY3" fmla="*/ 1720426 h 2748521"/>
                <a:gd name="connsiteX4" fmla="*/ 299477 w 1621245"/>
                <a:gd name="connsiteY4" fmla="*/ 1898468 h 2748521"/>
                <a:gd name="connsiteX5" fmla="*/ 535093 w 1621245"/>
                <a:gd name="connsiteY5" fmla="*/ 2143518 h 2748521"/>
                <a:gd name="connsiteX6" fmla="*/ 835538 w 1621245"/>
                <a:gd name="connsiteY6" fmla="*/ 2365586 h 2748521"/>
                <a:gd name="connsiteX7" fmla="*/ 1092924 w 1621245"/>
                <a:gd name="connsiteY7" fmla="*/ 2748521 h 2748521"/>
                <a:gd name="connsiteX8" fmla="*/ 1334347 w 1621245"/>
                <a:gd name="connsiteY8" fmla="*/ 2299546 h 2748521"/>
                <a:gd name="connsiteX9" fmla="*/ 1246777 w 1621245"/>
                <a:gd name="connsiteY9" fmla="*/ 1727442 h 2748521"/>
                <a:gd name="connsiteX10" fmla="*/ 1621245 w 1621245"/>
                <a:gd name="connsiteY10" fmla="*/ 1047931 h 2748521"/>
                <a:gd name="connsiteX11" fmla="*/ 1491826 w 1621245"/>
                <a:gd name="connsiteY11" fmla="*/ 800221 h 2748521"/>
                <a:gd name="connsiteX12" fmla="*/ 1052527 w 1621245"/>
                <a:gd name="connsiteY12" fmla="*/ 22981 h 27485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621245" h="2748521">
                  <a:moveTo>
                    <a:pt x="1035594" y="0"/>
                  </a:moveTo>
                  <a:lnTo>
                    <a:pt x="557106" y="401078"/>
                  </a:lnTo>
                  <a:lnTo>
                    <a:pt x="115387" y="1033175"/>
                  </a:lnTo>
                  <a:lnTo>
                    <a:pt x="0" y="1720426"/>
                  </a:lnTo>
                  <a:lnTo>
                    <a:pt x="299477" y="1898468"/>
                  </a:lnTo>
                  <a:lnTo>
                    <a:pt x="535093" y="2143518"/>
                  </a:lnTo>
                  <a:lnTo>
                    <a:pt x="835538" y="2365586"/>
                  </a:lnTo>
                  <a:lnTo>
                    <a:pt x="1092924" y="2748521"/>
                  </a:lnTo>
                  <a:lnTo>
                    <a:pt x="1334347" y="2299546"/>
                  </a:lnTo>
                  <a:cubicBezTo>
                    <a:pt x="1387001" y="2055222"/>
                    <a:pt x="1261856" y="1904033"/>
                    <a:pt x="1246777" y="1727442"/>
                  </a:cubicBezTo>
                  <a:lnTo>
                    <a:pt x="1621245" y="1047931"/>
                  </a:lnTo>
                  <a:lnTo>
                    <a:pt x="1491826" y="800221"/>
                  </a:lnTo>
                  <a:cubicBezTo>
                    <a:pt x="1345393" y="541141"/>
                    <a:pt x="1368293" y="138127"/>
                    <a:pt x="1052527" y="22981"/>
                  </a:cubicBezTo>
                </a:path>
              </a:pathLst>
            </a:custGeom>
            <a:solidFill>
              <a:srgbClr val="FF0000">
                <a:alpha val="4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Textfeld 13"/>
            <p:cNvSpPr txBox="1"/>
            <p:nvPr/>
          </p:nvSpPr>
          <p:spPr>
            <a:xfrm rot="19474209">
              <a:off x="4154496" y="2760571"/>
              <a:ext cx="24939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/>
                <a:t>Unter-</a:t>
              </a:r>
            </a:p>
            <a:p>
              <a:pPr algn="ctr"/>
              <a:r>
                <a:rPr lang="de-DE" b="1" dirty="0"/>
                <a:t>exploriert</a:t>
              </a:r>
            </a:p>
          </p:txBody>
        </p:sp>
      </p:grpSp>
      <p:grpSp>
        <p:nvGrpSpPr>
          <p:cNvPr id="18" name="Gruppieren 17"/>
          <p:cNvGrpSpPr/>
          <p:nvPr/>
        </p:nvGrpSpPr>
        <p:grpSpPr>
          <a:xfrm>
            <a:off x="7853017" y="5144425"/>
            <a:ext cx="2970655" cy="1309379"/>
            <a:chOff x="3652277" y="4300045"/>
            <a:chExt cx="2970655" cy="1309379"/>
          </a:xfrm>
        </p:grpSpPr>
        <p:sp>
          <p:nvSpPr>
            <p:cNvPr id="19" name="Freihandform 18"/>
            <p:cNvSpPr/>
            <p:nvPr/>
          </p:nvSpPr>
          <p:spPr>
            <a:xfrm>
              <a:off x="3652277" y="4300045"/>
              <a:ext cx="2231969" cy="1295937"/>
            </a:xfrm>
            <a:custGeom>
              <a:avLst/>
              <a:gdLst>
                <a:gd name="connsiteX0" fmla="*/ 1201783 w 1319349"/>
                <a:gd name="connsiteY0" fmla="*/ 0 h 2325189"/>
                <a:gd name="connsiteX1" fmla="*/ 587829 w 1319349"/>
                <a:gd name="connsiteY1" fmla="*/ 418012 h 2325189"/>
                <a:gd name="connsiteX2" fmla="*/ 78377 w 1319349"/>
                <a:gd name="connsiteY2" fmla="*/ 770709 h 2325189"/>
                <a:gd name="connsiteX3" fmla="*/ 39189 w 1319349"/>
                <a:gd name="connsiteY3" fmla="*/ 1280160 h 2325189"/>
                <a:gd name="connsiteX4" fmla="*/ 0 w 1319349"/>
                <a:gd name="connsiteY4" fmla="*/ 1593669 h 2325189"/>
                <a:gd name="connsiteX5" fmla="*/ 404949 w 1319349"/>
                <a:gd name="connsiteY5" fmla="*/ 1881052 h 2325189"/>
                <a:gd name="connsiteX6" fmla="*/ 705394 w 1319349"/>
                <a:gd name="connsiteY6" fmla="*/ 2103120 h 2325189"/>
                <a:gd name="connsiteX7" fmla="*/ 979714 w 1319349"/>
                <a:gd name="connsiteY7" fmla="*/ 2325189 h 2325189"/>
                <a:gd name="connsiteX8" fmla="*/ 1136469 w 1319349"/>
                <a:gd name="connsiteY8" fmla="*/ 2011680 h 2325189"/>
                <a:gd name="connsiteX9" fmla="*/ 1031966 w 1319349"/>
                <a:gd name="connsiteY9" fmla="*/ 1685109 h 2325189"/>
                <a:gd name="connsiteX10" fmla="*/ 1254034 w 1319349"/>
                <a:gd name="connsiteY10" fmla="*/ 1149532 h 2325189"/>
                <a:gd name="connsiteX11" fmla="*/ 1319349 w 1319349"/>
                <a:gd name="connsiteY11" fmla="*/ 613955 h 2325189"/>
                <a:gd name="connsiteX12" fmla="*/ 1201783 w 1319349"/>
                <a:gd name="connsiteY12" fmla="*/ 65315 h 2325189"/>
                <a:gd name="connsiteX0" fmla="*/ 1201783 w 1319349"/>
                <a:gd name="connsiteY0" fmla="*/ 0 h 3552856"/>
                <a:gd name="connsiteX1" fmla="*/ 587829 w 1319349"/>
                <a:gd name="connsiteY1" fmla="*/ 418012 h 3552856"/>
                <a:gd name="connsiteX2" fmla="*/ 78377 w 1319349"/>
                <a:gd name="connsiteY2" fmla="*/ 770709 h 3552856"/>
                <a:gd name="connsiteX3" fmla="*/ 39189 w 1319349"/>
                <a:gd name="connsiteY3" fmla="*/ 1280160 h 3552856"/>
                <a:gd name="connsiteX4" fmla="*/ 0 w 1319349"/>
                <a:gd name="connsiteY4" fmla="*/ 1593669 h 3552856"/>
                <a:gd name="connsiteX5" fmla="*/ 404949 w 1319349"/>
                <a:gd name="connsiteY5" fmla="*/ 1881052 h 3552856"/>
                <a:gd name="connsiteX6" fmla="*/ 705394 w 1319349"/>
                <a:gd name="connsiteY6" fmla="*/ 2103120 h 3552856"/>
                <a:gd name="connsiteX7" fmla="*/ 1081314 w 1319349"/>
                <a:gd name="connsiteY7" fmla="*/ 3552856 h 3552856"/>
                <a:gd name="connsiteX8" fmla="*/ 1136469 w 1319349"/>
                <a:gd name="connsiteY8" fmla="*/ 2011680 h 3552856"/>
                <a:gd name="connsiteX9" fmla="*/ 1031966 w 1319349"/>
                <a:gd name="connsiteY9" fmla="*/ 1685109 h 3552856"/>
                <a:gd name="connsiteX10" fmla="*/ 1254034 w 1319349"/>
                <a:gd name="connsiteY10" fmla="*/ 1149532 h 3552856"/>
                <a:gd name="connsiteX11" fmla="*/ 1319349 w 1319349"/>
                <a:gd name="connsiteY11" fmla="*/ 613955 h 3552856"/>
                <a:gd name="connsiteX12" fmla="*/ 1201783 w 1319349"/>
                <a:gd name="connsiteY12" fmla="*/ 65315 h 3552856"/>
                <a:gd name="connsiteX0" fmla="*/ 1201783 w 1319349"/>
                <a:gd name="connsiteY0" fmla="*/ 0 h 3552856"/>
                <a:gd name="connsiteX1" fmla="*/ 587829 w 1319349"/>
                <a:gd name="connsiteY1" fmla="*/ 418012 h 3552856"/>
                <a:gd name="connsiteX2" fmla="*/ 78377 w 1319349"/>
                <a:gd name="connsiteY2" fmla="*/ 770709 h 3552856"/>
                <a:gd name="connsiteX3" fmla="*/ 39189 w 1319349"/>
                <a:gd name="connsiteY3" fmla="*/ 1280160 h 3552856"/>
                <a:gd name="connsiteX4" fmla="*/ 0 w 1319349"/>
                <a:gd name="connsiteY4" fmla="*/ 1593669 h 3552856"/>
                <a:gd name="connsiteX5" fmla="*/ 404949 w 1319349"/>
                <a:gd name="connsiteY5" fmla="*/ 1881052 h 3552856"/>
                <a:gd name="connsiteX6" fmla="*/ 705394 w 1319349"/>
                <a:gd name="connsiteY6" fmla="*/ 2103120 h 3552856"/>
                <a:gd name="connsiteX7" fmla="*/ 1081314 w 1319349"/>
                <a:gd name="connsiteY7" fmla="*/ 3552856 h 3552856"/>
                <a:gd name="connsiteX8" fmla="*/ 1136469 w 1319349"/>
                <a:gd name="connsiteY8" fmla="*/ 2011680 h 3552856"/>
                <a:gd name="connsiteX9" fmla="*/ 1031966 w 1319349"/>
                <a:gd name="connsiteY9" fmla="*/ 1685109 h 3552856"/>
                <a:gd name="connsiteX10" fmla="*/ 1254034 w 1319349"/>
                <a:gd name="connsiteY10" fmla="*/ 1149532 h 3552856"/>
                <a:gd name="connsiteX11" fmla="*/ 1319349 w 1319349"/>
                <a:gd name="connsiteY11" fmla="*/ 613955 h 3552856"/>
                <a:gd name="connsiteX12" fmla="*/ 1201783 w 1319349"/>
                <a:gd name="connsiteY12" fmla="*/ 65315 h 3552856"/>
                <a:gd name="connsiteX0" fmla="*/ 2291322 w 2408888"/>
                <a:gd name="connsiteY0" fmla="*/ 0 h 3727277"/>
                <a:gd name="connsiteX1" fmla="*/ 1677368 w 2408888"/>
                <a:gd name="connsiteY1" fmla="*/ 418012 h 3727277"/>
                <a:gd name="connsiteX2" fmla="*/ 1167916 w 2408888"/>
                <a:gd name="connsiteY2" fmla="*/ 770709 h 3727277"/>
                <a:gd name="connsiteX3" fmla="*/ 1128728 w 2408888"/>
                <a:gd name="connsiteY3" fmla="*/ 1280160 h 3727277"/>
                <a:gd name="connsiteX4" fmla="*/ 1089539 w 2408888"/>
                <a:gd name="connsiteY4" fmla="*/ 1593669 h 3727277"/>
                <a:gd name="connsiteX5" fmla="*/ 1494488 w 2408888"/>
                <a:gd name="connsiteY5" fmla="*/ 1881052 h 3727277"/>
                <a:gd name="connsiteX6" fmla="*/ 0 w 2408888"/>
                <a:gd name="connsiteY6" fmla="*/ 3508586 h 3727277"/>
                <a:gd name="connsiteX7" fmla="*/ 2170853 w 2408888"/>
                <a:gd name="connsiteY7" fmla="*/ 3552856 h 3727277"/>
                <a:gd name="connsiteX8" fmla="*/ 2226008 w 2408888"/>
                <a:gd name="connsiteY8" fmla="*/ 2011680 h 3727277"/>
                <a:gd name="connsiteX9" fmla="*/ 2121505 w 2408888"/>
                <a:gd name="connsiteY9" fmla="*/ 1685109 h 3727277"/>
                <a:gd name="connsiteX10" fmla="*/ 2343573 w 2408888"/>
                <a:gd name="connsiteY10" fmla="*/ 1149532 h 3727277"/>
                <a:gd name="connsiteX11" fmla="*/ 2408888 w 2408888"/>
                <a:gd name="connsiteY11" fmla="*/ 613955 h 3727277"/>
                <a:gd name="connsiteX12" fmla="*/ 2291322 w 2408888"/>
                <a:gd name="connsiteY12" fmla="*/ 65315 h 3727277"/>
                <a:gd name="connsiteX0" fmla="*/ 2291322 w 2408888"/>
                <a:gd name="connsiteY0" fmla="*/ 0 h 3727277"/>
                <a:gd name="connsiteX1" fmla="*/ 1677368 w 2408888"/>
                <a:gd name="connsiteY1" fmla="*/ 418012 h 3727277"/>
                <a:gd name="connsiteX2" fmla="*/ 1167916 w 2408888"/>
                <a:gd name="connsiteY2" fmla="*/ 770709 h 3727277"/>
                <a:gd name="connsiteX3" fmla="*/ 1128728 w 2408888"/>
                <a:gd name="connsiteY3" fmla="*/ 1280160 h 3727277"/>
                <a:gd name="connsiteX4" fmla="*/ 1089539 w 2408888"/>
                <a:gd name="connsiteY4" fmla="*/ 1593669 h 3727277"/>
                <a:gd name="connsiteX5" fmla="*/ 1494488 w 2408888"/>
                <a:gd name="connsiteY5" fmla="*/ 1881052 h 3727277"/>
                <a:gd name="connsiteX6" fmla="*/ 0 w 2408888"/>
                <a:gd name="connsiteY6" fmla="*/ 3508586 h 3727277"/>
                <a:gd name="connsiteX7" fmla="*/ 2170853 w 2408888"/>
                <a:gd name="connsiteY7" fmla="*/ 3552856 h 3727277"/>
                <a:gd name="connsiteX8" fmla="*/ 2226008 w 2408888"/>
                <a:gd name="connsiteY8" fmla="*/ 2011680 h 3727277"/>
                <a:gd name="connsiteX9" fmla="*/ 2121505 w 2408888"/>
                <a:gd name="connsiteY9" fmla="*/ 1685109 h 3727277"/>
                <a:gd name="connsiteX10" fmla="*/ 2343573 w 2408888"/>
                <a:gd name="connsiteY10" fmla="*/ 1149532 h 3727277"/>
                <a:gd name="connsiteX11" fmla="*/ 2408888 w 2408888"/>
                <a:gd name="connsiteY11" fmla="*/ 613955 h 3727277"/>
                <a:gd name="connsiteX12" fmla="*/ 2291322 w 2408888"/>
                <a:gd name="connsiteY12" fmla="*/ 65315 h 3727277"/>
                <a:gd name="connsiteX0" fmla="*/ 2291322 w 2408888"/>
                <a:gd name="connsiteY0" fmla="*/ 0 h 3552856"/>
                <a:gd name="connsiteX1" fmla="*/ 1677368 w 2408888"/>
                <a:gd name="connsiteY1" fmla="*/ 418012 h 3552856"/>
                <a:gd name="connsiteX2" fmla="*/ 1167916 w 2408888"/>
                <a:gd name="connsiteY2" fmla="*/ 770709 h 3552856"/>
                <a:gd name="connsiteX3" fmla="*/ 1128728 w 2408888"/>
                <a:gd name="connsiteY3" fmla="*/ 1280160 h 3552856"/>
                <a:gd name="connsiteX4" fmla="*/ 1089539 w 2408888"/>
                <a:gd name="connsiteY4" fmla="*/ 1593669 h 3552856"/>
                <a:gd name="connsiteX5" fmla="*/ 1494488 w 2408888"/>
                <a:gd name="connsiteY5" fmla="*/ 1881052 h 3552856"/>
                <a:gd name="connsiteX6" fmla="*/ 0 w 2408888"/>
                <a:gd name="connsiteY6" fmla="*/ 3508586 h 3552856"/>
                <a:gd name="connsiteX7" fmla="*/ 2170853 w 2408888"/>
                <a:gd name="connsiteY7" fmla="*/ 3552856 h 3552856"/>
                <a:gd name="connsiteX8" fmla="*/ 2226008 w 2408888"/>
                <a:gd name="connsiteY8" fmla="*/ 2011680 h 3552856"/>
                <a:gd name="connsiteX9" fmla="*/ 2121505 w 2408888"/>
                <a:gd name="connsiteY9" fmla="*/ 1685109 h 3552856"/>
                <a:gd name="connsiteX10" fmla="*/ 2343573 w 2408888"/>
                <a:gd name="connsiteY10" fmla="*/ 1149532 h 3552856"/>
                <a:gd name="connsiteX11" fmla="*/ 2408888 w 2408888"/>
                <a:gd name="connsiteY11" fmla="*/ 613955 h 3552856"/>
                <a:gd name="connsiteX12" fmla="*/ 2291322 w 2408888"/>
                <a:gd name="connsiteY12" fmla="*/ 65315 h 3552856"/>
                <a:gd name="connsiteX0" fmla="*/ 2295434 w 2413000"/>
                <a:gd name="connsiteY0" fmla="*/ 0 h 3552856"/>
                <a:gd name="connsiteX1" fmla="*/ 1681480 w 2413000"/>
                <a:gd name="connsiteY1" fmla="*/ 418012 h 3552856"/>
                <a:gd name="connsiteX2" fmla="*/ 1172028 w 2413000"/>
                <a:gd name="connsiteY2" fmla="*/ 770709 h 3552856"/>
                <a:gd name="connsiteX3" fmla="*/ 1132840 w 2413000"/>
                <a:gd name="connsiteY3" fmla="*/ 1280160 h 3552856"/>
                <a:gd name="connsiteX4" fmla="*/ 1093651 w 2413000"/>
                <a:gd name="connsiteY4" fmla="*/ 1593669 h 3552856"/>
                <a:gd name="connsiteX5" fmla="*/ 0 w 2413000"/>
                <a:gd name="connsiteY5" fmla="*/ 3218786 h 3552856"/>
                <a:gd name="connsiteX6" fmla="*/ 4112 w 2413000"/>
                <a:gd name="connsiteY6" fmla="*/ 3508586 h 3552856"/>
                <a:gd name="connsiteX7" fmla="*/ 2174965 w 2413000"/>
                <a:gd name="connsiteY7" fmla="*/ 3552856 h 3552856"/>
                <a:gd name="connsiteX8" fmla="*/ 2230120 w 2413000"/>
                <a:gd name="connsiteY8" fmla="*/ 2011680 h 3552856"/>
                <a:gd name="connsiteX9" fmla="*/ 2125617 w 2413000"/>
                <a:gd name="connsiteY9" fmla="*/ 1685109 h 3552856"/>
                <a:gd name="connsiteX10" fmla="*/ 2347685 w 2413000"/>
                <a:gd name="connsiteY10" fmla="*/ 1149532 h 3552856"/>
                <a:gd name="connsiteX11" fmla="*/ 2413000 w 2413000"/>
                <a:gd name="connsiteY11" fmla="*/ 613955 h 3552856"/>
                <a:gd name="connsiteX12" fmla="*/ 2295434 w 2413000"/>
                <a:gd name="connsiteY12" fmla="*/ 65315 h 3552856"/>
                <a:gd name="connsiteX0" fmla="*/ 2295434 w 2413000"/>
                <a:gd name="connsiteY0" fmla="*/ 0 h 3552856"/>
                <a:gd name="connsiteX1" fmla="*/ 1681480 w 2413000"/>
                <a:gd name="connsiteY1" fmla="*/ 418012 h 3552856"/>
                <a:gd name="connsiteX2" fmla="*/ 1172028 w 2413000"/>
                <a:gd name="connsiteY2" fmla="*/ 770709 h 3552856"/>
                <a:gd name="connsiteX3" fmla="*/ 1132840 w 2413000"/>
                <a:gd name="connsiteY3" fmla="*/ 1280160 h 3552856"/>
                <a:gd name="connsiteX4" fmla="*/ 94584 w 2413000"/>
                <a:gd name="connsiteY4" fmla="*/ 2922936 h 3552856"/>
                <a:gd name="connsiteX5" fmla="*/ 0 w 2413000"/>
                <a:gd name="connsiteY5" fmla="*/ 3218786 h 3552856"/>
                <a:gd name="connsiteX6" fmla="*/ 4112 w 2413000"/>
                <a:gd name="connsiteY6" fmla="*/ 3508586 h 3552856"/>
                <a:gd name="connsiteX7" fmla="*/ 2174965 w 2413000"/>
                <a:gd name="connsiteY7" fmla="*/ 3552856 h 3552856"/>
                <a:gd name="connsiteX8" fmla="*/ 2230120 w 2413000"/>
                <a:gd name="connsiteY8" fmla="*/ 2011680 h 3552856"/>
                <a:gd name="connsiteX9" fmla="*/ 2125617 w 2413000"/>
                <a:gd name="connsiteY9" fmla="*/ 1685109 h 3552856"/>
                <a:gd name="connsiteX10" fmla="*/ 2347685 w 2413000"/>
                <a:gd name="connsiteY10" fmla="*/ 1149532 h 3552856"/>
                <a:gd name="connsiteX11" fmla="*/ 2413000 w 2413000"/>
                <a:gd name="connsiteY11" fmla="*/ 613955 h 3552856"/>
                <a:gd name="connsiteX12" fmla="*/ 2295434 w 2413000"/>
                <a:gd name="connsiteY12" fmla="*/ 65315 h 3552856"/>
                <a:gd name="connsiteX0" fmla="*/ 2295434 w 2413000"/>
                <a:gd name="connsiteY0" fmla="*/ 0 h 3552856"/>
                <a:gd name="connsiteX1" fmla="*/ 1681480 w 2413000"/>
                <a:gd name="connsiteY1" fmla="*/ 418012 h 3552856"/>
                <a:gd name="connsiteX2" fmla="*/ 1172028 w 2413000"/>
                <a:gd name="connsiteY2" fmla="*/ 770709 h 3552856"/>
                <a:gd name="connsiteX3" fmla="*/ 955040 w 2413000"/>
                <a:gd name="connsiteY3" fmla="*/ 2787227 h 3552856"/>
                <a:gd name="connsiteX4" fmla="*/ 94584 w 2413000"/>
                <a:gd name="connsiteY4" fmla="*/ 2922936 h 3552856"/>
                <a:gd name="connsiteX5" fmla="*/ 0 w 2413000"/>
                <a:gd name="connsiteY5" fmla="*/ 3218786 h 3552856"/>
                <a:gd name="connsiteX6" fmla="*/ 4112 w 2413000"/>
                <a:gd name="connsiteY6" fmla="*/ 3508586 h 3552856"/>
                <a:gd name="connsiteX7" fmla="*/ 2174965 w 2413000"/>
                <a:gd name="connsiteY7" fmla="*/ 3552856 h 3552856"/>
                <a:gd name="connsiteX8" fmla="*/ 2230120 w 2413000"/>
                <a:gd name="connsiteY8" fmla="*/ 2011680 h 3552856"/>
                <a:gd name="connsiteX9" fmla="*/ 2125617 w 2413000"/>
                <a:gd name="connsiteY9" fmla="*/ 1685109 h 3552856"/>
                <a:gd name="connsiteX10" fmla="*/ 2347685 w 2413000"/>
                <a:gd name="connsiteY10" fmla="*/ 1149532 h 3552856"/>
                <a:gd name="connsiteX11" fmla="*/ 2413000 w 2413000"/>
                <a:gd name="connsiteY11" fmla="*/ 613955 h 3552856"/>
                <a:gd name="connsiteX12" fmla="*/ 2295434 w 2413000"/>
                <a:gd name="connsiteY12" fmla="*/ 65315 h 3552856"/>
                <a:gd name="connsiteX0" fmla="*/ 2295434 w 2413000"/>
                <a:gd name="connsiteY0" fmla="*/ 0 h 3552856"/>
                <a:gd name="connsiteX1" fmla="*/ 1681480 w 2413000"/>
                <a:gd name="connsiteY1" fmla="*/ 418012 h 3552856"/>
                <a:gd name="connsiteX2" fmla="*/ 1324428 w 2413000"/>
                <a:gd name="connsiteY2" fmla="*/ 2565643 h 3552856"/>
                <a:gd name="connsiteX3" fmla="*/ 955040 w 2413000"/>
                <a:gd name="connsiteY3" fmla="*/ 2787227 h 3552856"/>
                <a:gd name="connsiteX4" fmla="*/ 94584 w 2413000"/>
                <a:gd name="connsiteY4" fmla="*/ 2922936 h 3552856"/>
                <a:gd name="connsiteX5" fmla="*/ 0 w 2413000"/>
                <a:gd name="connsiteY5" fmla="*/ 3218786 h 3552856"/>
                <a:gd name="connsiteX6" fmla="*/ 4112 w 2413000"/>
                <a:gd name="connsiteY6" fmla="*/ 3508586 h 3552856"/>
                <a:gd name="connsiteX7" fmla="*/ 2174965 w 2413000"/>
                <a:gd name="connsiteY7" fmla="*/ 3552856 h 3552856"/>
                <a:gd name="connsiteX8" fmla="*/ 2230120 w 2413000"/>
                <a:gd name="connsiteY8" fmla="*/ 2011680 h 3552856"/>
                <a:gd name="connsiteX9" fmla="*/ 2125617 w 2413000"/>
                <a:gd name="connsiteY9" fmla="*/ 1685109 h 3552856"/>
                <a:gd name="connsiteX10" fmla="*/ 2347685 w 2413000"/>
                <a:gd name="connsiteY10" fmla="*/ 1149532 h 3552856"/>
                <a:gd name="connsiteX11" fmla="*/ 2413000 w 2413000"/>
                <a:gd name="connsiteY11" fmla="*/ 613955 h 3552856"/>
                <a:gd name="connsiteX12" fmla="*/ 2295434 w 2413000"/>
                <a:gd name="connsiteY12" fmla="*/ 65315 h 3552856"/>
                <a:gd name="connsiteX0" fmla="*/ 2295434 w 2413000"/>
                <a:gd name="connsiteY0" fmla="*/ 0 h 3552856"/>
                <a:gd name="connsiteX1" fmla="*/ 1613747 w 2413000"/>
                <a:gd name="connsiteY1" fmla="*/ 2399212 h 3552856"/>
                <a:gd name="connsiteX2" fmla="*/ 1324428 w 2413000"/>
                <a:gd name="connsiteY2" fmla="*/ 2565643 h 3552856"/>
                <a:gd name="connsiteX3" fmla="*/ 955040 w 2413000"/>
                <a:gd name="connsiteY3" fmla="*/ 2787227 h 3552856"/>
                <a:gd name="connsiteX4" fmla="*/ 94584 w 2413000"/>
                <a:gd name="connsiteY4" fmla="*/ 2922936 h 3552856"/>
                <a:gd name="connsiteX5" fmla="*/ 0 w 2413000"/>
                <a:gd name="connsiteY5" fmla="*/ 3218786 h 3552856"/>
                <a:gd name="connsiteX6" fmla="*/ 4112 w 2413000"/>
                <a:gd name="connsiteY6" fmla="*/ 3508586 h 3552856"/>
                <a:gd name="connsiteX7" fmla="*/ 2174965 w 2413000"/>
                <a:gd name="connsiteY7" fmla="*/ 3552856 h 3552856"/>
                <a:gd name="connsiteX8" fmla="*/ 2230120 w 2413000"/>
                <a:gd name="connsiteY8" fmla="*/ 2011680 h 3552856"/>
                <a:gd name="connsiteX9" fmla="*/ 2125617 w 2413000"/>
                <a:gd name="connsiteY9" fmla="*/ 1685109 h 3552856"/>
                <a:gd name="connsiteX10" fmla="*/ 2347685 w 2413000"/>
                <a:gd name="connsiteY10" fmla="*/ 1149532 h 3552856"/>
                <a:gd name="connsiteX11" fmla="*/ 2413000 w 2413000"/>
                <a:gd name="connsiteY11" fmla="*/ 613955 h 3552856"/>
                <a:gd name="connsiteX12" fmla="*/ 2295434 w 2413000"/>
                <a:gd name="connsiteY12" fmla="*/ 65315 h 3552856"/>
                <a:gd name="connsiteX0" fmla="*/ 2295434 w 2413000"/>
                <a:gd name="connsiteY0" fmla="*/ 0 h 3552856"/>
                <a:gd name="connsiteX1" fmla="*/ 1613747 w 2413000"/>
                <a:gd name="connsiteY1" fmla="*/ 2399212 h 3552856"/>
                <a:gd name="connsiteX2" fmla="*/ 1324428 w 2413000"/>
                <a:gd name="connsiteY2" fmla="*/ 2565643 h 3552856"/>
                <a:gd name="connsiteX3" fmla="*/ 955040 w 2413000"/>
                <a:gd name="connsiteY3" fmla="*/ 2787227 h 3552856"/>
                <a:gd name="connsiteX4" fmla="*/ 94584 w 2413000"/>
                <a:gd name="connsiteY4" fmla="*/ 2922936 h 3552856"/>
                <a:gd name="connsiteX5" fmla="*/ 0 w 2413000"/>
                <a:gd name="connsiteY5" fmla="*/ 3218786 h 3552856"/>
                <a:gd name="connsiteX6" fmla="*/ 4112 w 2413000"/>
                <a:gd name="connsiteY6" fmla="*/ 3508586 h 3552856"/>
                <a:gd name="connsiteX7" fmla="*/ 2174965 w 2413000"/>
                <a:gd name="connsiteY7" fmla="*/ 3552856 h 3552856"/>
                <a:gd name="connsiteX8" fmla="*/ 2052320 w 2413000"/>
                <a:gd name="connsiteY8" fmla="*/ 2799080 h 3552856"/>
                <a:gd name="connsiteX9" fmla="*/ 2125617 w 2413000"/>
                <a:gd name="connsiteY9" fmla="*/ 1685109 h 3552856"/>
                <a:gd name="connsiteX10" fmla="*/ 2347685 w 2413000"/>
                <a:gd name="connsiteY10" fmla="*/ 1149532 h 3552856"/>
                <a:gd name="connsiteX11" fmla="*/ 2413000 w 2413000"/>
                <a:gd name="connsiteY11" fmla="*/ 613955 h 3552856"/>
                <a:gd name="connsiteX12" fmla="*/ 2295434 w 2413000"/>
                <a:gd name="connsiteY12" fmla="*/ 65315 h 3552856"/>
                <a:gd name="connsiteX0" fmla="*/ 2295434 w 2413000"/>
                <a:gd name="connsiteY0" fmla="*/ 0 h 3552856"/>
                <a:gd name="connsiteX1" fmla="*/ 1613747 w 2413000"/>
                <a:gd name="connsiteY1" fmla="*/ 2399212 h 3552856"/>
                <a:gd name="connsiteX2" fmla="*/ 1324428 w 2413000"/>
                <a:gd name="connsiteY2" fmla="*/ 2565643 h 3552856"/>
                <a:gd name="connsiteX3" fmla="*/ 955040 w 2413000"/>
                <a:gd name="connsiteY3" fmla="*/ 2787227 h 3552856"/>
                <a:gd name="connsiteX4" fmla="*/ 94584 w 2413000"/>
                <a:gd name="connsiteY4" fmla="*/ 2922936 h 3552856"/>
                <a:gd name="connsiteX5" fmla="*/ 0 w 2413000"/>
                <a:gd name="connsiteY5" fmla="*/ 3218786 h 3552856"/>
                <a:gd name="connsiteX6" fmla="*/ 4112 w 2413000"/>
                <a:gd name="connsiteY6" fmla="*/ 3508586 h 3552856"/>
                <a:gd name="connsiteX7" fmla="*/ 2174965 w 2413000"/>
                <a:gd name="connsiteY7" fmla="*/ 3552856 h 3552856"/>
                <a:gd name="connsiteX8" fmla="*/ 2052320 w 2413000"/>
                <a:gd name="connsiteY8" fmla="*/ 2799080 h 3552856"/>
                <a:gd name="connsiteX9" fmla="*/ 1930884 w 2413000"/>
                <a:gd name="connsiteY9" fmla="*/ 2243909 h 3552856"/>
                <a:gd name="connsiteX10" fmla="*/ 2347685 w 2413000"/>
                <a:gd name="connsiteY10" fmla="*/ 1149532 h 3552856"/>
                <a:gd name="connsiteX11" fmla="*/ 2413000 w 2413000"/>
                <a:gd name="connsiteY11" fmla="*/ 613955 h 3552856"/>
                <a:gd name="connsiteX12" fmla="*/ 2295434 w 2413000"/>
                <a:gd name="connsiteY12" fmla="*/ 65315 h 3552856"/>
                <a:gd name="connsiteX0" fmla="*/ 2295434 w 2413000"/>
                <a:gd name="connsiteY0" fmla="*/ 0 h 3552856"/>
                <a:gd name="connsiteX1" fmla="*/ 1613747 w 2413000"/>
                <a:gd name="connsiteY1" fmla="*/ 2399212 h 3552856"/>
                <a:gd name="connsiteX2" fmla="*/ 1324428 w 2413000"/>
                <a:gd name="connsiteY2" fmla="*/ 2565643 h 3552856"/>
                <a:gd name="connsiteX3" fmla="*/ 955040 w 2413000"/>
                <a:gd name="connsiteY3" fmla="*/ 2787227 h 3552856"/>
                <a:gd name="connsiteX4" fmla="*/ 94584 w 2413000"/>
                <a:gd name="connsiteY4" fmla="*/ 2922936 h 3552856"/>
                <a:gd name="connsiteX5" fmla="*/ 0 w 2413000"/>
                <a:gd name="connsiteY5" fmla="*/ 3218786 h 3552856"/>
                <a:gd name="connsiteX6" fmla="*/ 4112 w 2413000"/>
                <a:gd name="connsiteY6" fmla="*/ 3508586 h 3552856"/>
                <a:gd name="connsiteX7" fmla="*/ 2174965 w 2413000"/>
                <a:gd name="connsiteY7" fmla="*/ 3552856 h 3552856"/>
                <a:gd name="connsiteX8" fmla="*/ 2052320 w 2413000"/>
                <a:gd name="connsiteY8" fmla="*/ 2799080 h 3552856"/>
                <a:gd name="connsiteX9" fmla="*/ 1930884 w 2413000"/>
                <a:gd name="connsiteY9" fmla="*/ 2243909 h 3552856"/>
                <a:gd name="connsiteX10" fmla="*/ 2009019 w 2413000"/>
                <a:gd name="connsiteY10" fmla="*/ 1792999 h 3552856"/>
                <a:gd name="connsiteX11" fmla="*/ 2413000 w 2413000"/>
                <a:gd name="connsiteY11" fmla="*/ 613955 h 3552856"/>
                <a:gd name="connsiteX12" fmla="*/ 2295434 w 2413000"/>
                <a:gd name="connsiteY12" fmla="*/ 65315 h 3552856"/>
                <a:gd name="connsiteX0" fmla="*/ 2295434 w 2413000"/>
                <a:gd name="connsiteY0" fmla="*/ 0 h 3552856"/>
                <a:gd name="connsiteX1" fmla="*/ 1613747 w 2413000"/>
                <a:gd name="connsiteY1" fmla="*/ 2399212 h 3552856"/>
                <a:gd name="connsiteX2" fmla="*/ 1324428 w 2413000"/>
                <a:gd name="connsiteY2" fmla="*/ 2565643 h 3552856"/>
                <a:gd name="connsiteX3" fmla="*/ 955040 w 2413000"/>
                <a:gd name="connsiteY3" fmla="*/ 2787227 h 3552856"/>
                <a:gd name="connsiteX4" fmla="*/ 94584 w 2413000"/>
                <a:gd name="connsiteY4" fmla="*/ 2922936 h 3552856"/>
                <a:gd name="connsiteX5" fmla="*/ 0 w 2413000"/>
                <a:gd name="connsiteY5" fmla="*/ 3218786 h 3552856"/>
                <a:gd name="connsiteX6" fmla="*/ 4112 w 2413000"/>
                <a:gd name="connsiteY6" fmla="*/ 3508586 h 3552856"/>
                <a:gd name="connsiteX7" fmla="*/ 2174965 w 2413000"/>
                <a:gd name="connsiteY7" fmla="*/ 3552856 h 3552856"/>
                <a:gd name="connsiteX8" fmla="*/ 2052320 w 2413000"/>
                <a:gd name="connsiteY8" fmla="*/ 2799080 h 3552856"/>
                <a:gd name="connsiteX9" fmla="*/ 1930884 w 2413000"/>
                <a:gd name="connsiteY9" fmla="*/ 2243909 h 3552856"/>
                <a:gd name="connsiteX10" fmla="*/ 2413000 w 2413000"/>
                <a:gd name="connsiteY10" fmla="*/ 613955 h 3552856"/>
                <a:gd name="connsiteX11" fmla="*/ 2295434 w 2413000"/>
                <a:gd name="connsiteY11" fmla="*/ 65315 h 3552856"/>
                <a:gd name="connsiteX0" fmla="*/ 2295434 w 2295434"/>
                <a:gd name="connsiteY0" fmla="*/ 0 h 3552856"/>
                <a:gd name="connsiteX1" fmla="*/ 1613747 w 2295434"/>
                <a:gd name="connsiteY1" fmla="*/ 2399212 h 3552856"/>
                <a:gd name="connsiteX2" fmla="*/ 1324428 w 2295434"/>
                <a:gd name="connsiteY2" fmla="*/ 2565643 h 3552856"/>
                <a:gd name="connsiteX3" fmla="*/ 955040 w 2295434"/>
                <a:gd name="connsiteY3" fmla="*/ 2787227 h 3552856"/>
                <a:gd name="connsiteX4" fmla="*/ 94584 w 2295434"/>
                <a:gd name="connsiteY4" fmla="*/ 2922936 h 3552856"/>
                <a:gd name="connsiteX5" fmla="*/ 0 w 2295434"/>
                <a:gd name="connsiteY5" fmla="*/ 3218786 h 3552856"/>
                <a:gd name="connsiteX6" fmla="*/ 4112 w 2295434"/>
                <a:gd name="connsiteY6" fmla="*/ 3508586 h 3552856"/>
                <a:gd name="connsiteX7" fmla="*/ 2174965 w 2295434"/>
                <a:gd name="connsiteY7" fmla="*/ 3552856 h 3552856"/>
                <a:gd name="connsiteX8" fmla="*/ 2052320 w 2295434"/>
                <a:gd name="connsiteY8" fmla="*/ 2799080 h 3552856"/>
                <a:gd name="connsiteX9" fmla="*/ 1930884 w 2295434"/>
                <a:gd name="connsiteY9" fmla="*/ 2243909 h 3552856"/>
                <a:gd name="connsiteX10" fmla="*/ 2295434 w 2295434"/>
                <a:gd name="connsiteY10" fmla="*/ 65315 h 3552856"/>
                <a:gd name="connsiteX0" fmla="*/ 2295434 w 2295434"/>
                <a:gd name="connsiteY0" fmla="*/ 0 h 3552856"/>
                <a:gd name="connsiteX1" fmla="*/ 1613747 w 2295434"/>
                <a:gd name="connsiteY1" fmla="*/ 2399212 h 3552856"/>
                <a:gd name="connsiteX2" fmla="*/ 1324428 w 2295434"/>
                <a:gd name="connsiteY2" fmla="*/ 2565643 h 3552856"/>
                <a:gd name="connsiteX3" fmla="*/ 955040 w 2295434"/>
                <a:gd name="connsiteY3" fmla="*/ 2787227 h 3552856"/>
                <a:gd name="connsiteX4" fmla="*/ 94584 w 2295434"/>
                <a:gd name="connsiteY4" fmla="*/ 2922936 h 3552856"/>
                <a:gd name="connsiteX5" fmla="*/ 0 w 2295434"/>
                <a:gd name="connsiteY5" fmla="*/ 3218786 h 3552856"/>
                <a:gd name="connsiteX6" fmla="*/ 4112 w 2295434"/>
                <a:gd name="connsiteY6" fmla="*/ 3508586 h 3552856"/>
                <a:gd name="connsiteX7" fmla="*/ 2174965 w 2295434"/>
                <a:gd name="connsiteY7" fmla="*/ 3552856 h 3552856"/>
                <a:gd name="connsiteX8" fmla="*/ 2052320 w 2295434"/>
                <a:gd name="connsiteY8" fmla="*/ 2799080 h 3552856"/>
                <a:gd name="connsiteX9" fmla="*/ 1930884 w 2295434"/>
                <a:gd name="connsiteY9" fmla="*/ 2243909 h 3552856"/>
                <a:gd name="connsiteX10" fmla="*/ 1838234 w 2295434"/>
                <a:gd name="connsiteY10" fmla="*/ 1953381 h 3552856"/>
                <a:gd name="connsiteX0" fmla="*/ 2295434 w 2295434"/>
                <a:gd name="connsiteY0" fmla="*/ 0 h 3552856"/>
                <a:gd name="connsiteX1" fmla="*/ 1613747 w 2295434"/>
                <a:gd name="connsiteY1" fmla="*/ 2399212 h 3552856"/>
                <a:gd name="connsiteX2" fmla="*/ 1324428 w 2295434"/>
                <a:gd name="connsiteY2" fmla="*/ 2565643 h 3552856"/>
                <a:gd name="connsiteX3" fmla="*/ 955040 w 2295434"/>
                <a:gd name="connsiteY3" fmla="*/ 2787227 h 3552856"/>
                <a:gd name="connsiteX4" fmla="*/ 94584 w 2295434"/>
                <a:gd name="connsiteY4" fmla="*/ 2922936 h 3552856"/>
                <a:gd name="connsiteX5" fmla="*/ 0 w 2295434"/>
                <a:gd name="connsiteY5" fmla="*/ 3218786 h 3552856"/>
                <a:gd name="connsiteX6" fmla="*/ 4112 w 2295434"/>
                <a:gd name="connsiteY6" fmla="*/ 3508586 h 3552856"/>
                <a:gd name="connsiteX7" fmla="*/ 2174965 w 2295434"/>
                <a:gd name="connsiteY7" fmla="*/ 3552856 h 3552856"/>
                <a:gd name="connsiteX8" fmla="*/ 2052320 w 2295434"/>
                <a:gd name="connsiteY8" fmla="*/ 2799080 h 3552856"/>
                <a:gd name="connsiteX9" fmla="*/ 1930884 w 2295434"/>
                <a:gd name="connsiteY9" fmla="*/ 2243909 h 3552856"/>
                <a:gd name="connsiteX0" fmla="*/ 1922901 w 2174965"/>
                <a:gd name="connsiteY0" fmla="*/ 0 h 1317656"/>
                <a:gd name="connsiteX1" fmla="*/ 1613747 w 2174965"/>
                <a:gd name="connsiteY1" fmla="*/ 164012 h 1317656"/>
                <a:gd name="connsiteX2" fmla="*/ 1324428 w 2174965"/>
                <a:gd name="connsiteY2" fmla="*/ 330443 h 1317656"/>
                <a:gd name="connsiteX3" fmla="*/ 955040 w 2174965"/>
                <a:gd name="connsiteY3" fmla="*/ 552027 h 1317656"/>
                <a:gd name="connsiteX4" fmla="*/ 94584 w 2174965"/>
                <a:gd name="connsiteY4" fmla="*/ 687736 h 1317656"/>
                <a:gd name="connsiteX5" fmla="*/ 0 w 2174965"/>
                <a:gd name="connsiteY5" fmla="*/ 983586 h 1317656"/>
                <a:gd name="connsiteX6" fmla="*/ 4112 w 2174965"/>
                <a:gd name="connsiteY6" fmla="*/ 1273386 h 1317656"/>
                <a:gd name="connsiteX7" fmla="*/ 2174965 w 2174965"/>
                <a:gd name="connsiteY7" fmla="*/ 1317656 h 1317656"/>
                <a:gd name="connsiteX8" fmla="*/ 2052320 w 2174965"/>
                <a:gd name="connsiteY8" fmla="*/ 563880 h 1317656"/>
                <a:gd name="connsiteX9" fmla="*/ 1930884 w 2174965"/>
                <a:gd name="connsiteY9" fmla="*/ 8709 h 1317656"/>
                <a:gd name="connsiteX0" fmla="*/ 1922901 w 2174965"/>
                <a:gd name="connsiteY0" fmla="*/ 0 h 1317656"/>
                <a:gd name="connsiteX1" fmla="*/ 1613747 w 2174965"/>
                <a:gd name="connsiteY1" fmla="*/ 164012 h 1317656"/>
                <a:gd name="connsiteX2" fmla="*/ 1163561 w 2174965"/>
                <a:gd name="connsiteY2" fmla="*/ 465910 h 1317656"/>
                <a:gd name="connsiteX3" fmla="*/ 955040 w 2174965"/>
                <a:gd name="connsiteY3" fmla="*/ 552027 h 1317656"/>
                <a:gd name="connsiteX4" fmla="*/ 94584 w 2174965"/>
                <a:gd name="connsiteY4" fmla="*/ 687736 h 1317656"/>
                <a:gd name="connsiteX5" fmla="*/ 0 w 2174965"/>
                <a:gd name="connsiteY5" fmla="*/ 983586 h 1317656"/>
                <a:gd name="connsiteX6" fmla="*/ 4112 w 2174965"/>
                <a:gd name="connsiteY6" fmla="*/ 1273386 h 1317656"/>
                <a:gd name="connsiteX7" fmla="*/ 2174965 w 2174965"/>
                <a:gd name="connsiteY7" fmla="*/ 1317656 h 1317656"/>
                <a:gd name="connsiteX8" fmla="*/ 2052320 w 2174965"/>
                <a:gd name="connsiteY8" fmla="*/ 563880 h 1317656"/>
                <a:gd name="connsiteX9" fmla="*/ 1930884 w 2174965"/>
                <a:gd name="connsiteY9" fmla="*/ 8709 h 1317656"/>
                <a:gd name="connsiteX0" fmla="*/ 1922901 w 2174965"/>
                <a:gd name="connsiteY0" fmla="*/ 0 h 1317656"/>
                <a:gd name="connsiteX1" fmla="*/ 1292014 w 2174965"/>
                <a:gd name="connsiteY1" fmla="*/ 37012 h 1317656"/>
                <a:gd name="connsiteX2" fmla="*/ 1163561 w 2174965"/>
                <a:gd name="connsiteY2" fmla="*/ 465910 h 1317656"/>
                <a:gd name="connsiteX3" fmla="*/ 955040 w 2174965"/>
                <a:gd name="connsiteY3" fmla="*/ 552027 h 1317656"/>
                <a:gd name="connsiteX4" fmla="*/ 94584 w 2174965"/>
                <a:gd name="connsiteY4" fmla="*/ 687736 h 1317656"/>
                <a:gd name="connsiteX5" fmla="*/ 0 w 2174965"/>
                <a:gd name="connsiteY5" fmla="*/ 983586 h 1317656"/>
                <a:gd name="connsiteX6" fmla="*/ 4112 w 2174965"/>
                <a:gd name="connsiteY6" fmla="*/ 1273386 h 1317656"/>
                <a:gd name="connsiteX7" fmla="*/ 2174965 w 2174965"/>
                <a:gd name="connsiteY7" fmla="*/ 1317656 h 1317656"/>
                <a:gd name="connsiteX8" fmla="*/ 2052320 w 2174965"/>
                <a:gd name="connsiteY8" fmla="*/ 563880 h 1317656"/>
                <a:gd name="connsiteX9" fmla="*/ 1930884 w 2174965"/>
                <a:gd name="connsiteY9" fmla="*/ 8709 h 1317656"/>
                <a:gd name="connsiteX0" fmla="*/ 1922901 w 2174965"/>
                <a:gd name="connsiteY0" fmla="*/ 0 h 1317656"/>
                <a:gd name="connsiteX1" fmla="*/ 1677282 w 2174965"/>
                <a:gd name="connsiteY1" fmla="*/ 13252 h 1317656"/>
                <a:gd name="connsiteX2" fmla="*/ 1292014 w 2174965"/>
                <a:gd name="connsiteY2" fmla="*/ 37012 h 1317656"/>
                <a:gd name="connsiteX3" fmla="*/ 1163561 w 2174965"/>
                <a:gd name="connsiteY3" fmla="*/ 465910 h 1317656"/>
                <a:gd name="connsiteX4" fmla="*/ 955040 w 2174965"/>
                <a:gd name="connsiteY4" fmla="*/ 552027 h 1317656"/>
                <a:gd name="connsiteX5" fmla="*/ 94584 w 2174965"/>
                <a:gd name="connsiteY5" fmla="*/ 687736 h 1317656"/>
                <a:gd name="connsiteX6" fmla="*/ 0 w 2174965"/>
                <a:gd name="connsiteY6" fmla="*/ 983586 h 1317656"/>
                <a:gd name="connsiteX7" fmla="*/ 4112 w 2174965"/>
                <a:gd name="connsiteY7" fmla="*/ 1273386 h 1317656"/>
                <a:gd name="connsiteX8" fmla="*/ 2174965 w 2174965"/>
                <a:gd name="connsiteY8" fmla="*/ 1317656 h 1317656"/>
                <a:gd name="connsiteX9" fmla="*/ 2052320 w 2174965"/>
                <a:gd name="connsiteY9" fmla="*/ 563880 h 1317656"/>
                <a:gd name="connsiteX10" fmla="*/ 1930884 w 2174965"/>
                <a:gd name="connsiteY10" fmla="*/ 8709 h 1317656"/>
                <a:gd name="connsiteX0" fmla="*/ 1922901 w 2174965"/>
                <a:gd name="connsiteY0" fmla="*/ 147615 h 1465271"/>
                <a:gd name="connsiteX1" fmla="*/ 1719616 w 2174965"/>
                <a:gd name="connsiteY1" fmla="*/ 0 h 1465271"/>
                <a:gd name="connsiteX2" fmla="*/ 1292014 w 2174965"/>
                <a:gd name="connsiteY2" fmla="*/ 184627 h 1465271"/>
                <a:gd name="connsiteX3" fmla="*/ 1163561 w 2174965"/>
                <a:gd name="connsiteY3" fmla="*/ 613525 h 1465271"/>
                <a:gd name="connsiteX4" fmla="*/ 955040 w 2174965"/>
                <a:gd name="connsiteY4" fmla="*/ 699642 h 1465271"/>
                <a:gd name="connsiteX5" fmla="*/ 94584 w 2174965"/>
                <a:gd name="connsiteY5" fmla="*/ 835351 h 1465271"/>
                <a:gd name="connsiteX6" fmla="*/ 0 w 2174965"/>
                <a:gd name="connsiteY6" fmla="*/ 1131201 h 1465271"/>
                <a:gd name="connsiteX7" fmla="*/ 4112 w 2174965"/>
                <a:gd name="connsiteY7" fmla="*/ 1421001 h 1465271"/>
                <a:gd name="connsiteX8" fmla="*/ 2174965 w 2174965"/>
                <a:gd name="connsiteY8" fmla="*/ 1465271 h 1465271"/>
                <a:gd name="connsiteX9" fmla="*/ 2052320 w 2174965"/>
                <a:gd name="connsiteY9" fmla="*/ 711495 h 1465271"/>
                <a:gd name="connsiteX10" fmla="*/ 1930884 w 2174965"/>
                <a:gd name="connsiteY10" fmla="*/ 156324 h 1465271"/>
                <a:gd name="connsiteX0" fmla="*/ 1922901 w 2174965"/>
                <a:gd name="connsiteY0" fmla="*/ 147615 h 1465271"/>
                <a:gd name="connsiteX1" fmla="*/ 1863549 w 2174965"/>
                <a:gd name="connsiteY1" fmla="*/ 93134 h 1465271"/>
                <a:gd name="connsiteX2" fmla="*/ 1719616 w 2174965"/>
                <a:gd name="connsiteY2" fmla="*/ 0 h 1465271"/>
                <a:gd name="connsiteX3" fmla="*/ 1292014 w 2174965"/>
                <a:gd name="connsiteY3" fmla="*/ 184627 h 1465271"/>
                <a:gd name="connsiteX4" fmla="*/ 1163561 w 2174965"/>
                <a:gd name="connsiteY4" fmla="*/ 613525 h 1465271"/>
                <a:gd name="connsiteX5" fmla="*/ 955040 w 2174965"/>
                <a:gd name="connsiteY5" fmla="*/ 699642 h 1465271"/>
                <a:gd name="connsiteX6" fmla="*/ 94584 w 2174965"/>
                <a:gd name="connsiteY6" fmla="*/ 835351 h 1465271"/>
                <a:gd name="connsiteX7" fmla="*/ 0 w 2174965"/>
                <a:gd name="connsiteY7" fmla="*/ 1131201 h 1465271"/>
                <a:gd name="connsiteX8" fmla="*/ 4112 w 2174965"/>
                <a:gd name="connsiteY8" fmla="*/ 1421001 h 1465271"/>
                <a:gd name="connsiteX9" fmla="*/ 2174965 w 2174965"/>
                <a:gd name="connsiteY9" fmla="*/ 1465271 h 1465271"/>
                <a:gd name="connsiteX10" fmla="*/ 2052320 w 2174965"/>
                <a:gd name="connsiteY10" fmla="*/ 711495 h 1465271"/>
                <a:gd name="connsiteX11" fmla="*/ 1930884 w 2174965"/>
                <a:gd name="connsiteY11" fmla="*/ 156324 h 1465271"/>
                <a:gd name="connsiteX0" fmla="*/ 1922901 w 2174965"/>
                <a:gd name="connsiteY0" fmla="*/ 291548 h 1609204"/>
                <a:gd name="connsiteX1" fmla="*/ 2058282 w 2174965"/>
                <a:gd name="connsiteY1" fmla="*/ 0 h 1609204"/>
                <a:gd name="connsiteX2" fmla="*/ 1719616 w 2174965"/>
                <a:gd name="connsiteY2" fmla="*/ 143933 h 1609204"/>
                <a:gd name="connsiteX3" fmla="*/ 1292014 w 2174965"/>
                <a:gd name="connsiteY3" fmla="*/ 328560 h 1609204"/>
                <a:gd name="connsiteX4" fmla="*/ 1163561 w 2174965"/>
                <a:gd name="connsiteY4" fmla="*/ 757458 h 1609204"/>
                <a:gd name="connsiteX5" fmla="*/ 955040 w 2174965"/>
                <a:gd name="connsiteY5" fmla="*/ 843575 h 1609204"/>
                <a:gd name="connsiteX6" fmla="*/ 94584 w 2174965"/>
                <a:gd name="connsiteY6" fmla="*/ 979284 h 1609204"/>
                <a:gd name="connsiteX7" fmla="*/ 0 w 2174965"/>
                <a:gd name="connsiteY7" fmla="*/ 1275134 h 1609204"/>
                <a:gd name="connsiteX8" fmla="*/ 4112 w 2174965"/>
                <a:gd name="connsiteY8" fmla="*/ 1564934 h 1609204"/>
                <a:gd name="connsiteX9" fmla="*/ 2174965 w 2174965"/>
                <a:gd name="connsiteY9" fmla="*/ 1609204 h 1609204"/>
                <a:gd name="connsiteX10" fmla="*/ 2052320 w 2174965"/>
                <a:gd name="connsiteY10" fmla="*/ 855428 h 1609204"/>
                <a:gd name="connsiteX11" fmla="*/ 1930884 w 2174965"/>
                <a:gd name="connsiteY11" fmla="*/ 300257 h 1609204"/>
                <a:gd name="connsiteX0" fmla="*/ 1922901 w 2174965"/>
                <a:gd name="connsiteY0" fmla="*/ 477815 h 1795471"/>
                <a:gd name="connsiteX1" fmla="*/ 2092149 w 2174965"/>
                <a:gd name="connsiteY1" fmla="*/ 0 h 1795471"/>
                <a:gd name="connsiteX2" fmla="*/ 1719616 w 2174965"/>
                <a:gd name="connsiteY2" fmla="*/ 330200 h 1795471"/>
                <a:gd name="connsiteX3" fmla="*/ 1292014 w 2174965"/>
                <a:gd name="connsiteY3" fmla="*/ 514827 h 1795471"/>
                <a:gd name="connsiteX4" fmla="*/ 1163561 w 2174965"/>
                <a:gd name="connsiteY4" fmla="*/ 943725 h 1795471"/>
                <a:gd name="connsiteX5" fmla="*/ 955040 w 2174965"/>
                <a:gd name="connsiteY5" fmla="*/ 1029842 h 1795471"/>
                <a:gd name="connsiteX6" fmla="*/ 94584 w 2174965"/>
                <a:gd name="connsiteY6" fmla="*/ 1165551 h 1795471"/>
                <a:gd name="connsiteX7" fmla="*/ 0 w 2174965"/>
                <a:gd name="connsiteY7" fmla="*/ 1461401 h 1795471"/>
                <a:gd name="connsiteX8" fmla="*/ 4112 w 2174965"/>
                <a:gd name="connsiteY8" fmla="*/ 1751201 h 1795471"/>
                <a:gd name="connsiteX9" fmla="*/ 2174965 w 2174965"/>
                <a:gd name="connsiteY9" fmla="*/ 1795471 h 1795471"/>
                <a:gd name="connsiteX10" fmla="*/ 2052320 w 2174965"/>
                <a:gd name="connsiteY10" fmla="*/ 1041695 h 1795471"/>
                <a:gd name="connsiteX11" fmla="*/ 1930884 w 2174965"/>
                <a:gd name="connsiteY11" fmla="*/ 486524 h 1795471"/>
                <a:gd name="connsiteX0" fmla="*/ 1922901 w 2225765"/>
                <a:gd name="connsiteY0" fmla="*/ 477815 h 1761604"/>
                <a:gd name="connsiteX1" fmla="*/ 2092149 w 2225765"/>
                <a:gd name="connsiteY1" fmla="*/ 0 h 1761604"/>
                <a:gd name="connsiteX2" fmla="*/ 1719616 w 2225765"/>
                <a:gd name="connsiteY2" fmla="*/ 330200 h 1761604"/>
                <a:gd name="connsiteX3" fmla="*/ 1292014 w 2225765"/>
                <a:gd name="connsiteY3" fmla="*/ 514827 h 1761604"/>
                <a:gd name="connsiteX4" fmla="*/ 1163561 w 2225765"/>
                <a:gd name="connsiteY4" fmla="*/ 943725 h 1761604"/>
                <a:gd name="connsiteX5" fmla="*/ 955040 w 2225765"/>
                <a:gd name="connsiteY5" fmla="*/ 1029842 h 1761604"/>
                <a:gd name="connsiteX6" fmla="*/ 94584 w 2225765"/>
                <a:gd name="connsiteY6" fmla="*/ 1165551 h 1761604"/>
                <a:gd name="connsiteX7" fmla="*/ 0 w 2225765"/>
                <a:gd name="connsiteY7" fmla="*/ 1461401 h 1761604"/>
                <a:gd name="connsiteX8" fmla="*/ 4112 w 2225765"/>
                <a:gd name="connsiteY8" fmla="*/ 1751201 h 1761604"/>
                <a:gd name="connsiteX9" fmla="*/ 2225765 w 2225765"/>
                <a:gd name="connsiteY9" fmla="*/ 1761604 h 1761604"/>
                <a:gd name="connsiteX10" fmla="*/ 2052320 w 2225765"/>
                <a:gd name="connsiteY10" fmla="*/ 1041695 h 1761604"/>
                <a:gd name="connsiteX11" fmla="*/ 1930884 w 2225765"/>
                <a:gd name="connsiteY11" fmla="*/ 486524 h 1761604"/>
                <a:gd name="connsiteX0" fmla="*/ 1922901 w 2225765"/>
                <a:gd name="connsiteY0" fmla="*/ 477815 h 1761604"/>
                <a:gd name="connsiteX1" fmla="*/ 2092149 w 2225765"/>
                <a:gd name="connsiteY1" fmla="*/ 0 h 1761604"/>
                <a:gd name="connsiteX2" fmla="*/ 1719616 w 2225765"/>
                <a:gd name="connsiteY2" fmla="*/ 330200 h 1761604"/>
                <a:gd name="connsiteX3" fmla="*/ 1292014 w 2225765"/>
                <a:gd name="connsiteY3" fmla="*/ 514827 h 1761604"/>
                <a:gd name="connsiteX4" fmla="*/ 1163561 w 2225765"/>
                <a:gd name="connsiteY4" fmla="*/ 943725 h 1761604"/>
                <a:gd name="connsiteX5" fmla="*/ 955040 w 2225765"/>
                <a:gd name="connsiteY5" fmla="*/ 1029842 h 1761604"/>
                <a:gd name="connsiteX6" fmla="*/ 94584 w 2225765"/>
                <a:gd name="connsiteY6" fmla="*/ 1165551 h 1761604"/>
                <a:gd name="connsiteX7" fmla="*/ 0 w 2225765"/>
                <a:gd name="connsiteY7" fmla="*/ 1461401 h 1761604"/>
                <a:gd name="connsiteX8" fmla="*/ 4112 w 2225765"/>
                <a:gd name="connsiteY8" fmla="*/ 1751201 h 1761604"/>
                <a:gd name="connsiteX9" fmla="*/ 2225765 w 2225765"/>
                <a:gd name="connsiteY9" fmla="*/ 1761604 h 1761604"/>
                <a:gd name="connsiteX10" fmla="*/ 2077720 w 2225765"/>
                <a:gd name="connsiteY10" fmla="*/ 1168695 h 1761604"/>
                <a:gd name="connsiteX11" fmla="*/ 1930884 w 2225765"/>
                <a:gd name="connsiteY11" fmla="*/ 486524 h 1761604"/>
                <a:gd name="connsiteX0" fmla="*/ 1922901 w 2225765"/>
                <a:gd name="connsiteY0" fmla="*/ 477815 h 1761604"/>
                <a:gd name="connsiteX1" fmla="*/ 2092149 w 2225765"/>
                <a:gd name="connsiteY1" fmla="*/ 0 h 1761604"/>
                <a:gd name="connsiteX2" fmla="*/ 1719616 w 2225765"/>
                <a:gd name="connsiteY2" fmla="*/ 330200 h 1761604"/>
                <a:gd name="connsiteX3" fmla="*/ 1292014 w 2225765"/>
                <a:gd name="connsiteY3" fmla="*/ 514827 h 1761604"/>
                <a:gd name="connsiteX4" fmla="*/ 1163561 w 2225765"/>
                <a:gd name="connsiteY4" fmla="*/ 943725 h 1761604"/>
                <a:gd name="connsiteX5" fmla="*/ 955040 w 2225765"/>
                <a:gd name="connsiteY5" fmla="*/ 1029842 h 1761604"/>
                <a:gd name="connsiteX6" fmla="*/ 94584 w 2225765"/>
                <a:gd name="connsiteY6" fmla="*/ 1165551 h 1761604"/>
                <a:gd name="connsiteX7" fmla="*/ 0 w 2225765"/>
                <a:gd name="connsiteY7" fmla="*/ 1461401 h 1761604"/>
                <a:gd name="connsiteX8" fmla="*/ 4112 w 2225765"/>
                <a:gd name="connsiteY8" fmla="*/ 1751201 h 1761604"/>
                <a:gd name="connsiteX9" fmla="*/ 2225765 w 2225765"/>
                <a:gd name="connsiteY9" fmla="*/ 1761604 h 1761604"/>
                <a:gd name="connsiteX10" fmla="*/ 2077720 w 2225765"/>
                <a:gd name="connsiteY10" fmla="*/ 1168695 h 1761604"/>
                <a:gd name="connsiteX11" fmla="*/ 2024017 w 2225765"/>
                <a:gd name="connsiteY11" fmla="*/ 901390 h 1761604"/>
                <a:gd name="connsiteX0" fmla="*/ 1922901 w 2253015"/>
                <a:gd name="connsiteY0" fmla="*/ 189948 h 1473737"/>
                <a:gd name="connsiteX1" fmla="*/ 2253015 w 2253015"/>
                <a:gd name="connsiteY1" fmla="*/ 0 h 1473737"/>
                <a:gd name="connsiteX2" fmla="*/ 1719616 w 2253015"/>
                <a:gd name="connsiteY2" fmla="*/ 42333 h 1473737"/>
                <a:gd name="connsiteX3" fmla="*/ 1292014 w 2253015"/>
                <a:gd name="connsiteY3" fmla="*/ 226960 h 1473737"/>
                <a:gd name="connsiteX4" fmla="*/ 1163561 w 2253015"/>
                <a:gd name="connsiteY4" fmla="*/ 655858 h 1473737"/>
                <a:gd name="connsiteX5" fmla="*/ 955040 w 2253015"/>
                <a:gd name="connsiteY5" fmla="*/ 741975 h 1473737"/>
                <a:gd name="connsiteX6" fmla="*/ 94584 w 2253015"/>
                <a:gd name="connsiteY6" fmla="*/ 877684 h 1473737"/>
                <a:gd name="connsiteX7" fmla="*/ 0 w 2253015"/>
                <a:gd name="connsiteY7" fmla="*/ 1173534 h 1473737"/>
                <a:gd name="connsiteX8" fmla="*/ 4112 w 2253015"/>
                <a:gd name="connsiteY8" fmla="*/ 1463334 h 1473737"/>
                <a:gd name="connsiteX9" fmla="*/ 2225765 w 2253015"/>
                <a:gd name="connsiteY9" fmla="*/ 1473737 h 1473737"/>
                <a:gd name="connsiteX10" fmla="*/ 2077720 w 2253015"/>
                <a:gd name="connsiteY10" fmla="*/ 880828 h 1473737"/>
                <a:gd name="connsiteX11" fmla="*/ 2024017 w 2253015"/>
                <a:gd name="connsiteY11" fmla="*/ 613523 h 1473737"/>
                <a:gd name="connsiteX0" fmla="*/ 1922901 w 2253015"/>
                <a:gd name="connsiteY0" fmla="*/ 189948 h 1473737"/>
                <a:gd name="connsiteX1" fmla="*/ 2253015 w 2253015"/>
                <a:gd name="connsiteY1" fmla="*/ 0 h 1473737"/>
                <a:gd name="connsiteX2" fmla="*/ 1719616 w 2253015"/>
                <a:gd name="connsiteY2" fmla="*/ 42333 h 1473737"/>
                <a:gd name="connsiteX3" fmla="*/ 1292014 w 2253015"/>
                <a:gd name="connsiteY3" fmla="*/ 226960 h 1473737"/>
                <a:gd name="connsiteX4" fmla="*/ 1163561 w 2253015"/>
                <a:gd name="connsiteY4" fmla="*/ 655858 h 1473737"/>
                <a:gd name="connsiteX5" fmla="*/ 955040 w 2253015"/>
                <a:gd name="connsiteY5" fmla="*/ 741975 h 1473737"/>
                <a:gd name="connsiteX6" fmla="*/ 94584 w 2253015"/>
                <a:gd name="connsiteY6" fmla="*/ 877684 h 1473737"/>
                <a:gd name="connsiteX7" fmla="*/ 0 w 2253015"/>
                <a:gd name="connsiteY7" fmla="*/ 1173534 h 1473737"/>
                <a:gd name="connsiteX8" fmla="*/ 4112 w 2253015"/>
                <a:gd name="connsiteY8" fmla="*/ 1463334 h 1473737"/>
                <a:gd name="connsiteX9" fmla="*/ 2225765 w 2253015"/>
                <a:gd name="connsiteY9" fmla="*/ 1473737 h 1473737"/>
                <a:gd name="connsiteX10" fmla="*/ 2077720 w 2253015"/>
                <a:gd name="connsiteY10" fmla="*/ 880828 h 1473737"/>
                <a:gd name="connsiteX11" fmla="*/ 2032484 w 2253015"/>
                <a:gd name="connsiteY11" fmla="*/ 630457 h 1473737"/>
                <a:gd name="connsiteX0" fmla="*/ 2016035 w 2253015"/>
                <a:gd name="connsiteY0" fmla="*/ 613281 h 1473737"/>
                <a:gd name="connsiteX1" fmla="*/ 2253015 w 2253015"/>
                <a:gd name="connsiteY1" fmla="*/ 0 h 1473737"/>
                <a:gd name="connsiteX2" fmla="*/ 1719616 w 2253015"/>
                <a:gd name="connsiteY2" fmla="*/ 42333 h 1473737"/>
                <a:gd name="connsiteX3" fmla="*/ 1292014 w 2253015"/>
                <a:gd name="connsiteY3" fmla="*/ 226960 h 1473737"/>
                <a:gd name="connsiteX4" fmla="*/ 1163561 w 2253015"/>
                <a:gd name="connsiteY4" fmla="*/ 655858 h 1473737"/>
                <a:gd name="connsiteX5" fmla="*/ 955040 w 2253015"/>
                <a:gd name="connsiteY5" fmla="*/ 741975 h 1473737"/>
                <a:gd name="connsiteX6" fmla="*/ 94584 w 2253015"/>
                <a:gd name="connsiteY6" fmla="*/ 877684 h 1473737"/>
                <a:gd name="connsiteX7" fmla="*/ 0 w 2253015"/>
                <a:gd name="connsiteY7" fmla="*/ 1173534 h 1473737"/>
                <a:gd name="connsiteX8" fmla="*/ 4112 w 2253015"/>
                <a:gd name="connsiteY8" fmla="*/ 1463334 h 1473737"/>
                <a:gd name="connsiteX9" fmla="*/ 2225765 w 2253015"/>
                <a:gd name="connsiteY9" fmla="*/ 1473737 h 1473737"/>
                <a:gd name="connsiteX10" fmla="*/ 2077720 w 2253015"/>
                <a:gd name="connsiteY10" fmla="*/ 880828 h 1473737"/>
                <a:gd name="connsiteX11" fmla="*/ 2032484 w 2253015"/>
                <a:gd name="connsiteY11" fmla="*/ 630457 h 1473737"/>
                <a:gd name="connsiteX0" fmla="*/ 2016035 w 2253015"/>
                <a:gd name="connsiteY0" fmla="*/ 613281 h 1473737"/>
                <a:gd name="connsiteX1" fmla="*/ 2253015 w 2253015"/>
                <a:gd name="connsiteY1" fmla="*/ 0 h 1473737"/>
                <a:gd name="connsiteX2" fmla="*/ 1872016 w 2253015"/>
                <a:gd name="connsiteY2" fmla="*/ 736599 h 1473737"/>
                <a:gd name="connsiteX3" fmla="*/ 1292014 w 2253015"/>
                <a:gd name="connsiteY3" fmla="*/ 226960 h 1473737"/>
                <a:gd name="connsiteX4" fmla="*/ 1163561 w 2253015"/>
                <a:gd name="connsiteY4" fmla="*/ 655858 h 1473737"/>
                <a:gd name="connsiteX5" fmla="*/ 955040 w 2253015"/>
                <a:gd name="connsiteY5" fmla="*/ 741975 h 1473737"/>
                <a:gd name="connsiteX6" fmla="*/ 94584 w 2253015"/>
                <a:gd name="connsiteY6" fmla="*/ 877684 h 1473737"/>
                <a:gd name="connsiteX7" fmla="*/ 0 w 2253015"/>
                <a:gd name="connsiteY7" fmla="*/ 1173534 h 1473737"/>
                <a:gd name="connsiteX8" fmla="*/ 4112 w 2253015"/>
                <a:gd name="connsiteY8" fmla="*/ 1463334 h 1473737"/>
                <a:gd name="connsiteX9" fmla="*/ 2225765 w 2253015"/>
                <a:gd name="connsiteY9" fmla="*/ 1473737 h 1473737"/>
                <a:gd name="connsiteX10" fmla="*/ 2077720 w 2253015"/>
                <a:gd name="connsiteY10" fmla="*/ 880828 h 1473737"/>
                <a:gd name="connsiteX11" fmla="*/ 2032484 w 2253015"/>
                <a:gd name="connsiteY11" fmla="*/ 630457 h 1473737"/>
                <a:gd name="connsiteX0" fmla="*/ 2016035 w 2253015"/>
                <a:gd name="connsiteY0" fmla="*/ 613281 h 1473737"/>
                <a:gd name="connsiteX1" fmla="*/ 2253015 w 2253015"/>
                <a:gd name="connsiteY1" fmla="*/ 0 h 1473737"/>
                <a:gd name="connsiteX2" fmla="*/ 1872016 w 2253015"/>
                <a:gd name="connsiteY2" fmla="*/ 736599 h 1473737"/>
                <a:gd name="connsiteX3" fmla="*/ 1596814 w 2253015"/>
                <a:gd name="connsiteY3" fmla="*/ 1048226 h 1473737"/>
                <a:gd name="connsiteX4" fmla="*/ 1163561 w 2253015"/>
                <a:gd name="connsiteY4" fmla="*/ 655858 h 1473737"/>
                <a:gd name="connsiteX5" fmla="*/ 955040 w 2253015"/>
                <a:gd name="connsiteY5" fmla="*/ 741975 h 1473737"/>
                <a:gd name="connsiteX6" fmla="*/ 94584 w 2253015"/>
                <a:gd name="connsiteY6" fmla="*/ 877684 h 1473737"/>
                <a:gd name="connsiteX7" fmla="*/ 0 w 2253015"/>
                <a:gd name="connsiteY7" fmla="*/ 1173534 h 1473737"/>
                <a:gd name="connsiteX8" fmla="*/ 4112 w 2253015"/>
                <a:gd name="connsiteY8" fmla="*/ 1463334 h 1473737"/>
                <a:gd name="connsiteX9" fmla="*/ 2225765 w 2253015"/>
                <a:gd name="connsiteY9" fmla="*/ 1473737 h 1473737"/>
                <a:gd name="connsiteX10" fmla="*/ 2077720 w 2253015"/>
                <a:gd name="connsiteY10" fmla="*/ 880828 h 1473737"/>
                <a:gd name="connsiteX11" fmla="*/ 2032484 w 2253015"/>
                <a:gd name="connsiteY11" fmla="*/ 630457 h 1473737"/>
                <a:gd name="connsiteX0" fmla="*/ 2016035 w 2253015"/>
                <a:gd name="connsiteY0" fmla="*/ 613281 h 1473737"/>
                <a:gd name="connsiteX1" fmla="*/ 2253015 w 2253015"/>
                <a:gd name="connsiteY1" fmla="*/ 0 h 1473737"/>
                <a:gd name="connsiteX2" fmla="*/ 1872016 w 2253015"/>
                <a:gd name="connsiteY2" fmla="*/ 736599 h 1473737"/>
                <a:gd name="connsiteX3" fmla="*/ 1596814 w 2253015"/>
                <a:gd name="connsiteY3" fmla="*/ 1048226 h 1473737"/>
                <a:gd name="connsiteX4" fmla="*/ 1231294 w 2253015"/>
                <a:gd name="connsiteY4" fmla="*/ 1265458 h 1473737"/>
                <a:gd name="connsiteX5" fmla="*/ 955040 w 2253015"/>
                <a:gd name="connsiteY5" fmla="*/ 741975 h 1473737"/>
                <a:gd name="connsiteX6" fmla="*/ 94584 w 2253015"/>
                <a:gd name="connsiteY6" fmla="*/ 877684 h 1473737"/>
                <a:gd name="connsiteX7" fmla="*/ 0 w 2253015"/>
                <a:gd name="connsiteY7" fmla="*/ 1173534 h 1473737"/>
                <a:gd name="connsiteX8" fmla="*/ 4112 w 2253015"/>
                <a:gd name="connsiteY8" fmla="*/ 1463334 h 1473737"/>
                <a:gd name="connsiteX9" fmla="*/ 2225765 w 2253015"/>
                <a:gd name="connsiteY9" fmla="*/ 1473737 h 1473737"/>
                <a:gd name="connsiteX10" fmla="*/ 2077720 w 2253015"/>
                <a:gd name="connsiteY10" fmla="*/ 880828 h 1473737"/>
                <a:gd name="connsiteX11" fmla="*/ 2032484 w 2253015"/>
                <a:gd name="connsiteY11" fmla="*/ 630457 h 1473737"/>
                <a:gd name="connsiteX0" fmla="*/ 2016035 w 2253015"/>
                <a:gd name="connsiteY0" fmla="*/ 613281 h 1473737"/>
                <a:gd name="connsiteX1" fmla="*/ 2253015 w 2253015"/>
                <a:gd name="connsiteY1" fmla="*/ 0 h 1473737"/>
                <a:gd name="connsiteX2" fmla="*/ 1804283 w 2253015"/>
                <a:gd name="connsiteY2" fmla="*/ 440266 h 1473737"/>
                <a:gd name="connsiteX3" fmla="*/ 1596814 w 2253015"/>
                <a:gd name="connsiteY3" fmla="*/ 1048226 h 1473737"/>
                <a:gd name="connsiteX4" fmla="*/ 1231294 w 2253015"/>
                <a:gd name="connsiteY4" fmla="*/ 1265458 h 1473737"/>
                <a:gd name="connsiteX5" fmla="*/ 955040 w 2253015"/>
                <a:gd name="connsiteY5" fmla="*/ 741975 h 1473737"/>
                <a:gd name="connsiteX6" fmla="*/ 94584 w 2253015"/>
                <a:gd name="connsiteY6" fmla="*/ 877684 h 1473737"/>
                <a:gd name="connsiteX7" fmla="*/ 0 w 2253015"/>
                <a:gd name="connsiteY7" fmla="*/ 1173534 h 1473737"/>
                <a:gd name="connsiteX8" fmla="*/ 4112 w 2253015"/>
                <a:gd name="connsiteY8" fmla="*/ 1463334 h 1473737"/>
                <a:gd name="connsiteX9" fmla="*/ 2225765 w 2253015"/>
                <a:gd name="connsiteY9" fmla="*/ 1473737 h 1473737"/>
                <a:gd name="connsiteX10" fmla="*/ 2077720 w 2253015"/>
                <a:gd name="connsiteY10" fmla="*/ 880828 h 1473737"/>
                <a:gd name="connsiteX11" fmla="*/ 2032484 w 2253015"/>
                <a:gd name="connsiteY11" fmla="*/ 630457 h 1473737"/>
                <a:gd name="connsiteX0" fmla="*/ 2016035 w 2253015"/>
                <a:gd name="connsiteY0" fmla="*/ 613281 h 1473737"/>
                <a:gd name="connsiteX1" fmla="*/ 2253015 w 2253015"/>
                <a:gd name="connsiteY1" fmla="*/ 0 h 1473737"/>
                <a:gd name="connsiteX2" fmla="*/ 1804283 w 2253015"/>
                <a:gd name="connsiteY2" fmla="*/ 440266 h 1473737"/>
                <a:gd name="connsiteX3" fmla="*/ 1596814 w 2253015"/>
                <a:gd name="connsiteY3" fmla="*/ 1048226 h 1473737"/>
                <a:gd name="connsiteX4" fmla="*/ 1231294 w 2253015"/>
                <a:gd name="connsiteY4" fmla="*/ 1265458 h 1473737"/>
                <a:gd name="connsiteX5" fmla="*/ 955040 w 2253015"/>
                <a:gd name="connsiteY5" fmla="*/ 741975 h 1473737"/>
                <a:gd name="connsiteX6" fmla="*/ 94584 w 2253015"/>
                <a:gd name="connsiteY6" fmla="*/ 877684 h 1473737"/>
                <a:gd name="connsiteX7" fmla="*/ 0 w 2253015"/>
                <a:gd name="connsiteY7" fmla="*/ 1173534 h 1473737"/>
                <a:gd name="connsiteX8" fmla="*/ 4112 w 2253015"/>
                <a:gd name="connsiteY8" fmla="*/ 1463334 h 1473737"/>
                <a:gd name="connsiteX9" fmla="*/ 2225765 w 2253015"/>
                <a:gd name="connsiteY9" fmla="*/ 1473737 h 1473737"/>
                <a:gd name="connsiteX10" fmla="*/ 2077720 w 2253015"/>
                <a:gd name="connsiteY10" fmla="*/ 880828 h 1473737"/>
                <a:gd name="connsiteX11" fmla="*/ 2040951 w 2253015"/>
                <a:gd name="connsiteY11" fmla="*/ 706657 h 1473737"/>
                <a:gd name="connsiteX0" fmla="*/ 2016035 w 2236081"/>
                <a:gd name="connsiteY0" fmla="*/ 435481 h 1295937"/>
                <a:gd name="connsiteX1" fmla="*/ 2236081 w 2236081"/>
                <a:gd name="connsiteY1" fmla="*/ 0 h 1295937"/>
                <a:gd name="connsiteX2" fmla="*/ 1804283 w 2236081"/>
                <a:gd name="connsiteY2" fmla="*/ 262466 h 1295937"/>
                <a:gd name="connsiteX3" fmla="*/ 1596814 w 2236081"/>
                <a:gd name="connsiteY3" fmla="*/ 870426 h 1295937"/>
                <a:gd name="connsiteX4" fmla="*/ 1231294 w 2236081"/>
                <a:gd name="connsiteY4" fmla="*/ 1087658 h 1295937"/>
                <a:gd name="connsiteX5" fmla="*/ 955040 w 2236081"/>
                <a:gd name="connsiteY5" fmla="*/ 564175 h 1295937"/>
                <a:gd name="connsiteX6" fmla="*/ 94584 w 2236081"/>
                <a:gd name="connsiteY6" fmla="*/ 699884 h 1295937"/>
                <a:gd name="connsiteX7" fmla="*/ 0 w 2236081"/>
                <a:gd name="connsiteY7" fmla="*/ 995734 h 1295937"/>
                <a:gd name="connsiteX8" fmla="*/ 4112 w 2236081"/>
                <a:gd name="connsiteY8" fmla="*/ 1285534 h 1295937"/>
                <a:gd name="connsiteX9" fmla="*/ 2225765 w 2236081"/>
                <a:gd name="connsiteY9" fmla="*/ 1295937 h 1295937"/>
                <a:gd name="connsiteX10" fmla="*/ 2077720 w 2236081"/>
                <a:gd name="connsiteY10" fmla="*/ 703028 h 1295937"/>
                <a:gd name="connsiteX11" fmla="*/ 2040951 w 2236081"/>
                <a:gd name="connsiteY11" fmla="*/ 528857 h 1295937"/>
                <a:gd name="connsiteX0" fmla="*/ 2049901 w 2236081"/>
                <a:gd name="connsiteY0" fmla="*/ 511681 h 1295937"/>
                <a:gd name="connsiteX1" fmla="*/ 2236081 w 2236081"/>
                <a:gd name="connsiteY1" fmla="*/ 0 h 1295937"/>
                <a:gd name="connsiteX2" fmla="*/ 1804283 w 2236081"/>
                <a:gd name="connsiteY2" fmla="*/ 262466 h 1295937"/>
                <a:gd name="connsiteX3" fmla="*/ 1596814 w 2236081"/>
                <a:gd name="connsiteY3" fmla="*/ 870426 h 1295937"/>
                <a:gd name="connsiteX4" fmla="*/ 1231294 w 2236081"/>
                <a:gd name="connsiteY4" fmla="*/ 1087658 h 1295937"/>
                <a:gd name="connsiteX5" fmla="*/ 955040 w 2236081"/>
                <a:gd name="connsiteY5" fmla="*/ 564175 h 1295937"/>
                <a:gd name="connsiteX6" fmla="*/ 94584 w 2236081"/>
                <a:gd name="connsiteY6" fmla="*/ 699884 h 1295937"/>
                <a:gd name="connsiteX7" fmla="*/ 0 w 2236081"/>
                <a:gd name="connsiteY7" fmla="*/ 995734 h 1295937"/>
                <a:gd name="connsiteX8" fmla="*/ 4112 w 2236081"/>
                <a:gd name="connsiteY8" fmla="*/ 1285534 h 1295937"/>
                <a:gd name="connsiteX9" fmla="*/ 2225765 w 2236081"/>
                <a:gd name="connsiteY9" fmla="*/ 1295937 h 1295937"/>
                <a:gd name="connsiteX10" fmla="*/ 2077720 w 2236081"/>
                <a:gd name="connsiteY10" fmla="*/ 703028 h 1295937"/>
                <a:gd name="connsiteX11" fmla="*/ 2040951 w 2236081"/>
                <a:gd name="connsiteY11" fmla="*/ 528857 h 1295937"/>
                <a:gd name="connsiteX0" fmla="*/ 2049901 w 2236081"/>
                <a:gd name="connsiteY0" fmla="*/ 511681 h 1295937"/>
                <a:gd name="connsiteX1" fmla="*/ 2236081 w 2236081"/>
                <a:gd name="connsiteY1" fmla="*/ 0 h 1295937"/>
                <a:gd name="connsiteX2" fmla="*/ 1804283 w 2236081"/>
                <a:gd name="connsiteY2" fmla="*/ 262466 h 1295937"/>
                <a:gd name="connsiteX3" fmla="*/ 1546014 w 2236081"/>
                <a:gd name="connsiteY3" fmla="*/ 828092 h 1295937"/>
                <a:gd name="connsiteX4" fmla="*/ 1231294 w 2236081"/>
                <a:gd name="connsiteY4" fmla="*/ 1087658 h 1295937"/>
                <a:gd name="connsiteX5" fmla="*/ 955040 w 2236081"/>
                <a:gd name="connsiteY5" fmla="*/ 564175 h 1295937"/>
                <a:gd name="connsiteX6" fmla="*/ 94584 w 2236081"/>
                <a:gd name="connsiteY6" fmla="*/ 699884 h 1295937"/>
                <a:gd name="connsiteX7" fmla="*/ 0 w 2236081"/>
                <a:gd name="connsiteY7" fmla="*/ 995734 h 1295937"/>
                <a:gd name="connsiteX8" fmla="*/ 4112 w 2236081"/>
                <a:gd name="connsiteY8" fmla="*/ 1285534 h 1295937"/>
                <a:gd name="connsiteX9" fmla="*/ 2225765 w 2236081"/>
                <a:gd name="connsiteY9" fmla="*/ 1295937 h 1295937"/>
                <a:gd name="connsiteX10" fmla="*/ 2077720 w 2236081"/>
                <a:gd name="connsiteY10" fmla="*/ 703028 h 1295937"/>
                <a:gd name="connsiteX11" fmla="*/ 2040951 w 2236081"/>
                <a:gd name="connsiteY11" fmla="*/ 528857 h 1295937"/>
                <a:gd name="connsiteX0" fmla="*/ 2049901 w 2236081"/>
                <a:gd name="connsiteY0" fmla="*/ 511681 h 1295937"/>
                <a:gd name="connsiteX1" fmla="*/ 2236081 w 2236081"/>
                <a:gd name="connsiteY1" fmla="*/ 0 h 1295937"/>
                <a:gd name="connsiteX2" fmla="*/ 1804283 w 2236081"/>
                <a:gd name="connsiteY2" fmla="*/ 262466 h 1295937"/>
                <a:gd name="connsiteX3" fmla="*/ 1546014 w 2236081"/>
                <a:gd name="connsiteY3" fmla="*/ 828092 h 1295937"/>
                <a:gd name="connsiteX4" fmla="*/ 1231294 w 2236081"/>
                <a:gd name="connsiteY4" fmla="*/ 1087658 h 1295937"/>
                <a:gd name="connsiteX5" fmla="*/ 895773 w 2236081"/>
                <a:gd name="connsiteY5" fmla="*/ 1148375 h 1295937"/>
                <a:gd name="connsiteX6" fmla="*/ 94584 w 2236081"/>
                <a:gd name="connsiteY6" fmla="*/ 699884 h 1295937"/>
                <a:gd name="connsiteX7" fmla="*/ 0 w 2236081"/>
                <a:gd name="connsiteY7" fmla="*/ 995734 h 1295937"/>
                <a:gd name="connsiteX8" fmla="*/ 4112 w 2236081"/>
                <a:gd name="connsiteY8" fmla="*/ 1285534 h 1295937"/>
                <a:gd name="connsiteX9" fmla="*/ 2225765 w 2236081"/>
                <a:gd name="connsiteY9" fmla="*/ 1295937 h 1295937"/>
                <a:gd name="connsiteX10" fmla="*/ 2077720 w 2236081"/>
                <a:gd name="connsiteY10" fmla="*/ 703028 h 1295937"/>
                <a:gd name="connsiteX11" fmla="*/ 2040951 w 2236081"/>
                <a:gd name="connsiteY11" fmla="*/ 528857 h 1295937"/>
                <a:gd name="connsiteX0" fmla="*/ 2049901 w 2236081"/>
                <a:gd name="connsiteY0" fmla="*/ 511681 h 1295937"/>
                <a:gd name="connsiteX1" fmla="*/ 2236081 w 2236081"/>
                <a:gd name="connsiteY1" fmla="*/ 0 h 1295937"/>
                <a:gd name="connsiteX2" fmla="*/ 1804283 w 2236081"/>
                <a:gd name="connsiteY2" fmla="*/ 262466 h 1295937"/>
                <a:gd name="connsiteX3" fmla="*/ 1546014 w 2236081"/>
                <a:gd name="connsiteY3" fmla="*/ 828092 h 1295937"/>
                <a:gd name="connsiteX4" fmla="*/ 1231294 w 2236081"/>
                <a:gd name="connsiteY4" fmla="*/ 1087658 h 1295937"/>
                <a:gd name="connsiteX5" fmla="*/ 895773 w 2236081"/>
                <a:gd name="connsiteY5" fmla="*/ 1148375 h 1295937"/>
                <a:gd name="connsiteX6" fmla="*/ 60718 w 2236081"/>
                <a:gd name="connsiteY6" fmla="*/ 1165550 h 1295937"/>
                <a:gd name="connsiteX7" fmla="*/ 0 w 2236081"/>
                <a:gd name="connsiteY7" fmla="*/ 995734 h 1295937"/>
                <a:gd name="connsiteX8" fmla="*/ 4112 w 2236081"/>
                <a:gd name="connsiteY8" fmla="*/ 1285534 h 1295937"/>
                <a:gd name="connsiteX9" fmla="*/ 2225765 w 2236081"/>
                <a:gd name="connsiteY9" fmla="*/ 1295937 h 1295937"/>
                <a:gd name="connsiteX10" fmla="*/ 2077720 w 2236081"/>
                <a:gd name="connsiteY10" fmla="*/ 703028 h 1295937"/>
                <a:gd name="connsiteX11" fmla="*/ 2040951 w 2236081"/>
                <a:gd name="connsiteY11" fmla="*/ 528857 h 1295937"/>
                <a:gd name="connsiteX0" fmla="*/ 2045789 w 2231969"/>
                <a:gd name="connsiteY0" fmla="*/ 511681 h 1295937"/>
                <a:gd name="connsiteX1" fmla="*/ 2231969 w 2231969"/>
                <a:gd name="connsiteY1" fmla="*/ 0 h 1295937"/>
                <a:gd name="connsiteX2" fmla="*/ 1800171 w 2231969"/>
                <a:gd name="connsiteY2" fmla="*/ 262466 h 1295937"/>
                <a:gd name="connsiteX3" fmla="*/ 1541902 w 2231969"/>
                <a:gd name="connsiteY3" fmla="*/ 828092 h 1295937"/>
                <a:gd name="connsiteX4" fmla="*/ 1227182 w 2231969"/>
                <a:gd name="connsiteY4" fmla="*/ 1087658 h 1295937"/>
                <a:gd name="connsiteX5" fmla="*/ 891661 w 2231969"/>
                <a:gd name="connsiteY5" fmla="*/ 1148375 h 1295937"/>
                <a:gd name="connsiteX6" fmla="*/ 56606 w 2231969"/>
                <a:gd name="connsiteY6" fmla="*/ 1165550 h 1295937"/>
                <a:gd name="connsiteX7" fmla="*/ 0 w 2231969"/>
                <a:gd name="connsiteY7" fmla="*/ 1285534 h 1295937"/>
                <a:gd name="connsiteX8" fmla="*/ 2221653 w 2231969"/>
                <a:gd name="connsiteY8" fmla="*/ 1295937 h 1295937"/>
                <a:gd name="connsiteX9" fmla="*/ 2073608 w 2231969"/>
                <a:gd name="connsiteY9" fmla="*/ 703028 h 1295937"/>
                <a:gd name="connsiteX10" fmla="*/ 2036839 w 2231969"/>
                <a:gd name="connsiteY10" fmla="*/ 528857 h 1295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231969" h="1295937">
                  <a:moveTo>
                    <a:pt x="2045789" y="511681"/>
                  </a:moveTo>
                  <a:lnTo>
                    <a:pt x="2231969" y="0"/>
                  </a:lnTo>
                  <a:lnTo>
                    <a:pt x="1800171" y="262466"/>
                  </a:lnTo>
                  <a:lnTo>
                    <a:pt x="1541902" y="828092"/>
                  </a:lnTo>
                  <a:lnTo>
                    <a:pt x="1227182" y="1087658"/>
                  </a:lnTo>
                  <a:lnTo>
                    <a:pt x="891661" y="1148375"/>
                  </a:lnTo>
                  <a:lnTo>
                    <a:pt x="56606" y="1165550"/>
                  </a:lnTo>
                  <a:lnTo>
                    <a:pt x="0" y="1285534"/>
                  </a:lnTo>
                  <a:cubicBezTo>
                    <a:pt x="23707" y="1311579"/>
                    <a:pt x="72813" y="1261426"/>
                    <a:pt x="2221653" y="1295937"/>
                  </a:cubicBezTo>
                  <a:lnTo>
                    <a:pt x="2073608" y="703028"/>
                  </a:lnTo>
                  <a:lnTo>
                    <a:pt x="2036839" y="528857"/>
                  </a:lnTo>
                </a:path>
              </a:pathLst>
            </a:custGeom>
            <a:solidFill>
              <a:srgbClr val="FF0000">
                <a:alpha val="40000"/>
              </a:srgbClr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" name="Textfeld 19"/>
            <p:cNvSpPr txBox="1"/>
            <p:nvPr/>
          </p:nvSpPr>
          <p:spPr>
            <a:xfrm rot="19474209">
              <a:off x="4128941" y="4963093"/>
              <a:ext cx="249399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de-DE" b="1" dirty="0"/>
                <a:t>Unter-</a:t>
              </a:r>
            </a:p>
            <a:p>
              <a:pPr algn="ctr"/>
              <a:r>
                <a:rPr lang="de-DE" b="1" dirty="0"/>
                <a:t>exploriert</a:t>
              </a:r>
            </a:p>
          </p:txBody>
        </p:sp>
      </p:grp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C68183E0-2860-20F4-F58E-4E738ADBB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297" y="1484784"/>
            <a:ext cx="2759831" cy="4898554"/>
          </a:xfrm>
        </p:spPr>
        <p:txBody>
          <a:bodyPr vert="horz" lIns="91440" tIns="45720" rIns="91440" bIns="45720" rtlCol="0">
            <a:noAutofit/>
          </a:bodyPr>
          <a:lstStyle/>
          <a:p>
            <a:pPr marL="176213" indent="-176213">
              <a:spcBef>
                <a:spcPts val="600"/>
              </a:spcBef>
              <a:buSzPct val="70000"/>
              <a:buBlip>
                <a:blip r:embed="rId4"/>
              </a:buBlip>
            </a:pPr>
            <a:r>
              <a:rPr lang="de-DE" sz="16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3D Seismik ist wichtigste Grundlage für die Planung von Tiefengeothermie-projekten.</a:t>
            </a:r>
          </a:p>
          <a:p>
            <a:pPr marL="176213" indent="-176213">
              <a:spcBef>
                <a:spcPts val="600"/>
              </a:spcBef>
              <a:buSzPct val="70000"/>
              <a:buBlip>
                <a:blip r:embed="rId4"/>
              </a:buBlip>
            </a:pPr>
            <a:r>
              <a:rPr lang="de-DE" sz="16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2D Seismik ist für </a:t>
            </a:r>
            <a:r>
              <a:rPr lang="de-DE" sz="16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regionalskalige</a:t>
            </a:r>
            <a:r>
              <a:rPr lang="de-DE" sz="16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Modelle ausreichend.</a:t>
            </a:r>
          </a:p>
          <a:p>
            <a:pPr marL="176213" indent="-176213">
              <a:spcBef>
                <a:spcPts val="600"/>
              </a:spcBef>
              <a:buSzPct val="70000"/>
              <a:buBlip>
                <a:blip r:embed="rId4"/>
              </a:buBlip>
            </a:pPr>
            <a:r>
              <a:rPr lang="de-DE" sz="16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Bohrungen dienen der Tiefenkonvertierung der Seismik und sind wichtigste Grundlage zur Bestimmung der Eigenschaften der </a:t>
            </a:r>
            <a:r>
              <a:rPr lang="de-DE" sz="16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Reservoirgesteine</a:t>
            </a:r>
            <a:r>
              <a:rPr lang="de-DE" sz="16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.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F8DDEC3-DD94-A418-22E7-B656DCA124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ctr">
            <a:noAutofit/>
          </a:bodyPr>
          <a:lstStyle/>
          <a:p>
            <a:r>
              <a:rPr lang="de-DE" sz="2500" b="1" cap="all" dirty="0">
                <a:solidFill>
                  <a:schemeClr val="tx2"/>
                </a:solidFill>
                <a:latin typeface="Barlow" panose="00000500000000000000" pitchFamily="2" charset="0"/>
              </a:rPr>
              <a:t>Explorationsbedarf Rotliegend</a:t>
            </a:r>
          </a:p>
        </p:txBody>
      </p:sp>
      <p:sp>
        <p:nvSpPr>
          <p:cNvPr id="7" name="Textplatzhalter 3">
            <a:extLst>
              <a:ext uri="{FF2B5EF4-FFF2-40B4-BE49-F238E27FC236}">
                <a16:creationId xmlns:a16="http://schemas.microsoft.com/office/drawing/2014/main" id="{BF94C47D-B3A7-7AC3-0FB8-2A7BA30600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5200" y="927100"/>
            <a:ext cx="8059738" cy="354584"/>
          </a:xfrm>
        </p:spPr>
        <p:txBody>
          <a:bodyPr vert="horz" lIns="0" tIns="45720" rIns="91440" bIns="45720" rtlCol="0">
            <a:spAutoFit/>
          </a:bodyPr>
          <a:lstStyle/>
          <a:p>
            <a:r>
              <a:rPr lang="de-DE" b="1" dirty="0">
                <a:solidFill>
                  <a:srgbClr val="034872"/>
                </a:solidFill>
                <a:latin typeface="Barlow" panose="00000500000000000000" pitchFamily="2" charset="0"/>
              </a:rPr>
              <a:t>Datenlage im Bereich hoher Wärmenachfrage zu gering</a:t>
            </a:r>
            <a:endParaRPr lang="en-GB" b="1" dirty="0">
              <a:solidFill>
                <a:srgbClr val="034872"/>
              </a:solidFill>
              <a:latin typeface="Barlow" panose="00000500000000000000" pitchFamily="2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7640393-19C4-0D53-CB45-7A4EDB387F5F}"/>
              </a:ext>
            </a:extLst>
          </p:cNvPr>
          <p:cNvSpPr txBox="1"/>
          <p:nvPr/>
        </p:nvSpPr>
        <p:spPr>
          <a:xfrm>
            <a:off x="7118464" y="6433100"/>
            <a:ext cx="1072730" cy="2539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GB" sz="1050" b="1" dirty="0">
                <a:solidFill>
                  <a:schemeClr val="tx1"/>
                </a:solidFill>
              </a:rPr>
              <a:t>Bär et al. (2014)</a:t>
            </a:r>
            <a:endParaRPr lang="de-DE" sz="1050" b="1" dirty="0">
              <a:solidFill>
                <a:schemeClr val="tx1"/>
              </a:solidFill>
            </a:endParaRPr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88F462FA-C84A-387A-2ADA-28DDCA8A1577}"/>
              </a:ext>
            </a:extLst>
          </p:cNvPr>
          <p:cNvGrpSpPr/>
          <p:nvPr/>
        </p:nvGrpSpPr>
        <p:grpSpPr>
          <a:xfrm>
            <a:off x="2851436" y="1227293"/>
            <a:ext cx="3852577" cy="5525265"/>
            <a:chOff x="2851436" y="1227293"/>
            <a:chExt cx="3852577" cy="5525265"/>
          </a:xfrm>
        </p:grpSpPr>
        <p:pic>
          <p:nvPicPr>
            <p:cNvPr id="4" name="Grafik 3" descr="Ein Bild, das Text, Karte, Diagramm enthält.&#10;&#10;Automatisch generierte Beschreibung">
              <a:extLst>
                <a:ext uri="{FF2B5EF4-FFF2-40B4-BE49-F238E27FC236}">
                  <a16:creationId xmlns:a16="http://schemas.microsoft.com/office/drawing/2014/main" id="{491CD437-4829-13DA-7447-CB1FB167AB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51436" y="1227293"/>
              <a:ext cx="3852577" cy="5525265"/>
            </a:xfrm>
            <a:prstGeom prst="rect">
              <a:avLst/>
            </a:prstGeom>
          </p:spPr>
        </p:pic>
        <p:pic>
          <p:nvPicPr>
            <p:cNvPr id="6" name="Grafik 5" descr="Ein Bild, das Text, Karte, Diagramm enthält.&#10;&#10;Automatisch generierte Beschreibung">
              <a:extLst>
                <a:ext uri="{FF2B5EF4-FFF2-40B4-BE49-F238E27FC236}">
                  <a16:creationId xmlns:a16="http://schemas.microsoft.com/office/drawing/2014/main" id="{29EBFB96-9278-98CB-20C2-1CB07EE2E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56445" y="3912180"/>
              <a:ext cx="821299" cy="1380478"/>
            </a:xfrm>
            <a:prstGeom prst="rect">
              <a:avLst/>
            </a:prstGeom>
          </p:spPr>
        </p:pic>
        <p:pic>
          <p:nvPicPr>
            <p:cNvPr id="11" name="Grafik 10" descr="Ein Bild, das Text, Karte, Diagramm enthält.&#10;&#10;Automatisch generierte Beschreibung">
              <a:extLst>
                <a:ext uri="{FF2B5EF4-FFF2-40B4-BE49-F238E27FC236}">
                  <a16:creationId xmlns:a16="http://schemas.microsoft.com/office/drawing/2014/main" id="{DCEA6E83-EB44-E9DB-9AEF-C2AEEACC4F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53012" y="5292658"/>
              <a:ext cx="871359" cy="175713"/>
            </a:xfrm>
            <a:prstGeom prst="rect">
              <a:avLst/>
            </a:prstGeom>
          </p:spPr>
        </p:pic>
        <p:pic>
          <p:nvPicPr>
            <p:cNvPr id="16" name="Grafik 15" descr="Ein Bild, das Text, Karte, Diagramm enthält.&#10;&#10;Automatisch generierte Beschreibung">
              <a:extLst>
                <a:ext uri="{FF2B5EF4-FFF2-40B4-BE49-F238E27FC236}">
                  <a16:creationId xmlns:a16="http://schemas.microsoft.com/office/drawing/2014/main" id="{B4CF7505-1A17-760E-B483-B21F4C31E1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48255" y="5443227"/>
              <a:ext cx="829489" cy="187480"/>
            </a:xfrm>
            <a:prstGeom prst="rect">
              <a:avLst/>
            </a:prstGeom>
          </p:spPr>
        </p:pic>
        <p:pic>
          <p:nvPicPr>
            <p:cNvPr id="15" name="Grafik 14" descr="Ein Bild, das Text, Karte, Diagramm enthält.&#10;&#10;Automatisch generierte Beschreibung">
              <a:extLst>
                <a:ext uri="{FF2B5EF4-FFF2-40B4-BE49-F238E27FC236}">
                  <a16:creationId xmlns:a16="http://schemas.microsoft.com/office/drawing/2014/main" id="{0E34194D-06B0-8FDF-12A7-3EAF218F74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54335" y="5641461"/>
              <a:ext cx="829489" cy="3315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6320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6676" y="1553497"/>
            <a:ext cx="8059738" cy="4829841"/>
          </a:xfrm>
        </p:spPr>
        <p:txBody>
          <a:bodyPr/>
          <a:lstStyle/>
          <a:p>
            <a:pPr marL="265113" indent="-265113">
              <a:spcBef>
                <a:spcPts val="600"/>
              </a:spcBef>
              <a:buSzPct val="70000"/>
              <a:buBlip>
                <a:blip r:embed="rId2"/>
              </a:buBlip>
              <a:defRPr/>
            </a:pP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Eine Prognose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standortbezogener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geothermischer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Potenziale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mit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der von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Investoren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gewünschten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Sicherheit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ist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oft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nicht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möglich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.</a:t>
            </a:r>
          </a:p>
          <a:p>
            <a:pPr marL="265113" indent="-265113">
              <a:spcBef>
                <a:spcPts val="600"/>
              </a:spcBef>
              <a:buSzPct val="70000"/>
              <a:buBlip>
                <a:blip r:embed="rId2"/>
              </a:buBlip>
              <a:defRPr/>
            </a:pP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(Mittel)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tiefe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geothermische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Projekte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haben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im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Gegensatz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zu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Öl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- und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Gasprojekten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zu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geringe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Gewinnmargen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, um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nichtfündige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Bohrungen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kompensieren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zu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können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.</a:t>
            </a:r>
          </a:p>
          <a:p>
            <a:pPr marL="265113" indent="-265113">
              <a:spcBef>
                <a:spcPts val="600"/>
              </a:spcBef>
              <a:buSzPct val="70000"/>
              <a:buBlip>
                <a:blip r:embed="rId2"/>
              </a:buBlip>
              <a:defRPr/>
            </a:pP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Die Ko-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förderung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von Lithium etc.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kann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die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Gewinnmargen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signifikant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erhöhen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–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derzeit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in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Umsetzung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.</a:t>
            </a:r>
            <a:endParaRPr lang="en-GB" sz="1800" dirty="0">
              <a:solidFill>
                <a:schemeClr val="tx1"/>
              </a:solidFill>
              <a:latin typeface="Barlow" panose="00000500000000000000" pitchFamily="2" charset="0"/>
              <a:ea typeface="+mn-lt"/>
              <a:cs typeface="+mn-lt"/>
            </a:endParaRPr>
          </a:p>
          <a:p>
            <a:pPr marL="265113" indent="-265113">
              <a:spcBef>
                <a:spcPts val="600"/>
              </a:spcBef>
              <a:buSzPct val="70000"/>
              <a:buBlip>
                <a:blip r:embed="rId2"/>
              </a:buBlip>
              <a:defRPr/>
            </a:pP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Fündigkeitsversicherungen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oder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Staatliche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Bürgschaften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sind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in Deutschland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nicht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verfügbar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.</a:t>
            </a:r>
          </a:p>
          <a:p>
            <a:pPr marL="265113" indent="-265113">
              <a:spcBef>
                <a:spcPts val="600"/>
              </a:spcBef>
              <a:buSzPct val="70000"/>
              <a:buBlip>
                <a:blip r:embed="rId2"/>
              </a:buBlip>
              <a:defRPr/>
            </a:pP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Die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Potenziale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der (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mittel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)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tiefen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Geothermie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signifikant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zur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Wärmewende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beizutragen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,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werden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ohne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intensive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Startförderung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oder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Risikoabsicherung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absehbar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zu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langsam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genutzt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werden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.</a:t>
            </a:r>
          </a:p>
          <a:p>
            <a:pPr marL="265113" indent="-265113">
              <a:spcBef>
                <a:spcPts val="600"/>
              </a:spcBef>
              <a:buSzPct val="70000"/>
              <a:buBlip>
                <a:blip r:embed="rId2"/>
              </a:buBlip>
              <a:defRPr/>
            </a:pP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Ein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Explorationsprogramm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des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Bundes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und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ein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Geothermieerschließungsgesetz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sind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nötig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!</a:t>
            </a:r>
          </a:p>
          <a:p>
            <a:pPr marL="0" indent="0">
              <a:spcBef>
                <a:spcPts val="600"/>
              </a:spcBef>
              <a:buSzPct val="70000"/>
              <a:defRPr/>
            </a:pPr>
            <a:endParaRPr lang="en-GB" sz="1800" b="1" dirty="0">
              <a:solidFill>
                <a:schemeClr val="tx1"/>
              </a:solidFill>
              <a:latin typeface="Barlow" panose="00000500000000000000" pitchFamily="2" charset="0"/>
              <a:ea typeface="+mn-lt"/>
              <a:cs typeface="+mn-lt"/>
              <a:sym typeface="Wingdings" panose="05000000000000000000" pitchFamily="2" charset="2"/>
            </a:endParaRPr>
          </a:p>
          <a:p>
            <a:pPr marL="0" indent="0">
              <a:lnSpc>
                <a:spcPct val="114000"/>
              </a:lnSpc>
              <a:buClr>
                <a:srgbClr val="DC6500"/>
              </a:buClr>
            </a:pPr>
            <a:endParaRPr lang="de-DE" sz="1800" b="1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E067793-276F-AF96-AE7D-1A14CADB26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8849" y="424900"/>
            <a:ext cx="8059739" cy="503590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de-DE" sz="2500" b="1" cap="all" dirty="0">
                <a:solidFill>
                  <a:schemeClr val="tx2"/>
                </a:solidFill>
                <a:latin typeface="Barlow" panose="00000500000000000000" pitchFamily="2" charset="0"/>
              </a:rPr>
              <a:t>Bedeutung für die geothermische Erschließung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B2B42B5-C232-2B56-9D16-78BB6C7E84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Grafik 8" descr="Ein Bild, das Himmel, draußen, halten, Wolkig enthält.&#10;&#10;Automatisch generierte Beschreibung">
            <a:extLst>
              <a:ext uri="{FF2B5EF4-FFF2-40B4-BE49-F238E27FC236}">
                <a16:creationId xmlns:a16="http://schemas.microsoft.com/office/drawing/2014/main" id="{DE28406F-55A1-6CFC-810D-5E01FE6083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5466" y="927075"/>
            <a:ext cx="2962103" cy="553334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C424A16-64B1-0FE0-C88E-7F7D630B23CE}"/>
              </a:ext>
            </a:extLst>
          </p:cNvPr>
          <p:cNvSpPr txBox="1"/>
          <p:nvPr/>
        </p:nvSpPr>
        <p:spPr>
          <a:xfrm>
            <a:off x="8517239" y="6433100"/>
            <a:ext cx="15792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b="1" i="1" dirty="0">
                <a:solidFill>
                  <a:srgbClr val="000000"/>
                </a:solidFill>
              </a:rPr>
              <a:t>Tiefbohrung Trebur GT1</a:t>
            </a:r>
          </a:p>
        </p:txBody>
      </p:sp>
    </p:spTree>
    <p:extLst>
      <p:ext uri="{BB962C8B-B14F-4D97-AF65-F5344CB8AC3E}">
        <p14:creationId xmlns:p14="http://schemas.microsoft.com/office/powerpoint/2010/main" val="209235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39C5541-5FDC-7569-4675-E30D6996B5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b="1" dirty="0"/>
              <a:t>03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A9B75FD-CE69-3B39-F5D2-FA559EB8CC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5B31C78-BA26-47C2-F636-D58EA72076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Technische Rahmenbedingungen lokaler Projektbeispiele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2DB8716B-726B-C762-5452-F34CBE0B329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9A730E0-C5C9-AED5-F37A-8FB844B312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7768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173964" y="1296386"/>
            <a:ext cx="7274596" cy="534807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22" name="Ellipse 21"/>
          <p:cNvSpPr/>
          <p:nvPr/>
        </p:nvSpPr>
        <p:spPr bwMode="auto">
          <a:xfrm rot="1203656">
            <a:off x="7476585" y="1432661"/>
            <a:ext cx="420971" cy="1463497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81BFF037-1E09-9986-D068-DAD8870F6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 anchorCtr="0">
            <a:noAutofit/>
          </a:bodyPr>
          <a:lstStyle/>
          <a:p>
            <a:pPr>
              <a:buClr>
                <a:schemeClr val="tx1"/>
              </a:buClr>
              <a:buSzPct val="100000"/>
              <a:buFont typeface="Arial" panose="020B0604020202020204" pitchFamily="34" charset="0"/>
            </a:pPr>
            <a:r>
              <a:rPr lang="de-DE" dirty="0">
                <a:latin typeface="Barlow" panose="00000500000000000000" pitchFamily="2" charset="0"/>
                <a:ea typeface="Rounded Mplus 1c ExtraBold"/>
                <a:cs typeface="Rounded Mplus 1c ExtraBold"/>
              </a:rPr>
              <a:t>Beispiel Projektentwicklung – Opel/Stellantis Rüsselsheim</a:t>
            </a:r>
          </a:p>
        </p:txBody>
      </p:sp>
      <p:sp>
        <p:nvSpPr>
          <p:cNvPr id="2" name="Inhaltsplatzhalter 1"/>
          <p:cNvSpPr>
            <a:spLocks noGrp="1"/>
          </p:cNvSpPr>
          <p:nvPr>
            <p:ph sz="quarter" idx="13"/>
          </p:nvPr>
        </p:nvSpPr>
        <p:spPr bwMode="auto">
          <a:xfrm>
            <a:off x="271992" y="1344073"/>
            <a:ext cx="4009667" cy="506253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42290" lvl="1" indent="-215899">
              <a:spcAft>
                <a:spcPts val="600"/>
              </a:spcAft>
              <a:buBlip>
                <a:blip r:embed="rId3"/>
              </a:buBlip>
              <a:defRPr/>
            </a:pPr>
            <a:r>
              <a:rPr lang="de-DE" sz="1600" b="1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Lizenzgebiet RIED </a:t>
            </a:r>
            <a:r>
              <a:rPr lang="de-DE" sz="16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bietet mehrere </a:t>
            </a:r>
            <a:br>
              <a:rPr lang="de-DE" sz="16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</a:br>
            <a:r>
              <a:rPr lang="de-DE" sz="16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Störungszonen zur geothermischen </a:t>
            </a:r>
            <a:br>
              <a:rPr lang="de-DE" sz="16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</a:br>
            <a:r>
              <a:rPr lang="de-DE" sz="16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Wärmegewinnung</a:t>
            </a:r>
          </a:p>
          <a:p>
            <a:pPr marL="542290" lvl="1" indent="-215899">
              <a:spcAft>
                <a:spcPts val="600"/>
              </a:spcAft>
              <a:buBlip>
                <a:blip r:embed="rId3"/>
              </a:buBlip>
              <a:defRPr/>
            </a:pPr>
            <a:r>
              <a:rPr lang="de-DE" sz="1600" b="1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Hohe Fernwärmeleitungskosten </a:t>
            </a:r>
            <a:br>
              <a:rPr lang="de-DE" sz="1600" b="1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</a:br>
            <a:r>
              <a:rPr lang="de-DE" sz="16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machen weit entfernte Potenzialgebiete unwirtschaftlich</a:t>
            </a:r>
          </a:p>
          <a:p>
            <a:pPr marL="542290" lvl="2" indent="-215899">
              <a:spcAft>
                <a:spcPts val="600"/>
              </a:spcAft>
              <a:buBlip>
                <a:blip r:embed="rId3"/>
              </a:buBlip>
              <a:defRPr/>
            </a:pPr>
            <a:r>
              <a:rPr lang="de-DE" sz="1600" b="1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Dies ist maßgeblich für die Investitionsentscheidung!</a:t>
            </a:r>
          </a:p>
          <a:p>
            <a:pPr marL="215899" indent="-215899">
              <a:lnSpc>
                <a:spcPct val="130000"/>
              </a:lnSpc>
              <a:defRPr/>
            </a:pPr>
            <a:endParaRPr lang="de-DE" dirty="0"/>
          </a:p>
        </p:txBody>
      </p:sp>
      <p:sp>
        <p:nvSpPr>
          <p:cNvPr id="21" name="Textplatzhalter 3"/>
          <p:cNvSpPr>
            <a:spLocks noGrp="1"/>
          </p:cNvSpPr>
          <p:nvPr>
            <p:ph type="body" sz="quarter" idx="4294967295"/>
          </p:nvPr>
        </p:nvSpPr>
        <p:spPr bwMode="auto">
          <a:xfrm>
            <a:off x="644361" y="894511"/>
            <a:ext cx="7274596" cy="338554"/>
          </a:xfrm>
        </p:spPr>
        <p:txBody>
          <a:bodyPr vert="horz" wrap="square" lIns="0" tIns="45720" rIns="91440" bIns="45720" rtlCol="0">
            <a:spAutoFit/>
          </a:bodyPr>
          <a:lstStyle/>
          <a:p>
            <a:pPr>
              <a:defRPr/>
            </a:pPr>
            <a:r>
              <a:rPr lang="de-DE" b="1" dirty="0">
                <a:solidFill>
                  <a:srgbClr val="034872"/>
                </a:solidFill>
                <a:latin typeface="Barlow"/>
              </a:rPr>
              <a:t>Nutzung bestehender Explorationsdaten und weiterer Untersuchungsbedarf</a:t>
            </a:r>
            <a:endParaRPr lang="en-GB" b="1" dirty="0">
              <a:solidFill>
                <a:srgbClr val="034872"/>
              </a:solidFill>
              <a:latin typeface="Barlow"/>
            </a:endParaRPr>
          </a:p>
        </p:txBody>
      </p:sp>
      <p:sp>
        <p:nvSpPr>
          <p:cNvPr id="5" name="Textfeld 4"/>
          <p:cNvSpPr txBox="1"/>
          <p:nvPr/>
        </p:nvSpPr>
        <p:spPr bwMode="auto">
          <a:xfrm rot="5400000">
            <a:off x="10422046" y="5976919"/>
            <a:ext cx="2235191" cy="213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>
              <a:defRPr/>
            </a:pPr>
            <a:r>
              <a:rPr lang="en-GB" sz="800" b="0" dirty="0" err="1">
                <a:solidFill>
                  <a:schemeClr val="tx1"/>
                </a:solidFill>
              </a:rPr>
              <a:t>verändert</a:t>
            </a:r>
            <a:r>
              <a:rPr lang="en-GB" sz="800" b="0" dirty="0">
                <a:solidFill>
                  <a:schemeClr val="tx1"/>
                </a:solidFill>
              </a:rPr>
              <a:t> </a:t>
            </a:r>
            <a:r>
              <a:rPr lang="en-GB" sz="800" b="0" dirty="0" err="1">
                <a:solidFill>
                  <a:schemeClr val="tx1"/>
                </a:solidFill>
              </a:rPr>
              <a:t>nach</a:t>
            </a:r>
            <a:r>
              <a:rPr lang="en-GB" sz="800" b="0" dirty="0">
                <a:solidFill>
                  <a:schemeClr val="tx1"/>
                </a:solidFill>
              </a:rPr>
              <a:t> Reinecker et al. (2017)</a:t>
            </a:r>
            <a:endParaRPr sz="800" b="0" dirty="0">
              <a:solidFill>
                <a:schemeClr val="tx1"/>
              </a:solidFill>
            </a:endParaRPr>
          </a:p>
        </p:txBody>
      </p:sp>
      <p:sp>
        <p:nvSpPr>
          <p:cNvPr id="8" name="Textfeld 7"/>
          <p:cNvSpPr txBox="1"/>
          <p:nvPr/>
        </p:nvSpPr>
        <p:spPr bwMode="auto">
          <a:xfrm>
            <a:off x="7212652" y="3610434"/>
            <a:ext cx="892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b="1">
                <a:latin typeface="Calibri"/>
                <a:cs typeface="Calibri"/>
              </a:rPr>
              <a:t>Trebur GT1</a:t>
            </a:r>
            <a:endParaRPr/>
          </a:p>
        </p:txBody>
      </p:sp>
      <p:sp>
        <p:nvSpPr>
          <p:cNvPr id="9" name="Ellipse 8"/>
          <p:cNvSpPr/>
          <p:nvPr/>
        </p:nvSpPr>
        <p:spPr bwMode="auto">
          <a:xfrm rot="20129141">
            <a:off x="8783841" y="1590707"/>
            <a:ext cx="599552" cy="1463497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" name="Ellipse 9"/>
          <p:cNvSpPr/>
          <p:nvPr/>
        </p:nvSpPr>
        <p:spPr bwMode="auto">
          <a:xfrm rot="20770617">
            <a:off x="6056529" y="4676085"/>
            <a:ext cx="543582" cy="1138829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1" name="Ellipse 10"/>
          <p:cNvSpPr/>
          <p:nvPr/>
        </p:nvSpPr>
        <p:spPr bwMode="auto">
          <a:xfrm>
            <a:off x="6952302" y="3752431"/>
            <a:ext cx="375972" cy="889504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" name="Ellipse 11"/>
          <p:cNvSpPr/>
          <p:nvPr/>
        </p:nvSpPr>
        <p:spPr bwMode="auto">
          <a:xfrm>
            <a:off x="7328274" y="2962704"/>
            <a:ext cx="375972" cy="889503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>
              <a:highlight>
                <a:srgbClr val="FF0000"/>
              </a:highlight>
            </a:endParaRPr>
          </a:p>
        </p:txBody>
      </p:sp>
      <p:sp>
        <p:nvSpPr>
          <p:cNvPr id="13" name="Ellipse 12"/>
          <p:cNvSpPr/>
          <p:nvPr/>
        </p:nvSpPr>
        <p:spPr bwMode="auto">
          <a:xfrm rot="1356492">
            <a:off x="6906470" y="1589586"/>
            <a:ext cx="368141" cy="810241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4" name="Ellipse 13"/>
          <p:cNvSpPr/>
          <p:nvPr/>
        </p:nvSpPr>
        <p:spPr bwMode="auto">
          <a:xfrm rot="20129141">
            <a:off x="7106813" y="5369370"/>
            <a:ext cx="478214" cy="797955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5" name="Textfeld 14"/>
          <p:cNvSpPr txBox="1"/>
          <p:nvPr/>
        </p:nvSpPr>
        <p:spPr bwMode="auto">
          <a:xfrm rot="3977296">
            <a:off x="8598787" y="2175821"/>
            <a:ext cx="1019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b="1" i="1">
                <a:solidFill>
                  <a:srgbClr val="003770"/>
                </a:solidFill>
                <a:latin typeface="Calibri"/>
                <a:cs typeface="Calibri"/>
              </a:rPr>
              <a:t>‚Groß-Gerau‘</a:t>
            </a:r>
            <a:endParaRPr/>
          </a:p>
        </p:txBody>
      </p:sp>
      <p:sp>
        <p:nvSpPr>
          <p:cNvPr id="16" name="Textfeld 15"/>
          <p:cNvSpPr txBox="1"/>
          <p:nvPr/>
        </p:nvSpPr>
        <p:spPr bwMode="auto">
          <a:xfrm rot="17694134">
            <a:off x="6551469" y="1859857"/>
            <a:ext cx="10448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b="1" i="1">
                <a:solidFill>
                  <a:srgbClr val="003770"/>
                </a:solidFill>
                <a:latin typeface="Calibri"/>
                <a:cs typeface="Calibri"/>
              </a:rPr>
              <a:t>‚Rüsselsheim‘</a:t>
            </a:r>
            <a:endParaRPr/>
          </a:p>
        </p:txBody>
      </p:sp>
      <p:sp>
        <p:nvSpPr>
          <p:cNvPr id="17" name="Textfeld 16"/>
          <p:cNvSpPr txBox="1"/>
          <p:nvPr/>
        </p:nvSpPr>
        <p:spPr bwMode="auto">
          <a:xfrm rot="16199999">
            <a:off x="6794846" y="4058683"/>
            <a:ext cx="6736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b="1" i="1">
                <a:solidFill>
                  <a:srgbClr val="003770"/>
                </a:solidFill>
                <a:latin typeface="Calibri"/>
                <a:cs typeface="Calibri"/>
              </a:rPr>
              <a:t>‚Trebur‘</a:t>
            </a:r>
            <a:endParaRPr/>
          </a:p>
        </p:txBody>
      </p:sp>
      <p:sp>
        <p:nvSpPr>
          <p:cNvPr id="18" name="Textfeld 17"/>
          <p:cNvSpPr txBox="1"/>
          <p:nvPr/>
        </p:nvSpPr>
        <p:spPr bwMode="auto">
          <a:xfrm rot="3977296">
            <a:off x="6994285" y="5545254"/>
            <a:ext cx="703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b="1" i="1">
                <a:solidFill>
                  <a:srgbClr val="003770"/>
                </a:solidFill>
                <a:latin typeface="Calibri"/>
                <a:cs typeface="Calibri"/>
              </a:rPr>
              <a:t>‚Waller-</a:t>
            </a:r>
            <a:endParaRPr/>
          </a:p>
          <a:p>
            <a:pPr>
              <a:defRPr/>
            </a:pPr>
            <a:r>
              <a:rPr lang="de-DE" sz="1200" b="1" i="1">
                <a:solidFill>
                  <a:srgbClr val="003770"/>
                </a:solidFill>
                <a:latin typeface="Calibri"/>
                <a:cs typeface="Calibri"/>
              </a:rPr>
              <a:t>städten‘</a:t>
            </a:r>
            <a:endParaRPr/>
          </a:p>
        </p:txBody>
      </p:sp>
      <p:sp>
        <p:nvSpPr>
          <p:cNvPr id="19" name="Textfeld 18"/>
          <p:cNvSpPr txBox="1"/>
          <p:nvPr/>
        </p:nvSpPr>
        <p:spPr bwMode="auto">
          <a:xfrm rot="4554730">
            <a:off x="5862362" y="5070928"/>
            <a:ext cx="9319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b="1" i="1">
                <a:solidFill>
                  <a:srgbClr val="003770"/>
                </a:solidFill>
                <a:latin typeface="Calibri"/>
                <a:cs typeface="Calibri"/>
              </a:rPr>
              <a:t>‚Geinsheim‘</a:t>
            </a:r>
            <a:endParaRPr/>
          </a:p>
        </p:txBody>
      </p:sp>
      <p:sp>
        <p:nvSpPr>
          <p:cNvPr id="20" name="Textfeld 19"/>
          <p:cNvSpPr txBox="1"/>
          <p:nvPr/>
        </p:nvSpPr>
        <p:spPr bwMode="auto">
          <a:xfrm rot="16199999">
            <a:off x="7098133" y="3311331"/>
            <a:ext cx="8444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b="1" i="1">
                <a:solidFill>
                  <a:srgbClr val="003770"/>
                </a:solidFill>
                <a:latin typeface="Calibri"/>
                <a:cs typeface="Calibri"/>
              </a:rPr>
              <a:t>‚Nauheim‘</a:t>
            </a:r>
            <a:endParaRPr/>
          </a:p>
        </p:txBody>
      </p:sp>
      <p:sp>
        <p:nvSpPr>
          <p:cNvPr id="23" name="Ellipse 22"/>
          <p:cNvSpPr/>
          <p:nvPr/>
        </p:nvSpPr>
        <p:spPr bwMode="auto">
          <a:xfrm rot="998601">
            <a:off x="7159903" y="1732945"/>
            <a:ext cx="268015" cy="1595155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6" name="Textfeld 5"/>
          <p:cNvSpPr txBox="1"/>
          <p:nvPr/>
        </p:nvSpPr>
        <p:spPr bwMode="auto">
          <a:xfrm>
            <a:off x="7416206" y="2175820"/>
            <a:ext cx="1140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b="1">
                <a:latin typeface="Calibri"/>
                <a:cs typeface="Calibri"/>
              </a:rPr>
              <a:t>Königstädten 3</a:t>
            </a:r>
            <a:endParaRPr/>
          </a:p>
        </p:txBody>
      </p:sp>
      <p:sp>
        <p:nvSpPr>
          <p:cNvPr id="24" name="Textfeld 23"/>
          <p:cNvSpPr txBox="1"/>
          <p:nvPr/>
        </p:nvSpPr>
        <p:spPr bwMode="auto">
          <a:xfrm rot="17333562">
            <a:off x="7101487" y="1978888"/>
            <a:ext cx="11943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1200" b="1" i="1">
                <a:solidFill>
                  <a:srgbClr val="003770"/>
                </a:solidFill>
                <a:latin typeface="Calibri"/>
                <a:cs typeface="Calibri"/>
              </a:rPr>
              <a:t>‚Königstädten‘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2046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729232" y="1773238"/>
            <a:ext cx="10747374" cy="4610100"/>
          </a:xfrm>
        </p:spPr>
        <p:txBody>
          <a:bodyPr/>
          <a:lstStyle/>
          <a:p>
            <a:endParaRPr lang="de-DE" sz="1600" b="1" dirty="0"/>
          </a:p>
          <a:p>
            <a:endParaRPr lang="de-DE" sz="1600" b="1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5EC06EB-5440-78F1-0E1D-7C976FAAEE8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83424" y="409737"/>
            <a:ext cx="8059739" cy="503590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de-DE" sz="2500" b="1" cap="all" dirty="0">
                <a:solidFill>
                  <a:schemeClr val="tx2"/>
                </a:solidFill>
                <a:latin typeface="Barlow" panose="00000500000000000000" pitchFamily="2" charset="0"/>
              </a:rPr>
              <a:t>Abschätzung der Geothermischen Potenziale</a:t>
            </a:r>
            <a:endParaRPr lang="en-GB" sz="2500" b="1" cap="all" dirty="0">
              <a:solidFill>
                <a:schemeClr val="tx2"/>
              </a:solidFill>
              <a:latin typeface="Barlow" panose="00000500000000000000" pitchFamily="2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511F10D-9F4E-DC04-096D-0E5FC135D9CE}"/>
              </a:ext>
            </a:extLst>
          </p:cNvPr>
          <p:cNvSpPr txBox="1"/>
          <p:nvPr/>
        </p:nvSpPr>
        <p:spPr>
          <a:xfrm>
            <a:off x="332581" y="5609410"/>
            <a:ext cx="10657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rgbClr val="FF0000"/>
                </a:solidFill>
                <a:latin typeface="Barlow" panose="00000500000000000000" pitchFamily="2" charset="0"/>
              </a:rPr>
              <a:t>* Prognoseunsicherheit Fließrate: Faktor 10.</a:t>
            </a:r>
          </a:p>
          <a:p>
            <a:r>
              <a:rPr lang="en-GB" sz="1400" b="1" dirty="0">
                <a:solidFill>
                  <a:srgbClr val="FF0000"/>
                </a:solidFill>
                <a:latin typeface="Barlow" panose="00000500000000000000" pitchFamily="2" charset="0"/>
              </a:rPr>
              <a:t>* </a:t>
            </a:r>
            <a:r>
              <a:rPr lang="en-GB" sz="1400" b="1" dirty="0" err="1">
                <a:solidFill>
                  <a:srgbClr val="FF0000"/>
                </a:solidFill>
                <a:latin typeface="Barlow" panose="00000500000000000000" pitchFamily="2" charset="0"/>
              </a:rPr>
              <a:t>Prognoseunsicherheit</a:t>
            </a:r>
            <a:r>
              <a:rPr lang="en-GB" sz="1400" b="1" dirty="0">
                <a:solidFill>
                  <a:srgbClr val="FF0000"/>
                </a:solidFill>
                <a:latin typeface="Barlow" panose="00000500000000000000" pitchFamily="2" charset="0"/>
              </a:rPr>
              <a:t> </a:t>
            </a:r>
            <a:r>
              <a:rPr lang="en-GB" sz="1400" b="1" dirty="0" err="1">
                <a:solidFill>
                  <a:srgbClr val="FF0000"/>
                </a:solidFill>
                <a:latin typeface="Barlow" panose="00000500000000000000" pitchFamily="2" charset="0"/>
              </a:rPr>
              <a:t>Produktionspotenzial</a:t>
            </a:r>
            <a:r>
              <a:rPr lang="en-GB" sz="1400" b="1" dirty="0">
                <a:solidFill>
                  <a:srgbClr val="FF0000"/>
                </a:solidFill>
                <a:latin typeface="Barlow" panose="00000500000000000000" pitchFamily="2" charset="0"/>
              </a:rPr>
              <a:t>: </a:t>
            </a:r>
            <a:r>
              <a:rPr lang="en-GB" sz="1400" b="1" dirty="0" err="1">
                <a:solidFill>
                  <a:srgbClr val="FF0000"/>
                </a:solidFill>
                <a:latin typeface="Barlow" panose="00000500000000000000" pitchFamily="2" charset="0"/>
              </a:rPr>
              <a:t>Faktor</a:t>
            </a:r>
            <a:r>
              <a:rPr lang="en-GB" sz="1400" b="1" dirty="0">
                <a:solidFill>
                  <a:srgbClr val="FF0000"/>
                </a:solidFill>
                <a:latin typeface="Barlow" panose="00000500000000000000" pitchFamily="2" charset="0"/>
              </a:rPr>
              <a:t> 5.</a:t>
            </a:r>
          </a:p>
          <a:p>
            <a:r>
              <a:rPr lang="en-GB" sz="1400" b="1" dirty="0">
                <a:solidFill>
                  <a:srgbClr val="FF0000"/>
                </a:solidFill>
                <a:latin typeface="Barlow" panose="00000500000000000000" pitchFamily="2" charset="0"/>
              </a:rPr>
              <a:t>* </a:t>
            </a:r>
            <a:r>
              <a:rPr lang="en-GB" sz="1400" b="1" dirty="0" err="1">
                <a:solidFill>
                  <a:srgbClr val="FF0000"/>
                </a:solidFill>
                <a:latin typeface="Barlow" panose="00000500000000000000" pitchFamily="2" charset="0"/>
              </a:rPr>
              <a:t>Prognoseunsicherheit</a:t>
            </a:r>
            <a:r>
              <a:rPr lang="en-GB" sz="1400" b="1" dirty="0">
                <a:solidFill>
                  <a:srgbClr val="FF0000"/>
                </a:solidFill>
                <a:latin typeface="Barlow" panose="00000500000000000000" pitchFamily="2" charset="0"/>
              </a:rPr>
              <a:t> </a:t>
            </a:r>
            <a:r>
              <a:rPr lang="en-GB" sz="1400" b="1" dirty="0" err="1">
                <a:solidFill>
                  <a:srgbClr val="FF0000"/>
                </a:solidFill>
                <a:latin typeface="Barlow" panose="00000500000000000000" pitchFamily="2" charset="0"/>
              </a:rPr>
              <a:t>Kosten</a:t>
            </a:r>
            <a:r>
              <a:rPr lang="en-GB" sz="1400" b="1" dirty="0">
                <a:solidFill>
                  <a:srgbClr val="FF0000"/>
                </a:solidFill>
                <a:latin typeface="Barlow" panose="00000500000000000000" pitchFamily="2" charset="0"/>
              </a:rPr>
              <a:t>: 25%.</a:t>
            </a:r>
            <a:endParaRPr lang="en-GB" sz="1400" dirty="0">
              <a:latin typeface="Barlow" panose="00000500000000000000" pitchFamily="2" charset="0"/>
            </a:endParaRPr>
          </a:p>
          <a:p>
            <a:endParaRPr lang="en-GB" sz="1400" dirty="0">
              <a:latin typeface="Barlow" panose="00000500000000000000" pitchFamily="2" charset="0"/>
            </a:endParaRPr>
          </a:p>
        </p:txBody>
      </p: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796153C9-6516-BF37-9ADB-E00F0E1292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983610"/>
              </p:ext>
            </p:extLst>
          </p:nvPr>
        </p:nvGraphicFramePr>
        <p:xfrm>
          <a:off x="332581" y="2344738"/>
          <a:ext cx="9081499" cy="3127065"/>
        </p:xfrm>
        <a:graphic>
          <a:graphicData uri="http://schemas.openxmlformats.org/drawingml/2006/table">
            <a:tbl>
              <a:tblPr/>
              <a:tblGrid>
                <a:gridCol w="1908000">
                  <a:extLst>
                    <a:ext uri="{9D8B030D-6E8A-4147-A177-3AD203B41FA5}">
                      <a16:colId xmlns:a16="http://schemas.microsoft.com/office/drawing/2014/main" val="3347970173"/>
                    </a:ext>
                  </a:extLst>
                </a:gridCol>
                <a:gridCol w="1006439">
                  <a:extLst>
                    <a:ext uri="{9D8B030D-6E8A-4147-A177-3AD203B41FA5}">
                      <a16:colId xmlns:a16="http://schemas.microsoft.com/office/drawing/2014/main" val="548907999"/>
                    </a:ext>
                  </a:extLst>
                </a:gridCol>
                <a:gridCol w="1233412">
                  <a:extLst>
                    <a:ext uri="{9D8B030D-6E8A-4147-A177-3AD203B41FA5}">
                      <a16:colId xmlns:a16="http://schemas.microsoft.com/office/drawing/2014/main" val="1401855162"/>
                    </a:ext>
                  </a:extLst>
                </a:gridCol>
                <a:gridCol w="1233412">
                  <a:extLst>
                    <a:ext uri="{9D8B030D-6E8A-4147-A177-3AD203B41FA5}">
                      <a16:colId xmlns:a16="http://schemas.microsoft.com/office/drawing/2014/main" val="1732058555"/>
                    </a:ext>
                  </a:extLst>
                </a:gridCol>
                <a:gridCol w="1233412">
                  <a:extLst>
                    <a:ext uri="{9D8B030D-6E8A-4147-A177-3AD203B41FA5}">
                      <a16:colId xmlns:a16="http://schemas.microsoft.com/office/drawing/2014/main" val="599549866"/>
                    </a:ext>
                  </a:extLst>
                </a:gridCol>
                <a:gridCol w="1233412">
                  <a:extLst>
                    <a:ext uri="{9D8B030D-6E8A-4147-A177-3AD203B41FA5}">
                      <a16:colId xmlns:a16="http://schemas.microsoft.com/office/drawing/2014/main" val="910459290"/>
                    </a:ext>
                  </a:extLst>
                </a:gridCol>
                <a:gridCol w="1233412">
                  <a:extLst>
                    <a:ext uri="{9D8B030D-6E8A-4147-A177-3AD203B41FA5}">
                      <a16:colId xmlns:a16="http://schemas.microsoft.com/office/drawing/2014/main" val="1190139946"/>
                    </a:ext>
                  </a:extLst>
                </a:gridCol>
              </a:tblGrid>
              <a:tr h="4937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Prognostizierte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Produktionsfließrate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 [l/s] 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39,8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34,8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60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49,3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48,8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60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4904112"/>
                  </a:ext>
                </a:extLst>
              </a:tr>
              <a:tr h="4937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Injektionsfließrate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 [l/s] </a:t>
                      </a:r>
                      <a:b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</a:br>
                      <a:r>
                        <a:rPr lang="en-GB" sz="1200" b="1" i="1" u="none" strike="noStrike" dirty="0" err="1">
                          <a:solidFill>
                            <a:srgbClr val="FF0000"/>
                          </a:solidFill>
                          <a:effectLst/>
                          <a:latin typeface="Barlow" panose="00000500000000000000" pitchFamily="2" charset="0"/>
                        </a:rPr>
                        <a:t>Ohne</a:t>
                      </a:r>
                      <a:r>
                        <a:rPr lang="en-GB" sz="1200" b="1" i="1" u="none" strike="noStrike" dirty="0">
                          <a:solidFill>
                            <a:srgbClr val="FF0000"/>
                          </a:solidFill>
                          <a:effectLst/>
                          <a:latin typeface="Barlow" panose="00000500000000000000" pitchFamily="2" charset="0"/>
                        </a:rPr>
                        <a:t> Sidetrack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19,1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18,6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37,7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30,6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32,6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32,4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8718805"/>
                  </a:ext>
                </a:extLst>
              </a:tr>
              <a:tr h="4937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Prognostizierte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Stromproduktion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 [MW</a:t>
                      </a:r>
                      <a:r>
                        <a:rPr lang="en-GB" sz="12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e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]</a:t>
                      </a:r>
                    </a:p>
                    <a:p>
                      <a:pPr algn="l" fontAlgn="ctr"/>
                      <a:r>
                        <a:rPr lang="en-GB" sz="1200" b="1" i="1" u="none" strike="noStrike" dirty="0" err="1">
                          <a:solidFill>
                            <a:srgbClr val="FF0000"/>
                          </a:solidFill>
                          <a:effectLst/>
                          <a:latin typeface="Barlow" panose="00000500000000000000" pitchFamily="2" charset="0"/>
                        </a:rPr>
                        <a:t>Mit</a:t>
                      </a:r>
                      <a:r>
                        <a:rPr lang="en-GB" sz="1200" b="1" i="1" u="none" strike="noStrike" dirty="0">
                          <a:solidFill>
                            <a:srgbClr val="FF0000"/>
                          </a:solidFill>
                          <a:effectLst/>
                          <a:latin typeface="Barlow" panose="00000500000000000000" pitchFamily="2" charset="0"/>
                        </a:rPr>
                        <a:t> </a:t>
                      </a:r>
                      <a:r>
                        <a:rPr lang="en-GB" sz="1200" b="1" i="1" u="none" strike="noStrike" dirty="0" err="1">
                          <a:solidFill>
                            <a:srgbClr val="FF0000"/>
                          </a:solidFill>
                          <a:effectLst/>
                          <a:latin typeface="Barlow" panose="00000500000000000000" pitchFamily="2" charset="0"/>
                        </a:rPr>
                        <a:t>multilateraler</a:t>
                      </a:r>
                      <a:r>
                        <a:rPr lang="en-GB" sz="1200" b="1" i="1" u="none" strike="noStrike" dirty="0">
                          <a:solidFill>
                            <a:srgbClr val="FF0000"/>
                          </a:solidFill>
                          <a:effectLst/>
                          <a:latin typeface="Barlow" panose="00000500000000000000" pitchFamily="2" charset="0"/>
                        </a:rPr>
                        <a:t> </a:t>
                      </a:r>
                      <a:r>
                        <a:rPr lang="en-GB" sz="1200" b="1" i="1" u="none" strike="noStrike" dirty="0" err="1">
                          <a:solidFill>
                            <a:srgbClr val="FF0000"/>
                          </a:solidFill>
                          <a:effectLst/>
                          <a:latin typeface="Barlow" panose="00000500000000000000" pitchFamily="2" charset="0"/>
                        </a:rPr>
                        <a:t>Bohrlochkomplettierung</a:t>
                      </a:r>
                      <a:endParaRPr lang="en-GB" sz="1200" b="1" i="1" u="none" strike="noStrike" dirty="0">
                        <a:solidFill>
                          <a:srgbClr val="FF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1,9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1,2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2,2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1,1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0,8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1,9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27641233"/>
                  </a:ext>
                </a:extLst>
              </a:tr>
              <a:tr h="4937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Prognostizierte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 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Wärmeproduktion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 [</a:t>
                      </a:r>
                      <a:r>
                        <a:rPr lang="en-GB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MW</a:t>
                      </a:r>
                      <a:r>
                        <a:rPr lang="en-GB" sz="1200" b="1" i="0" u="none" strike="noStrike" baseline="-25000" dirty="0" err="1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th</a:t>
                      </a:r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]</a:t>
                      </a:r>
                    </a:p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200" b="1" i="1" u="none" strike="noStrike" dirty="0" err="1">
                          <a:solidFill>
                            <a:srgbClr val="FF0000"/>
                          </a:solidFill>
                          <a:effectLst/>
                          <a:latin typeface="Barlow" panose="00000500000000000000" pitchFamily="2" charset="0"/>
                        </a:rPr>
                        <a:t>Mit</a:t>
                      </a:r>
                      <a:r>
                        <a:rPr lang="en-GB" sz="1200" b="1" i="1" u="none" strike="noStrike" dirty="0">
                          <a:solidFill>
                            <a:srgbClr val="FF0000"/>
                          </a:solidFill>
                          <a:effectLst/>
                          <a:latin typeface="Barlow" panose="00000500000000000000" pitchFamily="2" charset="0"/>
                        </a:rPr>
                        <a:t> </a:t>
                      </a:r>
                      <a:r>
                        <a:rPr lang="en-GB" sz="1200" b="1" i="1" u="none" strike="noStrike" dirty="0" err="1">
                          <a:solidFill>
                            <a:srgbClr val="FF0000"/>
                          </a:solidFill>
                          <a:effectLst/>
                          <a:latin typeface="Barlow" panose="00000500000000000000" pitchFamily="2" charset="0"/>
                        </a:rPr>
                        <a:t>multilateraler</a:t>
                      </a:r>
                      <a:r>
                        <a:rPr lang="en-GB" sz="1200" b="1" i="1" u="none" strike="noStrike" dirty="0">
                          <a:solidFill>
                            <a:srgbClr val="FF0000"/>
                          </a:solidFill>
                          <a:effectLst/>
                          <a:latin typeface="Barlow" panose="00000500000000000000" pitchFamily="2" charset="0"/>
                        </a:rPr>
                        <a:t> </a:t>
                      </a:r>
                      <a:r>
                        <a:rPr lang="en-GB" sz="1200" b="1" i="1" u="none" strike="noStrike" dirty="0" err="1">
                          <a:solidFill>
                            <a:srgbClr val="FF0000"/>
                          </a:solidFill>
                          <a:effectLst/>
                          <a:latin typeface="Barlow" panose="00000500000000000000" pitchFamily="2" charset="0"/>
                        </a:rPr>
                        <a:t>Bohrlochkomplettierung</a:t>
                      </a:r>
                      <a:endParaRPr lang="en-GB" sz="1200" b="1" i="1" u="none" strike="noStrike" dirty="0">
                        <a:solidFill>
                          <a:srgbClr val="FF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17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12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20,7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12,3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10,2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18,5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13579"/>
                  </a:ext>
                </a:extLst>
              </a:tr>
              <a:tr h="493715">
                <a:tc>
                  <a:txBody>
                    <a:bodyPr/>
                    <a:lstStyle/>
                    <a:p>
                      <a:pPr algn="l" fontAlgn="ctr"/>
                      <a:r>
                        <a:rPr lang="en-GB" sz="12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Barlow" panose="00000500000000000000" pitchFamily="2" charset="0"/>
                        </a:rPr>
                        <a:t>Anzahl</a:t>
                      </a:r>
                      <a:r>
                        <a:rPr lang="en-GB" sz="1200" b="1" i="1" u="none" strike="noStrike" dirty="0">
                          <a:solidFill>
                            <a:schemeClr val="tx1"/>
                          </a:solidFill>
                          <a:effectLst/>
                          <a:latin typeface="Barlow" panose="00000500000000000000" pitchFamily="2" charset="0"/>
                        </a:rPr>
                        <a:t> </a:t>
                      </a:r>
                      <a:r>
                        <a:rPr lang="en-GB" sz="12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Barlow" panose="00000500000000000000" pitchFamily="2" charset="0"/>
                        </a:rPr>
                        <a:t>möglicher</a:t>
                      </a:r>
                      <a:r>
                        <a:rPr lang="en-GB" sz="1200" b="1" i="1" u="none" strike="noStrike" dirty="0">
                          <a:solidFill>
                            <a:schemeClr val="tx1"/>
                          </a:solidFill>
                          <a:effectLst/>
                          <a:latin typeface="Barlow" panose="00000500000000000000" pitchFamily="2" charset="0"/>
                        </a:rPr>
                        <a:t> </a:t>
                      </a:r>
                      <a:r>
                        <a:rPr lang="en-GB" sz="12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Barlow" panose="00000500000000000000" pitchFamily="2" charset="0"/>
                        </a:rPr>
                        <a:t>Dubletten</a:t>
                      </a:r>
                      <a:r>
                        <a:rPr lang="en-GB" sz="1200" b="1" i="1" u="none" strike="noStrike" dirty="0">
                          <a:solidFill>
                            <a:schemeClr val="tx1"/>
                          </a:solidFill>
                          <a:effectLst/>
                          <a:latin typeface="Barlow" panose="00000500000000000000" pitchFamily="2" charset="0"/>
                        </a:rPr>
                        <a:t> je </a:t>
                      </a:r>
                      <a:r>
                        <a:rPr lang="en-GB" sz="1200" b="1" i="1" u="none" strike="noStrike" dirty="0" err="1">
                          <a:solidFill>
                            <a:schemeClr val="tx1"/>
                          </a:solidFill>
                          <a:effectLst/>
                          <a:latin typeface="Barlow" panose="00000500000000000000" pitchFamily="2" charset="0"/>
                        </a:rPr>
                        <a:t>Zielgebiet</a:t>
                      </a:r>
                      <a:endParaRPr lang="en-GB" sz="1200" b="1" i="1" u="none" strike="noStrike" dirty="0">
                        <a:solidFill>
                          <a:schemeClr val="tx1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2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1</a:t>
                      </a:r>
                    </a:p>
                  </a:txBody>
                  <a:tcPr marL="45720" marR="4572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3333781"/>
                  </a:ext>
                </a:extLst>
              </a:tr>
            </a:tbl>
          </a:graphicData>
        </a:graphic>
      </p:graphicFrame>
      <p:graphicFrame>
        <p:nvGraphicFramePr>
          <p:cNvPr id="8" name="Tabelle 7">
            <a:extLst>
              <a:ext uri="{FF2B5EF4-FFF2-40B4-BE49-F238E27FC236}">
                <a16:creationId xmlns:a16="http://schemas.microsoft.com/office/drawing/2014/main" id="{7BC4FF01-6857-52AF-EB5E-E434F3DE4C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996483"/>
              </p:ext>
            </p:extLst>
          </p:nvPr>
        </p:nvGraphicFramePr>
        <p:xfrm>
          <a:off x="332581" y="1773238"/>
          <a:ext cx="9081499" cy="571500"/>
        </p:xfrm>
        <a:graphic>
          <a:graphicData uri="http://schemas.openxmlformats.org/drawingml/2006/table">
            <a:tbl>
              <a:tblPr/>
              <a:tblGrid>
                <a:gridCol w="1908000">
                  <a:extLst>
                    <a:ext uri="{9D8B030D-6E8A-4147-A177-3AD203B41FA5}">
                      <a16:colId xmlns:a16="http://schemas.microsoft.com/office/drawing/2014/main" val="1795882487"/>
                    </a:ext>
                  </a:extLst>
                </a:gridCol>
                <a:gridCol w="1006439">
                  <a:extLst>
                    <a:ext uri="{9D8B030D-6E8A-4147-A177-3AD203B41FA5}">
                      <a16:colId xmlns:a16="http://schemas.microsoft.com/office/drawing/2014/main" val="3710698"/>
                    </a:ext>
                  </a:extLst>
                </a:gridCol>
                <a:gridCol w="1233412">
                  <a:extLst>
                    <a:ext uri="{9D8B030D-6E8A-4147-A177-3AD203B41FA5}">
                      <a16:colId xmlns:a16="http://schemas.microsoft.com/office/drawing/2014/main" val="2328450952"/>
                    </a:ext>
                  </a:extLst>
                </a:gridCol>
                <a:gridCol w="1233412">
                  <a:extLst>
                    <a:ext uri="{9D8B030D-6E8A-4147-A177-3AD203B41FA5}">
                      <a16:colId xmlns:a16="http://schemas.microsoft.com/office/drawing/2014/main" val="2609945686"/>
                    </a:ext>
                  </a:extLst>
                </a:gridCol>
                <a:gridCol w="1233412">
                  <a:extLst>
                    <a:ext uri="{9D8B030D-6E8A-4147-A177-3AD203B41FA5}">
                      <a16:colId xmlns:a16="http://schemas.microsoft.com/office/drawing/2014/main" val="171054344"/>
                    </a:ext>
                  </a:extLst>
                </a:gridCol>
                <a:gridCol w="1233412">
                  <a:extLst>
                    <a:ext uri="{9D8B030D-6E8A-4147-A177-3AD203B41FA5}">
                      <a16:colId xmlns:a16="http://schemas.microsoft.com/office/drawing/2014/main" val="1973732226"/>
                    </a:ext>
                  </a:extLst>
                </a:gridCol>
                <a:gridCol w="1233412">
                  <a:extLst>
                    <a:ext uri="{9D8B030D-6E8A-4147-A177-3AD203B41FA5}">
                      <a16:colId xmlns:a16="http://schemas.microsoft.com/office/drawing/2014/main" val="3838233305"/>
                    </a:ext>
                  </a:extLst>
                </a:gridCol>
              </a:tblGrid>
              <a:tr h="381000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GB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Trebur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Nauheim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Geinsheim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Wallerstädten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Groß-Gerau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Rüsselsheim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Barlow" panose="00000500000000000000" pitchFamily="2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7555286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mean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mean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mean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mean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mean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Barlow" panose="00000500000000000000" pitchFamily="2" charset="0"/>
                        </a:rPr>
                        <a:t>mean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6311500"/>
                  </a:ext>
                </a:extLst>
              </a:tr>
            </a:tbl>
          </a:graphicData>
        </a:graphic>
      </p:graphicFrame>
      <p:pic>
        <p:nvPicPr>
          <p:cNvPr id="6" name="Grafik 5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1BB77F4A-56EA-0E25-7685-6C3BE4EA4E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8876" y="2189039"/>
            <a:ext cx="2062786" cy="1871684"/>
          </a:xfrm>
          <a:prstGeom prst="rect">
            <a:avLst/>
          </a:prstGeom>
        </p:spPr>
      </p:pic>
      <p:sp>
        <p:nvSpPr>
          <p:cNvPr id="2" name="Textplatzhalter 3">
            <a:extLst>
              <a:ext uri="{FF2B5EF4-FFF2-40B4-BE49-F238E27FC236}">
                <a16:creationId xmlns:a16="http://schemas.microsoft.com/office/drawing/2014/main" id="{8B521EF9-2F0E-4BC2-3AA8-E15846154DD8}"/>
              </a:ext>
            </a:extLst>
          </p:cNvPr>
          <p:cNvSpPr txBox="1">
            <a:spLocks/>
          </p:cNvSpPr>
          <p:nvPr/>
        </p:nvSpPr>
        <p:spPr bwMode="auto">
          <a:xfrm>
            <a:off x="607883" y="942212"/>
            <a:ext cx="7274596" cy="338554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Barlow" pitchFamily="2" charset="77"/>
                <a:ea typeface="+mn-ea"/>
                <a:cs typeface="Segoe UI Semilight" panose="020B0402040204020203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None/>
              <a:defRPr sz="2000" b="0" i="0" kern="1200">
                <a:solidFill>
                  <a:schemeClr val="tx2"/>
                </a:solidFill>
                <a:latin typeface="Barlow Medium" pitchFamily="2" charset="77"/>
                <a:ea typeface="+mn-ea"/>
                <a:cs typeface="Segoe UI Semilight" panose="020B0402040204020203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Barlow" pitchFamily="2" charset="77"/>
                <a:ea typeface="+mn-ea"/>
                <a:cs typeface="Segoe UI Semilight" panose="020B0402040204020203" pitchFamily="34" charset="0"/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Arial" panose="020B0604020202020204" pitchFamily="34" charset="0"/>
              <a:buNone/>
              <a:tabLst/>
              <a:defRPr sz="1800" b="1" i="0" kern="1200">
                <a:solidFill>
                  <a:srgbClr val="11D1C9"/>
                </a:solidFill>
                <a:latin typeface="Barlow" pitchFamily="2" charset="77"/>
                <a:ea typeface="+mn-ea"/>
                <a:cs typeface="Segoe UI Semilight" panose="020B0402040204020203" pitchFamily="34" charset="0"/>
              </a:defRPr>
            </a:lvl4pPr>
            <a:lvl5pPr marL="216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70000"/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Barlow" pitchFamily="2" charset="77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b="1" dirty="0">
                <a:solidFill>
                  <a:srgbClr val="034872"/>
                </a:solidFill>
                <a:latin typeface="Barlow"/>
              </a:rPr>
              <a:t>Am Beispiel der Potenzialgebiete 3D Seismik Groß-Gerau</a:t>
            </a:r>
            <a:endParaRPr lang="en-GB" b="1" dirty="0">
              <a:solidFill>
                <a:srgbClr val="034872"/>
              </a:solidFill>
              <a:latin typeface="Barlow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14AB4B9-B193-F8DC-958F-95183C3FB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8876" y="4213182"/>
            <a:ext cx="2142182" cy="187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44701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E26A47-0A98-0227-580A-BC533D3AB2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5199" y="927075"/>
            <a:ext cx="8059739" cy="367665"/>
          </a:xfrm>
        </p:spPr>
        <p:txBody>
          <a:bodyPr vert="horz" wrap="square" lIns="0" tIns="45720" rIns="91440" bIns="45720" rtlCol="0">
            <a:sp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de-DE" b="1" dirty="0">
                <a:solidFill>
                  <a:srgbClr val="034872"/>
                </a:solidFill>
                <a:latin typeface="Barlow"/>
                <a:cs typeface="Segoe UI Semilight" panose="020B0402040204020203" pitchFamily="34" charset="0"/>
              </a:rPr>
              <a:t>Lastkurven, saisonale Schwankungen und Ausgleich durch Speicherlösungen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61AC8B8-71FC-85B6-E44E-5C2EFF661AF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8850" y="425450"/>
            <a:ext cx="8059738" cy="503238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de-DE" sz="2500" b="1" cap="all" dirty="0">
                <a:solidFill>
                  <a:schemeClr val="tx2"/>
                </a:solidFill>
                <a:latin typeface="Barlow" panose="00000500000000000000" pitchFamily="2" charset="0"/>
              </a:rPr>
              <a:t>Wärmebedarf</a:t>
            </a:r>
            <a:endParaRPr lang="en-GB" sz="2500" b="1" cap="all" dirty="0">
              <a:solidFill>
                <a:schemeClr val="tx2"/>
              </a:solidFill>
              <a:latin typeface="Barlow" panose="00000500000000000000" pitchFamily="2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22C2C29-2AFB-F1D0-4521-EE28E2745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17" y="3957394"/>
            <a:ext cx="10671485" cy="290060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63519BDE-7B10-52B2-44CE-B8EEE691A5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17" y="1265629"/>
            <a:ext cx="10671484" cy="2910405"/>
          </a:xfrm>
          <a:prstGeom prst="rect">
            <a:avLst/>
          </a:prstGeom>
        </p:spPr>
      </p:pic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9D2D7570-30F5-C0B0-D0FD-B80DAEF8102F}"/>
              </a:ext>
            </a:extLst>
          </p:cNvPr>
          <p:cNvCxnSpPr>
            <a:cxnSpLocks/>
          </p:cNvCxnSpPr>
          <p:nvPr/>
        </p:nvCxnSpPr>
        <p:spPr>
          <a:xfrm>
            <a:off x="1233948" y="2821857"/>
            <a:ext cx="9724104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468A939D-B667-7C02-7982-096957C7B685}"/>
              </a:ext>
            </a:extLst>
          </p:cNvPr>
          <p:cNvCxnSpPr>
            <a:cxnSpLocks/>
          </p:cNvCxnSpPr>
          <p:nvPr/>
        </p:nvCxnSpPr>
        <p:spPr>
          <a:xfrm>
            <a:off x="1209367" y="5530644"/>
            <a:ext cx="9724104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15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7E7D4B-4E57-53E6-133B-CD5AF67379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60526" y="425870"/>
            <a:ext cx="8059739" cy="503590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de-DE" sz="2500" b="1" cap="all" dirty="0">
                <a:solidFill>
                  <a:schemeClr val="tx2"/>
                </a:solidFill>
                <a:latin typeface="Barlow" panose="00000500000000000000" pitchFamily="2" charset="0"/>
              </a:rPr>
              <a:t>Wärmebedarf vs. Geothermische Kapazität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1B640C3-174C-BBED-97E4-87C9BF5A7F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5199" y="927075"/>
            <a:ext cx="8059739" cy="367665"/>
          </a:xfrm>
        </p:spPr>
        <p:txBody>
          <a:bodyPr/>
          <a:lstStyle/>
          <a:p>
            <a:r>
              <a:rPr lang="de-DE" b="1" dirty="0">
                <a:solidFill>
                  <a:srgbClr val="002060"/>
                </a:solidFill>
                <a:latin typeface="Barlow" panose="00000500000000000000" pitchFamily="2" charset="0"/>
              </a:rPr>
              <a:t>Beispiel 1 geothermische Dublette (ca. 60 l/s), Standort Rüsselsheim</a:t>
            </a:r>
          </a:p>
        </p:txBody>
      </p:sp>
      <p:pic>
        <p:nvPicPr>
          <p:cNvPr id="6" name="Grafik 5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94106190-1C22-DF6E-1DCC-C4F02AA7F3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1014" y="5157202"/>
            <a:ext cx="1926955" cy="1690266"/>
          </a:xfrm>
          <a:prstGeom prst="rect">
            <a:avLst/>
          </a:prstGeom>
        </p:spPr>
      </p:pic>
      <p:sp>
        <p:nvSpPr>
          <p:cNvPr id="21" name="Inhaltsplatzhalter 1">
            <a:extLst>
              <a:ext uri="{FF2B5EF4-FFF2-40B4-BE49-F238E27FC236}">
                <a16:creationId xmlns:a16="http://schemas.microsoft.com/office/drawing/2014/main" id="{3785C13E-91D6-4D90-37F6-6A86C5F644E2}"/>
              </a:ext>
            </a:extLst>
          </p:cNvPr>
          <p:cNvSpPr txBox="1">
            <a:spLocks/>
          </p:cNvSpPr>
          <p:nvPr/>
        </p:nvSpPr>
        <p:spPr bwMode="auto">
          <a:xfrm>
            <a:off x="9407346" y="1475189"/>
            <a:ext cx="2304904" cy="50068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Segoe UI Semilight" panose="020B0402040204020203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70000"/>
              <a:buFont typeface="Arial" panose="020B0604020202020204" pitchFamily="34" charset="0"/>
              <a:buNone/>
              <a:defRPr sz="1400" b="0" i="0" kern="1200">
                <a:solidFill>
                  <a:schemeClr val="tx2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70000"/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Segoe UI Semilight" panose="020B0402040204020203" pitchFamily="34" charset="0"/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70000"/>
              <a:buFont typeface="Arial" panose="020B0604020202020204" pitchFamily="34" charset="0"/>
              <a:buNone/>
              <a:tabLst/>
              <a:defRPr sz="1400" b="1" i="0" kern="1200">
                <a:solidFill>
                  <a:srgbClr val="11D1C9"/>
                </a:solidFill>
                <a:latin typeface="+mn-lt"/>
                <a:ea typeface="+mn-ea"/>
                <a:cs typeface="Segoe UI Semilight" panose="020B0402040204020203" pitchFamily="34" charset="0"/>
              </a:defRPr>
            </a:lvl4pPr>
            <a:lvl5pPr marL="216000" indent="-18097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bg2"/>
              </a:buClr>
              <a:buSzPct val="70000"/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6213" indent="-176213">
              <a:spcBef>
                <a:spcPts val="600"/>
              </a:spcBef>
              <a:buSzPct val="70000"/>
              <a:buFont typeface="Arial" panose="020B0604020202020204" pitchFamily="34" charset="0"/>
              <a:buBlip>
                <a:blip r:embed="rId4"/>
              </a:buBlip>
            </a:pPr>
            <a:r>
              <a:rPr lang="de-DE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Lastbedarfsermittlung wichtiger Schritt der Projektentwicklung</a:t>
            </a:r>
          </a:p>
          <a:p>
            <a:pPr marL="176213" indent="-176213">
              <a:spcBef>
                <a:spcPts val="600"/>
              </a:spcBef>
              <a:buSzPct val="70000"/>
              <a:buFont typeface="Arial" panose="020B0604020202020204" pitchFamily="34" charset="0"/>
              <a:buBlip>
                <a:blip r:embed="rId4"/>
              </a:buBlip>
            </a:pPr>
            <a:r>
              <a:rPr lang="de-DE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Grundlast vs. Saisonale Schwankungen</a:t>
            </a:r>
          </a:p>
          <a:p>
            <a:pPr marL="176213" indent="-176213">
              <a:spcBef>
                <a:spcPts val="600"/>
              </a:spcBef>
              <a:buSzPct val="70000"/>
              <a:buFont typeface="Arial" panose="020B0604020202020204" pitchFamily="34" charset="0"/>
              <a:buBlip>
                <a:blip r:embed="rId4"/>
              </a:buBlip>
            </a:pPr>
            <a:r>
              <a:rPr lang="de-DE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Prozesswärmebedarf oftmals auf zu hohem Temperaturniveau für Geothermie </a:t>
            </a:r>
            <a:r>
              <a:rPr lang="de-DE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 HT-Wärmepumpen nötig</a:t>
            </a:r>
          </a:p>
          <a:p>
            <a:pPr marL="176213" indent="-176213">
              <a:spcBef>
                <a:spcPts val="600"/>
              </a:spcBef>
              <a:buSzPct val="70000"/>
              <a:buFont typeface="Arial" panose="020B0604020202020204" pitchFamily="34" charset="0"/>
              <a:buBlip>
                <a:blip r:embed="rId4"/>
              </a:buBlip>
            </a:pPr>
            <a:r>
              <a:rPr lang="de-DE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Alternativen sind die Stromproduktion oder die Nutzung von Kompressionskälte-maschinen für Kühlung</a:t>
            </a:r>
          </a:p>
          <a:p>
            <a:endParaRPr lang="de-DE" dirty="0"/>
          </a:p>
        </p:txBody>
      </p:sp>
      <p:pic>
        <p:nvPicPr>
          <p:cNvPr id="18" name="Inhaltsplatzhalter 4">
            <a:extLst>
              <a:ext uri="{FF2B5EF4-FFF2-40B4-BE49-F238E27FC236}">
                <a16:creationId xmlns:a16="http://schemas.microsoft.com/office/drawing/2014/main" id="{97ED33F2-DE52-79F5-CDFE-579C9CCD8A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917" y="2060810"/>
            <a:ext cx="8783638" cy="3597319"/>
          </a:xfrm>
          <a:prstGeom prst="rect">
            <a:avLst/>
          </a:prstGeom>
        </p:spPr>
      </p:pic>
      <p:sp>
        <p:nvSpPr>
          <p:cNvPr id="20" name="Rechteck 6">
            <a:extLst>
              <a:ext uri="{FF2B5EF4-FFF2-40B4-BE49-F238E27FC236}">
                <a16:creationId xmlns:a16="http://schemas.microsoft.com/office/drawing/2014/main" id="{18D44ECB-082F-77F8-383C-4C386C54C2A0}"/>
              </a:ext>
            </a:extLst>
          </p:cNvPr>
          <p:cNvSpPr/>
          <p:nvPr/>
        </p:nvSpPr>
        <p:spPr>
          <a:xfrm>
            <a:off x="914545" y="4301834"/>
            <a:ext cx="7099300" cy="792233"/>
          </a:xfrm>
          <a:custGeom>
            <a:avLst/>
            <a:gdLst>
              <a:gd name="connsiteX0" fmla="*/ 0 w 7099300"/>
              <a:gd name="connsiteY0" fmla="*/ 0 h 838887"/>
              <a:gd name="connsiteX1" fmla="*/ 7099300 w 7099300"/>
              <a:gd name="connsiteY1" fmla="*/ 0 h 838887"/>
              <a:gd name="connsiteX2" fmla="*/ 7099300 w 7099300"/>
              <a:gd name="connsiteY2" fmla="*/ 838887 h 838887"/>
              <a:gd name="connsiteX3" fmla="*/ 0 w 7099300"/>
              <a:gd name="connsiteY3" fmla="*/ 838887 h 838887"/>
              <a:gd name="connsiteX4" fmla="*/ 0 w 7099300"/>
              <a:gd name="connsiteY4" fmla="*/ 0 h 838887"/>
              <a:gd name="connsiteX0" fmla="*/ 0 w 7099300"/>
              <a:gd name="connsiteY0" fmla="*/ 0 h 894870"/>
              <a:gd name="connsiteX1" fmla="*/ 7099300 w 7099300"/>
              <a:gd name="connsiteY1" fmla="*/ 55983 h 894870"/>
              <a:gd name="connsiteX2" fmla="*/ 7099300 w 7099300"/>
              <a:gd name="connsiteY2" fmla="*/ 894870 h 894870"/>
              <a:gd name="connsiteX3" fmla="*/ 0 w 7099300"/>
              <a:gd name="connsiteY3" fmla="*/ 894870 h 894870"/>
              <a:gd name="connsiteX4" fmla="*/ 0 w 7099300"/>
              <a:gd name="connsiteY4" fmla="*/ 0 h 894870"/>
              <a:gd name="connsiteX0" fmla="*/ 0 w 7099300"/>
              <a:gd name="connsiteY0" fmla="*/ 9331 h 904201"/>
              <a:gd name="connsiteX1" fmla="*/ 7099300 w 7099300"/>
              <a:gd name="connsiteY1" fmla="*/ 0 h 904201"/>
              <a:gd name="connsiteX2" fmla="*/ 7099300 w 7099300"/>
              <a:gd name="connsiteY2" fmla="*/ 904201 h 904201"/>
              <a:gd name="connsiteX3" fmla="*/ 0 w 7099300"/>
              <a:gd name="connsiteY3" fmla="*/ 904201 h 904201"/>
              <a:gd name="connsiteX4" fmla="*/ 0 w 7099300"/>
              <a:gd name="connsiteY4" fmla="*/ 9331 h 904201"/>
              <a:gd name="connsiteX0" fmla="*/ 0 w 7099300"/>
              <a:gd name="connsiteY0" fmla="*/ 111968 h 904201"/>
              <a:gd name="connsiteX1" fmla="*/ 7099300 w 7099300"/>
              <a:gd name="connsiteY1" fmla="*/ 0 h 904201"/>
              <a:gd name="connsiteX2" fmla="*/ 7099300 w 7099300"/>
              <a:gd name="connsiteY2" fmla="*/ 904201 h 904201"/>
              <a:gd name="connsiteX3" fmla="*/ 0 w 7099300"/>
              <a:gd name="connsiteY3" fmla="*/ 904201 h 904201"/>
              <a:gd name="connsiteX4" fmla="*/ 0 w 7099300"/>
              <a:gd name="connsiteY4" fmla="*/ 111968 h 904201"/>
              <a:gd name="connsiteX0" fmla="*/ 0 w 7099300"/>
              <a:gd name="connsiteY0" fmla="*/ 0 h 792233"/>
              <a:gd name="connsiteX1" fmla="*/ 7099300 w 7099300"/>
              <a:gd name="connsiteY1" fmla="*/ 18661 h 792233"/>
              <a:gd name="connsiteX2" fmla="*/ 7099300 w 7099300"/>
              <a:gd name="connsiteY2" fmla="*/ 792233 h 792233"/>
              <a:gd name="connsiteX3" fmla="*/ 0 w 7099300"/>
              <a:gd name="connsiteY3" fmla="*/ 792233 h 792233"/>
              <a:gd name="connsiteX4" fmla="*/ 0 w 7099300"/>
              <a:gd name="connsiteY4" fmla="*/ 0 h 792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99300" h="792233">
                <a:moveTo>
                  <a:pt x="0" y="0"/>
                </a:moveTo>
                <a:lnTo>
                  <a:pt x="7099300" y="18661"/>
                </a:lnTo>
                <a:lnTo>
                  <a:pt x="7099300" y="792233"/>
                </a:lnTo>
                <a:lnTo>
                  <a:pt x="0" y="792233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2509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A2E2FC59-0066-F373-893E-1AD744A3BC65}"/>
              </a:ext>
            </a:extLst>
          </p:cNvPr>
          <p:cNvGrpSpPr/>
          <p:nvPr/>
        </p:nvGrpSpPr>
        <p:grpSpPr>
          <a:xfrm>
            <a:off x="905001" y="2931551"/>
            <a:ext cx="2477681" cy="1377478"/>
            <a:chOff x="3958684" y="4282068"/>
            <a:chExt cx="2477681" cy="1377478"/>
          </a:xfrm>
        </p:grpSpPr>
        <p:sp>
          <p:nvSpPr>
            <p:cNvPr id="23" name="Freihandform: Form 22">
              <a:extLst>
                <a:ext uri="{FF2B5EF4-FFF2-40B4-BE49-F238E27FC236}">
                  <a16:creationId xmlns:a16="http://schemas.microsoft.com/office/drawing/2014/main" id="{9B0AFA0B-E957-F4AC-7E32-3098F86B77AF}"/>
                </a:ext>
              </a:extLst>
            </p:cNvPr>
            <p:cNvSpPr/>
            <p:nvPr/>
          </p:nvSpPr>
          <p:spPr>
            <a:xfrm>
              <a:off x="3958684" y="4282068"/>
              <a:ext cx="2178795" cy="1377478"/>
            </a:xfrm>
            <a:custGeom>
              <a:avLst/>
              <a:gdLst>
                <a:gd name="connsiteX0" fmla="*/ 0 w 178419"/>
                <a:gd name="connsiteY0" fmla="*/ 0 h 557561"/>
                <a:gd name="connsiteX1" fmla="*/ 0 w 178419"/>
                <a:gd name="connsiteY1" fmla="*/ 557561 h 557561"/>
                <a:gd name="connsiteX2" fmla="*/ 178419 w 178419"/>
                <a:gd name="connsiteY2" fmla="*/ 557561 h 557561"/>
                <a:gd name="connsiteX3" fmla="*/ 111512 w 178419"/>
                <a:gd name="connsiteY3" fmla="*/ 457200 h 557561"/>
                <a:gd name="connsiteX4" fmla="*/ 55756 w 178419"/>
                <a:gd name="connsiteY4" fmla="*/ 345688 h 557561"/>
                <a:gd name="connsiteX5" fmla="*/ 33454 w 178419"/>
                <a:gd name="connsiteY5" fmla="*/ 278781 h 557561"/>
                <a:gd name="connsiteX6" fmla="*/ 0 w 178419"/>
                <a:gd name="connsiteY6" fmla="*/ 0 h 557561"/>
                <a:gd name="connsiteX0" fmla="*/ 0 w 178419"/>
                <a:gd name="connsiteY0" fmla="*/ 0 h 1338796"/>
                <a:gd name="connsiteX1" fmla="*/ 17756 w 178419"/>
                <a:gd name="connsiteY1" fmla="*/ 1338796 h 1338796"/>
                <a:gd name="connsiteX2" fmla="*/ 178419 w 178419"/>
                <a:gd name="connsiteY2" fmla="*/ 557561 h 1338796"/>
                <a:gd name="connsiteX3" fmla="*/ 111512 w 178419"/>
                <a:gd name="connsiteY3" fmla="*/ 457200 h 1338796"/>
                <a:gd name="connsiteX4" fmla="*/ 55756 w 178419"/>
                <a:gd name="connsiteY4" fmla="*/ 345688 h 1338796"/>
                <a:gd name="connsiteX5" fmla="*/ 33454 w 178419"/>
                <a:gd name="connsiteY5" fmla="*/ 278781 h 1338796"/>
                <a:gd name="connsiteX6" fmla="*/ 0 w 178419"/>
                <a:gd name="connsiteY6" fmla="*/ 0 h 1338796"/>
                <a:gd name="connsiteX0" fmla="*/ 0 w 382606"/>
                <a:gd name="connsiteY0" fmla="*/ 0 h 1338796"/>
                <a:gd name="connsiteX1" fmla="*/ 17756 w 382606"/>
                <a:gd name="connsiteY1" fmla="*/ 1338796 h 1338796"/>
                <a:gd name="connsiteX2" fmla="*/ 382606 w 382606"/>
                <a:gd name="connsiteY2" fmla="*/ 699603 h 1338796"/>
                <a:gd name="connsiteX3" fmla="*/ 111512 w 382606"/>
                <a:gd name="connsiteY3" fmla="*/ 457200 h 1338796"/>
                <a:gd name="connsiteX4" fmla="*/ 55756 w 382606"/>
                <a:gd name="connsiteY4" fmla="*/ 345688 h 1338796"/>
                <a:gd name="connsiteX5" fmla="*/ 33454 w 382606"/>
                <a:gd name="connsiteY5" fmla="*/ 278781 h 1338796"/>
                <a:gd name="connsiteX6" fmla="*/ 0 w 382606"/>
                <a:gd name="connsiteY6" fmla="*/ 0 h 1338796"/>
                <a:gd name="connsiteX0" fmla="*/ 0 w 382606"/>
                <a:gd name="connsiteY0" fmla="*/ 0 h 1338796"/>
                <a:gd name="connsiteX1" fmla="*/ 17756 w 382606"/>
                <a:gd name="connsiteY1" fmla="*/ 1338796 h 1338796"/>
                <a:gd name="connsiteX2" fmla="*/ 382606 w 382606"/>
                <a:gd name="connsiteY2" fmla="*/ 699603 h 1338796"/>
                <a:gd name="connsiteX3" fmla="*/ 221988 w 382606"/>
                <a:gd name="connsiteY3" fmla="*/ 548495 h 1338796"/>
                <a:gd name="connsiteX4" fmla="*/ 111512 w 382606"/>
                <a:gd name="connsiteY4" fmla="*/ 457200 h 1338796"/>
                <a:gd name="connsiteX5" fmla="*/ 55756 w 382606"/>
                <a:gd name="connsiteY5" fmla="*/ 345688 h 1338796"/>
                <a:gd name="connsiteX6" fmla="*/ 33454 w 382606"/>
                <a:gd name="connsiteY6" fmla="*/ 278781 h 1338796"/>
                <a:gd name="connsiteX7" fmla="*/ 0 w 382606"/>
                <a:gd name="connsiteY7" fmla="*/ 0 h 1338796"/>
                <a:gd name="connsiteX0" fmla="*/ 0 w 1936199"/>
                <a:gd name="connsiteY0" fmla="*/ 0 h 1338796"/>
                <a:gd name="connsiteX1" fmla="*/ 17756 w 1936199"/>
                <a:gd name="connsiteY1" fmla="*/ 1338796 h 1338796"/>
                <a:gd name="connsiteX2" fmla="*/ 1936199 w 1936199"/>
                <a:gd name="connsiteY2" fmla="*/ 1312163 h 1338796"/>
                <a:gd name="connsiteX3" fmla="*/ 221988 w 1936199"/>
                <a:gd name="connsiteY3" fmla="*/ 548495 h 1338796"/>
                <a:gd name="connsiteX4" fmla="*/ 111512 w 1936199"/>
                <a:gd name="connsiteY4" fmla="*/ 457200 h 1338796"/>
                <a:gd name="connsiteX5" fmla="*/ 55756 w 1936199"/>
                <a:gd name="connsiteY5" fmla="*/ 345688 h 1338796"/>
                <a:gd name="connsiteX6" fmla="*/ 33454 w 1936199"/>
                <a:gd name="connsiteY6" fmla="*/ 278781 h 1338796"/>
                <a:gd name="connsiteX7" fmla="*/ 0 w 1936199"/>
                <a:gd name="connsiteY7" fmla="*/ 0 h 1338796"/>
                <a:gd name="connsiteX0" fmla="*/ 0 w 1936199"/>
                <a:gd name="connsiteY0" fmla="*/ 0 h 1338796"/>
                <a:gd name="connsiteX1" fmla="*/ 17756 w 1936199"/>
                <a:gd name="connsiteY1" fmla="*/ 1338796 h 1338796"/>
                <a:gd name="connsiteX2" fmla="*/ 1936199 w 1936199"/>
                <a:gd name="connsiteY2" fmla="*/ 1312163 h 1338796"/>
                <a:gd name="connsiteX3" fmla="*/ 683627 w 1936199"/>
                <a:gd name="connsiteY3" fmla="*/ 743803 h 1338796"/>
                <a:gd name="connsiteX4" fmla="*/ 221988 w 1936199"/>
                <a:gd name="connsiteY4" fmla="*/ 548495 h 1338796"/>
                <a:gd name="connsiteX5" fmla="*/ 111512 w 1936199"/>
                <a:gd name="connsiteY5" fmla="*/ 457200 h 1338796"/>
                <a:gd name="connsiteX6" fmla="*/ 55756 w 1936199"/>
                <a:gd name="connsiteY6" fmla="*/ 345688 h 1338796"/>
                <a:gd name="connsiteX7" fmla="*/ 33454 w 1936199"/>
                <a:gd name="connsiteY7" fmla="*/ 278781 h 1338796"/>
                <a:gd name="connsiteX8" fmla="*/ 0 w 1936199"/>
                <a:gd name="connsiteY8" fmla="*/ 0 h 1338796"/>
                <a:gd name="connsiteX0" fmla="*/ 0 w 1936199"/>
                <a:gd name="connsiteY0" fmla="*/ 0 h 1338796"/>
                <a:gd name="connsiteX1" fmla="*/ 17756 w 1936199"/>
                <a:gd name="connsiteY1" fmla="*/ 1338796 h 1338796"/>
                <a:gd name="connsiteX2" fmla="*/ 1936199 w 1936199"/>
                <a:gd name="connsiteY2" fmla="*/ 1312163 h 1338796"/>
                <a:gd name="connsiteX3" fmla="*/ 568217 w 1936199"/>
                <a:gd name="connsiteY3" fmla="*/ 983500 h 1338796"/>
                <a:gd name="connsiteX4" fmla="*/ 221988 w 1936199"/>
                <a:gd name="connsiteY4" fmla="*/ 548495 h 1338796"/>
                <a:gd name="connsiteX5" fmla="*/ 111512 w 1936199"/>
                <a:gd name="connsiteY5" fmla="*/ 457200 h 1338796"/>
                <a:gd name="connsiteX6" fmla="*/ 55756 w 1936199"/>
                <a:gd name="connsiteY6" fmla="*/ 345688 h 1338796"/>
                <a:gd name="connsiteX7" fmla="*/ 33454 w 1936199"/>
                <a:gd name="connsiteY7" fmla="*/ 278781 h 1338796"/>
                <a:gd name="connsiteX8" fmla="*/ 0 w 1936199"/>
                <a:gd name="connsiteY8" fmla="*/ 0 h 1338796"/>
                <a:gd name="connsiteX0" fmla="*/ 0 w 1936199"/>
                <a:gd name="connsiteY0" fmla="*/ 0 h 1338796"/>
                <a:gd name="connsiteX1" fmla="*/ 17756 w 1936199"/>
                <a:gd name="connsiteY1" fmla="*/ 1338796 h 1338796"/>
                <a:gd name="connsiteX2" fmla="*/ 1936199 w 1936199"/>
                <a:gd name="connsiteY2" fmla="*/ 1312163 h 1338796"/>
                <a:gd name="connsiteX3" fmla="*/ 754648 w 1936199"/>
                <a:gd name="connsiteY3" fmla="*/ 894723 h 1338796"/>
                <a:gd name="connsiteX4" fmla="*/ 221988 w 1936199"/>
                <a:gd name="connsiteY4" fmla="*/ 548495 h 1338796"/>
                <a:gd name="connsiteX5" fmla="*/ 111512 w 1936199"/>
                <a:gd name="connsiteY5" fmla="*/ 457200 h 1338796"/>
                <a:gd name="connsiteX6" fmla="*/ 55756 w 1936199"/>
                <a:gd name="connsiteY6" fmla="*/ 345688 h 1338796"/>
                <a:gd name="connsiteX7" fmla="*/ 33454 w 1936199"/>
                <a:gd name="connsiteY7" fmla="*/ 278781 h 1338796"/>
                <a:gd name="connsiteX8" fmla="*/ 0 w 1936199"/>
                <a:gd name="connsiteY8" fmla="*/ 0 h 1338796"/>
                <a:gd name="connsiteX0" fmla="*/ 0 w 1936199"/>
                <a:gd name="connsiteY0" fmla="*/ 0 h 1338796"/>
                <a:gd name="connsiteX1" fmla="*/ 17756 w 1936199"/>
                <a:gd name="connsiteY1" fmla="*/ 1338796 h 1338796"/>
                <a:gd name="connsiteX2" fmla="*/ 1936199 w 1936199"/>
                <a:gd name="connsiteY2" fmla="*/ 1312163 h 1338796"/>
                <a:gd name="connsiteX3" fmla="*/ 754648 w 1936199"/>
                <a:gd name="connsiteY3" fmla="*/ 894723 h 1338796"/>
                <a:gd name="connsiteX4" fmla="*/ 239744 w 1936199"/>
                <a:gd name="connsiteY4" fmla="*/ 788192 h 1338796"/>
                <a:gd name="connsiteX5" fmla="*/ 111512 w 1936199"/>
                <a:gd name="connsiteY5" fmla="*/ 457200 h 1338796"/>
                <a:gd name="connsiteX6" fmla="*/ 55756 w 1936199"/>
                <a:gd name="connsiteY6" fmla="*/ 345688 h 1338796"/>
                <a:gd name="connsiteX7" fmla="*/ 33454 w 1936199"/>
                <a:gd name="connsiteY7" fmla="*/ 278781 h 1338796"/>
                <a:gd name="connsiteX8" fmla="*/ 0 w 1936199"/>
                <a:gd name="connsiteY8" fmla="*/ 0 h 1338796"/>
                <a:gd name="connsiteX0" fmla="*/ 0 w 1936199"/>
                <a:gd name="connsiteY0" fmla="*/ 0 h 1338796"/>
                <a:gd name="connsiteX1" fmla="*/ 17756 w 1936199"/>
                <a:gd name="connsiteY1" fmla="*/ 1338796 h 1338796"/>
                <a:gd name="connsiteX2" fmla="*/ 1936199 w 1936199"/>
                <a:gd name="connsiteY2" fmla="*/ 1312163 h 1338796"/>
                <a:gd name="connsiteX3" fmla="*/ 754648 w 1936199"/>
                <a:gd name="connsiteY3" fmla="*/ 894723 h 1338796"/>
                <a:gd name="connsiteX4" fmla="*/ 319643 w 1936199"/>
                <a:gd name="connsiteY4" fmla="*/ 672783 h 1338796"/>
                <a:gd name="connsiteX5" fmla="*/ 111512 w 1936199"/>
                <a:gd name="connsiteY5" fmla="*/ 457200 h 1338796"/>
                <a:gd name="connsiteX6" fmla="*/ 55756 w 1936199"/>
                <a:gd name="connsiteY6" fmla="*/ 345688 h 1338796"/>
                <a:gd name="connsiteX7" fmla="*/ 33454 w 1936199"/>
                <a:gd name="connsiteY7" fmla="*/ 278781 h 1338796"/>
                <a:gd name="connsiteX8" fmla="*/ 0 w 1936199"/>
                <a:gd name="connsiteY8" fmla="*/ 0 h 1338796"/>
                <a:gd name="connsiteX0" fmla="*/ 0 w 1936199"/>
                <a:gd name="connsiteY0" fmla="*/ 0 h 1312163"/>
                <a:gd name="connsiteX1" fmla="*/ 8426 w 1936199"/>
                <a:gd name="connsiteY1" fmla="*/ 1264152 h 1312163"/>
                <a:gd name="connsiteX2" fmla="*/ 1936199 w 1936199"/>
                <a:gd name="connsiteY2" fmla="*/ 1312163 h 1312163"/>
                <a:gd name="connsiteX3" fmla="*/ 754648 w 1936199"/>
                <a:gd name="connsiteY3" fmla="*/ 894723 h 1312163"/>
                <a:gd name="connsiteX4" fmla="*/ 319643 w 1936199"/>
                <a:gd name="connsiteY4" fmla="*/ 672783 h 1312163"/>
                <a:gd name="connsiteX5" fmla="*/ 111512 w 1936199"/>
                <a:gd name="connsiteY5" fmla="*/ 457200 h 1312163"/>
                <a:gd name="connsiteX6" fmla="*/ 55756 w 1936199"/>
                <a:gd name="connsiteY6" fmla="*/ 345688 h 1312163"/>
                <a:gd name="connsiteX7" fmla="*/ 33454 w 1936199"/>
                <a:gd name="connsiteY7" fmla="*/ 278781 h 1312163"/>
                <a:gd name="connsiteX8" fmla="*/ 0 w 1936199"/>
                <a:gd name="connsiteY8" fmla="*/ 0 h 1312163"/>
                <a:gd name="connsiteX0" fmla="*/ 0 w 1768248"/>
                <a:gd name="connsiteY0" fmla="*/ 0 h 1264152"/>
                <a:gd name="connsiteX1" fmla="*/ 8426 w 1768248"/>
                <a:gd name="connsiteY1" fmla="*/ 1264152 h 1264152"/>
                <a:gd name="connsiteX2" fmla="*/ 1768248 w 1768248"/>
                <a:gd name="connsiteY2" fmla="*/ 1246849 h 1264152"/>
                <a:gd name="connsiteX3" fmla="*/ 754648 w 1768248"/>
                <a:gd name="connsiteY3" fmla="*/ 894723 h 1264152"/>
                <a:gd name="connsiteX4" fmla="*/ 319643 w 1768248"/>
                <a:gd name="connsiteY4" fmla="*/ 672783 h 1264152"/>
                <a:gd name="connsiteX5" fmla="*/ 111512 w 1768248"/>
                <a:gd name="connsiteY5" fmla="*/ 457200 h 1264152"/>
                <a:gd name="connsiteX6" fmla="*/ 55756 w 1768248"/>
                <a:gd name="connsiteY6" fmla="*/ 345688 h 1264152"/>
                <a:gd name="connsiteX7" fmla="*/ 33454 w 1768248"/>
                <a:gd name="connsiteY7" fmla="*/ 278781 h 1264152"/>
                <a:gd name="connsiteX8" fmla="*/ 0 w 1768248"/>
                <a:gd name="connsiteY8" fmla="*/ 0 h 1264152"/>
                <a:gd name="connsiteX0" fmla="*/ 0 w 1768248"/>
                <a:gd name="connsiteY0" fmla="*/ 0 h 1366788"/>
                <a:gd name="connsiteX1" fmla="*/ 8426 w 1768248"/>
                <a:gd name="connsiteY1" fmla="*/ 1366788 h 1366788"/>
                <a:gd name="connsiteX2" fmla="*/ 1768248 w 1768248"/>
                <a:gd name="connsiteY2" fmla="*/ 1246849 h 1366788"/>
                <a:gd name="connsiteX3" fmla="*/ 754648 w 1768248"/>
                <a:gd name="connsiteY3" fmla="*/ 894723 h 1366788"/>
                <a:gd name="connsiteX4" fmla="*/ 319643 w 1768248"/>
                <a:gd name="connsiteY4" fmla="*/ 672783 h 1366788"/>
                <a:gd name="connsiteX5" fmla="*/ 111512 w 1768248"/>
                <a:gd name="connsiteY5" fmla="*/ 457200 h 1366788"/>
                <a:gd name="connsiteX6" fmla="*/ 55756 w 1768248"/>
                <a:gd name="connsiteY6" fmla="*/ 345688 h 1366788"/>
                <a:gd name="connsiteX7" fmla="*/ 33454 w 1768248"/>
                <a:gd name="connsiteY7" fmla="*/ 278781 h 1366788"/>
                <a:gd name="connsiteX8" fmla="*/ 0 w 1768248"/>
                <a:gd name="connsiteY8" fmla="*/ 0 h 1366788"/>
                <a:gd name="connsiteX0" fmla="*/ 0 w 2178795"/>
                <a:gd name="connsiteY0" fmla="*/ 0 h 1377478"/>
                <a:gd name="connsiteX1" fmla="*/ 8426 w 2178795"/>
                <a:gd name="connsiteY1" fmla="*/ 1366788 h 1377478"/>
                <a:gd name="connsiteX2" fmla="*/ 2178795 w 2178795"/>
                <a:gd name="connsiteY2" fmla="*/ 1377478 h 1377478"/>
                <a:gd name="connsiteX3" fmla="*/ 754648 w 2178795"/>
                <a:gd name="connsiteY3" fmla="*/ 894723 h 1377478"/>
                <a:gd name="connsiteX4" fmla="*/ 319643 w 2178795"/>
                <a:gd name="connsiteY4" fmla="*/ 672783 h 1377478"/>
                <a:gd name="connsiteX5" fmla="*/ 111512 w 2178795"/>
                <a:gd name="connsiteY5" fmla="*/ 457200 h 1377478"/>
                <a:gd name="connsiteX6" fmla="*/ 55756 w 2178795"/>
                <a:gd name="connsiteY6" fmla="*/ 345688 h 1377478"/>
                <a:gd name="connsiteX7" fmla="*/ 33454 w 2178795"/>
                <a:gd name="connsiteY7" fmla="*/ 278781 h 1377478"/>
                <a:gd name="connsiteX8" fmla="*/ 0 w 2178795"/>
                <a:gd name="connsiteY8" fmla="*/ 0 h 1377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78795" h="1377478">
                  <a:moveTo>
                    <a:pt x="0" y="0"/>
                  </a:moveTo>
                  <a:cubicBezTo>
                    <a:pt x="2809" y="421384"/>
                    <a:pt x="5617" y="945404"/>
                    <a:pt x="8426" y="1366788"/>
                  </a:cubicBezTo>
                  <a:lnTo>
                    <a:pt x="2178795" y="1377478"/>
                  </a:lnTo>
                  <a:lnTo>
                    <a:pt x="754648" y="894723"/>
                  </a:lnTo>
                  <a:lnTo>
                    <a:pt x="319643" y="672783"/>
                  </a:lnTo>
                  <a:lnTo>
                    <a:pt x="111512" y="457200"/>
                  </a:lnTo>
                  <a:lnTo>
                    <a:pt x="55756" y="345688"/>
                  </a:lnTo>
                  <a:lnTo>
                    <a:pt x="33454" y="27878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1D8D64C0-A9D3-7F76-2B9A-AD27469AD8EB}"/>
                </a:ext>
              </a:extLst>
            </p:cNvPr>
            <p:cNvSpPr txBox="1"/>
            <p:nvPr/>
          </p:nvSpPr>
          <p:spPr>
            <a:xfrm>
              <a:off x="4031539" y="4406959"/>
              <a:ext cx="24048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>
                  <a:latin typeface="Barlow" panose="00000500000000000000" pitchFamily="2" charset="0"/>
                </a:rPr>
                <a:t>Spitzenlast</a:t>
              </a:r>
              <a:r>
                <a:rPr lang="de-DE" sz="1200" b="1" dirty="0">
                  <a:latin typeface="Barlow" panose="00000500000000000000" pitchFamily="2" charset="0"/>
                  <a:sym typeface="Wingdings" panose="05000000000000000000" pitchFamily="2" charset="2"/>
                </a:rPr>
                <a:t> Redundanzsystem</a:t>
              </a:r>
              <a:endParaRPr lang="de-DE" sz="1200" b="1" dirty="0">
                <a:latin typeface="Barlow" panose="00000500000000000000" pitchFamily="2" charset="0"/>
              </a:endParaRPr>
            </a:p>
          </p:txBody>
        </p:sp>
      </p:grpSp>
      <p:sp>
        <p:nvSpPr>
          <p:cNvPr id="25" name="Freihandform: Form 24">
            <a:extLst>
              <a:ext uri="{FF2B5EF4-FFF2-40B4-BE49-F238E27FC236}">
                <a16:creationId xmlns:a16="http://schemas.microsoft.com/office/drawing/2014/main" id="{87E531AA-6406-6E34-89C1-57625CF5F38A}"/>
              </a:ext>
            </a:extLst>
          </p:cNvPr>
          <p:cNvSpPr/>
          <p:nvPr/>
        </p:nvSpPr>
        <p:spPr>
          <a:xfrm>
            <a:off x="3091568" y="4281867"/>
            <a:ext cx="4937197" cy="740984"/>
          </a:xfrm>
          <a:custGeom>
            <a:avLst/>
            <a:gdLst>
              <a:gd name="connsiteX0" fmla="*/ 0 w 6912864"/>
              <a:gd name="connsiteY0" fmla="*/ 9144 h 1527048"/>
              <a:gd name="connsiteX1" fmla="*/ 6912864 w 6912864"/>
              <a:gd name="connsiteY1" fmla="*/ 0 h 1527048"/>
              <a:gd name="connsiteX2" fmla="*/ 6912864 w 6912864"/>
              <a:gd name="connsiteY2" fmla="*/ 1527048 h 1527048"/>
              <a:gd name="connsiteX3" fmla="*/ 6583680 w 6912864"/>
              <a:gd name="connsiteY3" fmla="*/ 1490472 h 1527048"/>
              <a:gd name="connsiteX4" fmla="*/ 5980176 w 6912864"/>
              <a:gd name="connsiteY4" fmla="*/ 1444752 h 1527048"/>
              <a:gd name="connsiteX5" fmla="*/ 5340096 w 6912864"/>
              <a:gd name="connsiteY5" fmla="*/ 1380744 h 1527048"/>
              <a:gd name="connsiteX6" fmla="*/ 4636008 w 6912864"/>
              <a:gd name="connsiteY6" fmla="*/ 1271016 h 1527048"/>
              <a:gd name="connsiteX7" fmla="*/ 3785616 w 6912864"/>
              <a:gd name="connsiteY7" fmla="*/ 1133856 h 1527048"/>
              <a:gd name="connsiteX8" fmla="*/ 3035808 w 6912864"/>
              <a:gd name="connsiteY8" fmla="*/ 1005840 h 1527048"/>
              <a:gd name="connsiteX9" fmla="*/ 2322576 w 6912864"/>
              <a:gd name="connsiteY9" fmla="*/ 868680 h 1527048"/>
              <a:gd name="connsiteX10" fmla="*/ 1636776 w 6912864"/>
              <a:gd name="connsiteY10" fmla="*/ 713232 h 1527048"/>
              <a:gd name="connsiteX11" fmla="*/ 941832 w 6912864"/>
              <a:gd name="connsiteY11" fmla="*/ 484632 h 1527048"/>
              <a:gd name="connsiteX12" fmla="*/ 438912 w 6912864"/>
              <a:gd name="connsiteY12" fmla="*/ 265176 h 1527048"/>
              <a:gd name="connsiteX13" fmla="*/ 182880 w 6912864"/>
              <a:gd name="connsiteY13" fmla="*/ 128016 h 1527048"/>
              <a:gd name="connsiteX14" fmla="*/ 0 w 6912864"/>
              <a:gd name="connsiteY14" fmla="*/ 9144 h 1527048"/>
              <a:gd name="connsiteX0" fmla="*/ 0 w 6921742"/>
              <a:gd name="connsiteY0" fmla="*/ 0 h 1517904"/>
              <a:gd name="connsiteX1" fmla="*/ 6921742 w 6921742"/>
              <a:gd name="connsiteY1" fmla="*/ 727702 h 1517904"/>
              <a:gd name="connsiteX2" fmla="*/ 6912864 w 6921742"/>
              <a:gd name="connsiteY2" fmla="*/ 1517904 h 1517904"/>
              <a:gd name="connsiteX3" fmla="*/ 6583680 w 6921742"/>
              <a:gd name="connsiteY3" fmla="*/ 1481328 h 1517904"/>
              <a:gd name="connsiteX4" fmla="*/ 5980176 w 6921742"/>
              <a:gd name="connsiteY4" fmla="*/ 1435608 h 1517904"/>
              <a:gd name="connsiteX5" fmla="*/ 5340096 w 6921742"/>
              <a:gd name="connsiteY5" fmla="*/ 1371600 h 1517904"/>
              <a:gd name="connsiteX6" fmla="*/ 4636008 w 6921742"/>
              <a:gd name="connsiteY6" fmla="*/ 1261872 h 1517904"/>
              <a:gd name="connsiteX7" fmla="*/ 3785616 w 6921742"/>
              <a:gd name="connsiteY7" fmla="*/ 1124712 h 1517904"/>
              <a:gd name="connsiteX8" fmla="*/ 3035808 w 6921742"/>
              <a:gd name="connsiteY8" fmla="*/ 996696 h 1517904"/>
              <a:gd name="connsiteX9" fmla="*/ 2322576 w 6921742"/>
              <a:gd name="connsiteY9" fmla="*/ 859536 h 1517904"/>
              <a:gd name="connsiteX10" fmla="*/ 1636776 w 6921742"/>
              <a:gd name="connsiteY10" fmla="*/ 704088 h 1517904"/>
              <a:gd name="connsiteX11" fmla="*/ 941832 w 6921742"/>
              <a:gd name="connsiteY11" fmla="*/ 475488 h 1517904"/>
              <a:gd name="connsiteX12" fmla="*/ 438912 w 6921742"/>
              <a:gd name="connsiteY12" fmla="*/ 256032 h 1517904"/>
              <a:gd name="connsiteX13" fmla="*/ 182880 w 6921742"/>
              <a:gd name="connsiteY13" fmla="*/ 118872 h 1517904"/>
              <a:gd name="connsiteX14" fmla="*/ 0 w 6921742"/>
              <a:gd name="connsiteY14" fmla="*/ 0 h 1517904"/>
              <a:gd name="connsiteX0" fmla="*/ 0 w 6738862"/>
              <a:gd name="connsiteY0" fmla="*/ 0 h 1399032"/>
              <a:gd name="connsiteX1" fmla="*/ 6738862 w 6738862"/>
              <a:gd name="connsiteY1" fmla="*/ 608830 h 1399032"/>
              <a:gd name="connsiteX2" fmla="*/ 6729984 w 6738862"/>
              <a:gd name="connsiteY2" fmla="*/ 1399032 h 1399032"/>
              <a:gd name="connsiteX3" fmla="*/ 6400800 w 6738862"/>
              <a:gd name="connsiteY3" fmla="*/ 1362456 h 1399032"/>
              <a:gd name="connsiteX4" fmla="*/ 5797296 w 6738862"/>
              <a:gd name="connsiteY4" fmla="*/ 1316736 h 1399032"/>
              <a:gd name="connsiteX5" fmla="*/ 5157216 w 6738862"/>
              <a:gd name="connsiteY5" fmla="*/ 1252728 h 1399032"/>
              <a:gd name="connsiteX6" fmla="*/ 4453128 w 6738862"/>
              <a:gd name="connsiteY6" fmla="*/ 1143000 h 1399032"/>
              <a:gd name="connsiteX7" fmla="*/ 3602736 w 6738862"/>
              <a:gd name="connsiteY7" fmla="*/ 1005840 h 1399032"/>
              <a:gd name="connsiteX8" fmla="*/ 2852928 w 6738862"/>
              <a:gd name="connsiteY8" fmla="*/ 877824 h 1399032"/>
              <a:gd name="connsiteX9" fmla="*/ 2139696 w 6738862"/>
              <a:gd name="connsiteY9" fmla="*/ 740664 h 1399032"/>
              <a:gd name="connsiteX10" fmla="*/ 1453896 w 6738862"/>
              <a:gd name="connsiteY10" fmla="*/ 585216 h 1399032"/>
              <a:gd name="connsiteX11" fmla="*/ 758952 w 6738862"/>
              <a:gd name="connsiteY11" fmla="*/ 356616 h 1399032"/>
              <a:gd name="connsiteX12" fmla="*/ 256032 w 6738862"/>
              <a:gd name="connsiteY12" fmla="*/ 137160 h 1399032"/>
              <a:gd name="connsiteX13" fmla="*/ 0 w 6738862"/>
              <a:gd name="connsiteY13" fmla="*/ 0 h 1399032"/>
              <a:gd name="connsiteX0" fmla="*/ 0 w 6482830"/>
              <a:gd name="connsiteY0" fmla="*/ 0 h 1261872"/>
              <a:gd name="connsiteX1" fmla="*/ 6482830 w 6482830"/>
              <a:gd name="connsiteY1" fmla="*/ 471670 h 1261872"/>
              <a:gd name="connsiteX2" fmla="*/ 6473952 w 6482830"/>
              <a:gd name="connsiteY2" fmla="*/ 1261872 h 1261872"/>
              <a:gd name="connsiteX3" fmla="*/ 6144768 w 6482830"/>
              <a:gd name="connsiteY3" fmla="*/ 1225296 h 1261872"/>
              <a:gd name="connsiteX4" fmla="*/ 5541264 w 6482830"/>
              <a:gd name="connsiteY4" fmla="*/ 1179576 h 1261872"/>
              <a:gd name="connsiteX5" fmla="*/ 4901184 w 6482830"/>
              <a:gd name="connsiteY5" fmla="*/ 1115568 h 1261872"/>
              <a:gd name="connsiteX6" fmla="*/ 4197096 w 6482830"/>
              <a:gd name="connsiteY6" fmla="*/ 1005840 h 1261872"/>
              <a:gd name="connsiteX7" fmla="*/ 3346704 w 6482830"/>
              <a:gd name="connsiteY7" fmla="*/ 868680 h 1261872"/>
              <a:gd name="connsiteX8" fmla="*/ 2596896 w 6482830"/>
              <a:gd name="connsiteY8" fmla="*/ 740664 h 1261872"/>
              <a:gd name="connsiteX9" fmla="*/ 1883664 w 6482830"/>
              <a:gd name="connsiteY9" fmla="*/ 603504 h 1261872"/>
              <a:gd name="connsiteX10" fmla="*/ 1197864 w 6482830"/>
              <a:gd name="connsiteY10" fmla="*/ 448056 h 1261872"/>
              <a:gd name="connsiteX11" fmla="*/ 502920 w 6482830"/>
              <a:gd name="connsiteY11" fmla="*/ 219456 h 1261872"/>
              <a:gd name="connsiteX12" fmla="*/ 0 w 6482830"/>
              <a:gd name="connsiteY12" fmla="*/ 0 h 1261872"/>
              <a:gd name="connsiteX0" fmla="*/ 0 w 5979910"/>
              <a:gd name="connsiteY0" fmla="*/ 0 h 1042416"/>
              <a:gd name="connsiteX1" fmla="*/ 5979910 w 5979910"/>
              <a:gd name="connsiteY1" fmla="*/ 252214 h 1042416"/>
              <a:gd name="connsiteX2" fmla="*/ 5971032 w 5979910"/>
              <a:gd name="connsiteY2" fmla="*/ 1042416 h 1042416"/>
              <a:gd name="connsiteX3" fmla="*/ 5641848 w 5979910"/>
              <a:gd name="connsiteY3" fmla="*/ 1005840 h 1042416"/>
              <a:gd name="connsiteX4" fmla="*/ 5038344 w 5979910"/>
              <a:gd name="connsiteY4" fmla="*/ 960120 h 1042416"/>
              <a:gd name="connsiteX5" fmla="*/ 4398264 w 5979910"/>
              <a:gd name="connsiteY5" fmla="*/ 896112 h 1042416"/>
              <a:gd name="connsiteX6" fmla="*/ 3694176 w 5979910"/>
              <a:gd name="connsiteY6" fmla="*/ 786384 h 1042416"/>
              <a:gd name="connsiteX7" fmla="*/ 2843784 w 5979910"/>
              <a:gd name="connsiteY7" fmla="*/ 649224 h 1042416"/>
              <a:gd name="connsiteX8" fmla="*/ 2093976 w 5979910"/>
              <a:gd name="connsiteY8" fmla="*/ 521208 h 1042416"/>
              <a:gd name="connsiteX9" fmla="*/ 1380744 w 5979910"/>
              <a:gd name="connsiteY9" fmla="*/ 384048 h 1042416"/>
              <a:gd name="connsiteX10" fmla="*/ 694944 w 5979910"/>
              <a:gd name="connsiteY10" fmla="*/ 228600 h 1042416"/>
              <a:gd name="connsiteX11" fmla="*/ 0 w 5979910"/>
              <a:gd name="connsiteY11" fmla="*/ 0 h 1042416"/>
              <a:gd name="connsiteX0" fmla="*/ 0 w 5284966"/>
              <a:gd name="connsiteY0" fmla="*/ 0 h 813816"/>
              <a:gd name="connsiteX1" fmla="*/ 5284966 w 5284966"/>
              <a:gd name="connsiteY1" fmla="*/ 23614 h 813816"/>
              <a:gd name="connsiteX2" fmla="*/ 5276088 w 5284966"/>
              <a:gd name="connsiteY2" fmla="*/ 813816 h 813816"/>
              <a:gd name="connsiteX3" fmla="*/ 4946904 w 5284966"/>
              <a:gd name="connsiteY3" fmla="*/ 777240 h 813816"/>
              <a:gd name="connsiteX4" fmla="*/ 4343400 w 5284966"/>
              <a:gd name="connsiteY4" fmla="*/ 731520 h 813816"/>
              <a:gd name="connsiteX5" fmla="*/ 3703320 w 5284966"/>
              <a:gd name="connsiteY5" fmla="*/ 667512 h 813816"/>
              <a:gd name="connsiteX6" fmla="*/ 2999232 w 5284966"/>
              <a:gd name="connsiteY6" fmla="*/ 557784 h 813816"/>
              <a:gd name="connsiteX7" fmla="*/ 2148840 w 5284966"/>
              <a:gd name="connsiteY7" fmla="*/ 420624 h 813816"/>
              <a:gd name="connsiteX8" fmla="*/ 1399032 w 5284966"/>
              <a:gd name="connsiteY8" fmla="*/ 292608 h 813816"/>
              <a:gd name="connsiteX9" fmla="*/ 685800 w 5284966"/>
              <a:gd name="connsiteY9" fmla="*/ 155448 h 813816"/>
              <a:gd name="connsiteX10" fmla="*/ 0 w 5284966"/>
              <a:gd name="connsiteY10" fmla="*/ 0 h 813816"/>
              <a:gd name="connsiteX0" fmla="*/ 0 w 5151801"/>
              <a:gd name="connsiteY0" fmla="*/ 11896 h 790202"/>
              <a:gd name="connsiteX1" fmla="*/ 5151801 w 5151801"/>
              <a:gd name="connsiteY1" fmla="*/ 0 h 790202"/>
              <a:gd name="connsiteX2" fmla="*/ 5142923 w 5151801"/>
              <a:gd name="connsiteY2" fmla="*/ 790202 h 790202"/>
              <a:gd name="connsiteX3" fmla="*/ 4813739 w 5151801"/>
              <a:gd name="connsiteY3" fmla="*/ 753626 h 790202"/>
              <a:gd name="connsiteX4" fmla="*/ 4210235 w 5151801"/>
              <a:gd name="connsiteY4" fmla="*/ 707906 h 790202"/>
              <a:gd name="connsiteX5" fmla="*/ 3570155 w 5151801"/>
              <a:gd name="connsiteY5" fmla="*/ 643898 h 790202"/>
              <a:gd name="connsiteX6" fmla="*/ 2866067 w 5151801"/>
              <a:gd name="connsiteY6" fmla="*/ 534170 h 790202"/>
              <a:gd name="connsiteX7" fmla="*/ 2015675 w 5151801"/>
              <a:gd name="connsiteY7" fmla="*/ 397010 h 790202"/>
              <a:gd name="connsiteX8" fmla="*/ 1265867 w 5151801"/>
              <a:gd name="connsiteY8" fmla="*/ 268994 h 790202"/>
              <a:gd name="connsiteX9" fmla="*/ 552635 w 5151801"/>
              <a:gd name="connsiteY9" fmla="*/ 131834 h 790202"/>
              <a:gd name="connsiteX10" fmla="*/ 0 w 5151801"/>
              <a:gd name="connsiteY10" fmla="*/ 11896 h 790202"/>
              <a:gd name="connsiteX0" fmla="*/ 0 w 5413058"/>
              <a:gd name="connsiteY0" fmla="*/ 0 h 843621"/>
              <a:gd name="connsiteX1" fmla="*/ 5413058 w 5413058"/>
              <a:gd name="connsiteY1" fmla="*/ 53419 h 843621"/>
              <a:gd name="connsiteX2" fmla="*/ 5404180 w 5413058"/>
              <a:gd name="connsiteY2" fmla="*/ 843621 h 843621"/>
              <a:gd name="connsiteX3" fmla="*/ 5074996 w 5413058"/>
              <a:gd name="connsiteY3" fmla="*/ 807045 h 843621"/>
              <a:gd name="connsiteX4" fmla="*/ 4471492 w 5413058"/>
              <a:gd name="connsiteY4" fmla="*/ 761325 h 843621"/>
              <a:gd name="connsiteX5" fmla="*/ 3831412 w 5413058"/>
              <a:gd name="connsiteY5" fmla="*/ 697317 h 843621"/>
              <a:gd name="connsiteX6" fmla="*/ 3127324 w 5413058"/>
              <a:gd name="connsiteY6" fmla="*/ 587589 h 843621"/>
              <a:gd name="connsiteX7" fmla="*/ 2276932 w 5413058"/>
              <a:gd name="connsiteY7" fmla="*/ 450429 h 843621"/>
              <a:gd name="connsiteX8" fmla="*/ 1527124 w 5413058"/>
              <a:gd name="connsiteY8" fmla="*/ 322413 h 843621"/>
              <a:gd name="connsiteX9" fmla="*/ 813892 w 5413058"/>
              <a:gd name="connsiteY9" fmla="*/ 185253 h 843621"/>
              <a:gd name="connsiteX10" fmla="*/ 0 w 5413058"/>
              <a:gd name="connsiteY10" fmla="*/ 0 h 843621"/>
              <a:gd name="connsiteX0" fmla="*/ 0 w 5413058"/>
              <a:gd name="connsiteY0" fmla="*/ 0 h 843621"/>
              <a:gd name="connsiteX1" fmla="*/ 5413058 w 5413058"/>
              <a:gd name="connsiteY1" fmla="*/ 6766 h 843621"/>
              <a:gd name="connsiteX2" fmla="*/ 5404180 w 5413058"/>
              <a:gd name="connsiteY2" fmla="*/ 843621 h 843621"/>
              <a:gd name="connsiteX3" fmla="*/ 5074996 w 5413058"/>
              <a:gd name="connsiteY3" fmla="*/ 807045 h 843621"/>
              <a:gd name="connsiteX4" fmla="*/ 4471492 w 5413058"/>
              <a:gd name="connsiteY4" fmla="*/ 761325 h 843621"/>
              <a:gd name="connsiteX5" fmla="*/ 3831412 w 5413058"/>
              <a:gd name="connsiteY5" fmla="*/ 697317 h 843621"/>
              <a:gd name="connsiteX6" fmla="*/ 3127324 w 5413058"/>
              <a:gd name="connsiteY6" fmla="*/ 587589 h 843621"/>
              <a:gd name="connsiteX7" fmla="*/ 2276932 w 5413058"/>
              <a:gd name="connsiteY7" fmla="*/ 450429 h 843621"/>
              <a:gd name="connsiteX8" fmla="*/ 1527124 w 5413058"/>
              <a:gd name="connsiteY8" fmla="*/ 322413 h 843621"/>
              <a:gd name="connsiteX9" fmla="*/ 813892 w 5413058"/>
              <a:gd name="connsiteY9" fmla="*/ 185253 h 843621"/>
              <a:gd name="connsiteX10" fmla="*/ 0 w 5413058"/>
              <a:gd name="connsiteY10" fmla="*/ 0 h 843621"/>
              <a:gd name="connsiteX0" fmla="*/ 0 w 4927867"/>
              <a:gd name="connsiteY0" fmla="*/ 95871 h 836855"/>
              <a:gd name="connsiteX1" fmla="*/ 4927867 w 4927867"/>
              <a:gd name="connsiteY1" fmla="*/ 0 h 836855"/>
              <a:gd name="connsiteX2" fmla="*/ 4918989 w 4927867"/>
              <a:gd name="connsiteY2" fmla="*/ 836855 h 836855"/>
              <a:gd name="connsiteX3" fmla="*/ 4589805 w 4927867"/>
              <a:gd name="connsiteY3" fmla="*/ 800279 h 836855"/>
              <a:gd name="connsiteX4" fmla="*/ 3986301 w 4927867"/>
              <a:gd name="connsiteY4" fmla="*/ 754559 h 836855"/>
              <a:gd name="connsiteX5" fmla="*/ 3346221 w 4927867"/>
              <a:gd name="connsiteY5" fmla="*/ 690551 h 836855"/>
              <a:gd name="connsiteX6" fmla="*/ 2642133 w 4927867"/>
              <a:gd name="connsiteY6" fmla="*/ 580823 h 836855"/>
              <a:gd name="connsiteX7" fmla="*/ 1791741 w 4927867"/>
              <a:gd name="connsiteY7" fmla="*/ 443663 h 836855"/>
              <a:gd name="connsiteX8" fmla="*/ 1041933 w 4927867"/>
              <a:gd name="connsiteY8" fmla="*/ 315647 h 836855"/>
              <a:gd name="connsiteX9" fmla="*/ 328701 w 4927867"/>
              <a:gd name="connsiteY9" fmla="*/ 178487 h 836855"/>
              <a:gd name="connsiteX10" fmla="*/ 0 w 4927867"/>
              <a:gd name="connsiteY10" fmla="*/ 95871 h 836855"/>
              <a:gd name="connsiteX0" fmla="*/ 0 w 4937197"/>
              <a:gd name="connsiteY0" fmla="*/ 0 h 740984"/>
              <a:gd name="connsiteX1" fmla="*/ 4937197 w 4937197"/>
              <a:gd name="connsiteY1" fmla="*/ 44088 h 740984"/>
              <a:gd name="connsiteX2" fmla="*/ 4918989 w 4937197"/>
              <a:gd name="connsiteY2" fmla="*/ 740984 h 740984"/>
              <a:gd name="connsiteX3" fmla="*/ 4589805 w 4937197"/>
              <a:gd name="connsiteY3" fmla="*/ 704408 h 740984"/>
              <a:gd name="connsiteX4" fmla="*/ 3986301 w 4937197"/>
              <a:gd name="connsiteY4" fmla="*/ 658688 h 740984"/>
              <a:gd name="connsiteX5" fmla="*/ 3346221 w 4937197"/>
              <a:gd name="connsiteY5" fmla="*/ 594680 h 740984"/>
              <a:gd name="connsiteX6" fmla="*/ 2642133 w 4937197"/>
              <a:gd name="connsiteY6" fmla="*/ 484952 h 740984"/>
              <a:gd name="connsiteX7" fmla="*/ 1791741 w 4937197"/>
              <a:gd name="connsiteY7" fmla="*/ 347792 h 740984"/>
              <a:gd name="connsiteX8" fmla="*/ 1041933 w 4937197"/>
              <a:gd name="connsiteY8" fmla="*/ 219776 h 740984"/>
              <a:gd name="connsiteX9" fmla="*/ 328701 w 4937197"/>
              <a:gd name="connsiteY9" fmla="*/ 82616 h 740984"/>
              <a:gd name="connsiteX10" fmla="*/ 0 w 4937197"/>
              <a:gd name="connsiteY10" fmla="*/ 0 h 740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37197" h="740984">
                <a:moveTo>
                  <a:pt x="0" y="0"/>
                </a:moveTo>
                <a:lnTo>
                  <a:pt x="4937197" y="44088"/>
                </a:lnTo>
                <a:cubicBezTo>
                  <a:pt x="4934238" y="307489"/>
                  <a:pt x="4921948" y="477583"/>
                  <a:pt x="4918989" y="740984"/>
                </a:cubicBezTo>
                <a:lnTo>
                  <a:pt x="4589805" y="704408"/>
                </a:lnTo>
                <a:lnTo>
                  <a:pt x="3986301" y="658688"/>
                </a:lnTo>
                <a:lnTo>
                  <a:pt x="3346221" y="594680"/>
                </a:lnTo>
                <a:lnTo>
                  <a:pt x="2642133" y="484952"/>
                </a:lnTo>
                <a:lnTo>
                  <a:pt x="1791741" y="347792"/>
                </a:lnTo>
                <a:lnTo>
                  <a:pt x="1041933" y="219776"/>
                </a:lnTo>
                <a:lnTo>
                  <a:pt x="328701" y="82616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FDB2A98-C241-F4CB-2BDB-727CAB16A88E}"/>
              </a:ext>
            </a:extLst>
          </p:cNvPr>
          <p:cNvSpPr txBox="1"/>
          <p:nvPr/>
        </p:nvSpPr>
        <p:spPr>
          <a:xfrm>
            <a:off x="5461955" y="3502671"/>
            <a:ext cx="33970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latin typeface="Barlow" panose="00000500000000000000" pitchFamily="2" charset="0"/>
              </a:rPr>
              <a:t>Überkapazitäten:</a:t>
            </a:r>
          </a:p>
          <a:p>
            <a:r>
              <a:rPr lang="de-DE" sz="1200" b="1" dirty="0">
                <a:latin typeface="Barlow" panose="00000500000000000000" pitchFamily="2" charset="0"/>
                <a:sym typeface="Wingdings" panose="05000000000000000000" pitchFamily="2" charset="2"/>
              </a:rPr>
              <a:t> </a:t>
            </a:r>
            <a:r>
              <a:rPr lang="de-DE" sz="1200" b="1" dirty="0">
                <a:solidFill>
                  <a:srgbClr val="FF0000"/>
                </a:solidFill>
                <a:latin typeface="Barlow" panose="00000500000000000000" pitchFamily="2" charset="0"/>
                <a:sym typeface="Wingdings" panose="05000000000000000000" pitchFamily="2" charset="2"/>
              </a:rPr>
              <a:t>Stromproduktion oder</a:t>
            </a:r>
          </a:p>
          <a:p>
            <a:r>
              <a:rPr lang="de-DE" sz="1200" b="1" dirty="0">
                <a:latin typeface="Barlow" panose="00000500000000000000" pitchFamily="2" charset="0"/>
                <a:sym typeface="Wingdings" panose="05000000000000000000" pitchFamily="2" charset="2"/>
              </a:rPr>
              <a:t> </a:t>
            </a:r>
            <a:r>
              <a:rPr lang="de-DE" sz="1200" b="1" dirty="0">
                <a:solidFill>
                  <a:schemeClr val="tx2"/>
                </a:solidFill>
                <a:latin typeface="Barlow" panose="00000500000000000000" pitchFamily="2" charset="0"/>
                <a:sym typeface="Wingdings" panose="05000000000000000000" pitchFamily="2" charset="2"/>
              </a:rPr>
              <a:t>Prozesswärmeabdeckung </a:t>
            </a:r>
            <a:r>
              <a:rPr lang="de-DE" sz="1200" b="1" dirty="0">
                <a:latin typeface="Barlow" panose="00000500000000000000" pitchFamily="2" charset="0"/>
                <a:sym typeface="Wingdings" panose="05000000000000000000" pitchFamily="2" charset="2"/>
              </a:rPr>
              <a:t>mit Wärmepumpe</a:t>
            </a:r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de-DE" sz="1200" b="1" dirty="0">
                <a:latin typeface="Barlow" panose="00000500000000000000" pitchFamily="2" charset="0"/>
                <a:sym typeface="Wingdings" panose="05000000000000000000" pitchFamily="2" charset="2"/>
              </a:rPr>
              <a:t>Saisonale Wärmespeicherung</a:t>
            </a:r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de-DE" sz="1200" b="1" dirty="0">
                <a:latin typeface="Barlow" panose="00000500000000000000" pitchFamily="2" charset="0"/>
                <a:sym typeface="Wingdings" panose="05000000000000000000" pitchFamily="2" charset="2"/>
              </a:rPr>
              <a:t>Anschluss weiterer Abnehmer</a:t>
            </a:r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de-DE" sz="1200" b="1" dirty="0">
                <a:solidFill>
                  <a:srgbClr val="002060"/>
                </a:solidFill>
                <a:latin typeface="Barlow" panose="00000500000000000000" pitchFamily="2" charset="0"/>
                <a:sym typeface="Wingdings" panose="05000000000000000000" pitchFamily="2" charset="2"/>
              </a:rPr>
              <a:t>Kühlung</a:t>
            </a:r>
            <a:endParaRPr lang="de-DE" sz="1200" b="1" dirty="0">
              <a:latin typeface="Barlow" panose="00000500000000000000" pitchFamily="2" charset="0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B1C70B85-173C-0F15-A5E5-C0BADC9C081B}"/>
              </a:ext>
            </a:extLst>
          </p:cNvPr>
          <p:cNvSpPr txBox="1"/>
          <p:nvPr/>
        </p:nvSpPr>
        <p:spPr>
          <a:xfrm>
            <a:off x="904228" y="4783671"/>
            <a:ext cx="2085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latin typeface="Barlow" panose="00000500000000000000" pitchFamily="2" charset="0"/>
              </a:rPr>
              <a:t>Heat </a:t>
            </a:r>
            <a:r>
              <a:rPr lang="de-DE" sz="1200" b="1" dirty="0" err="1">
                <a:latin typeface="Barlow" panose="00000500000000000000" pitchFamily="2" charset="0"/>
              </a:rPr>
              <a:t>demand</a:t>
            </a:r>
            <a:r>
              <a:rPr lang="de-DE" sz="1200" b="1" dirty="0">
                <a:latin typeface="Barlow" panose="00000500000000000000" pitchFamily="2" charset="0"/>
              </a:rPr>
              <a:t> </a:t>
            </a:r>
            <a:r>
              <a:rPr lang="de-DE" sz="1200" b="1" dirty="0" err="1">
                <a:latin typeface="Barlow" panose="00000500000000000000" pitchFamily="2" charset="0"/>
              </a:rPr>
              <a:t>coverage</a:t>
            </a:r>
            <a:r>
              <a:rPr lang="de-DE" sz="1200" b="1" dirty="0">
                <a:latin typeface="Barlow" panose="00000500000000000000" pitchFamily="2" charset="0"/>
              </a:rPr>
              <a:t> 80%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94C60B42-D4A6-5F7D-9209-A3B54E1DFCBB}"/>
              </a:ext>
            </a:extLst>
          </p:cNvPr>
          <p:cNvSpPr txBox="1"/>
          <p:nvPr/>
        </p:nvSpPr>
        <p:spPr>
          <a:xfrm>
            <a:off x="3311743" y="2093352"/>
            <a:ext cx="248398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highlight>
                  <a:srgbClr val="FFFFFF"/>
                </a:highlight>
                <a:latin typeface="Barlow" panose="00000500000000000000" pitchFamily="2" charset="0"/>
              </a:rPr>
              <a:t>Annual Load </a:t>
            </a:r>
            <a:r>
              <a:rPr lang="de-DE" sz="1200" b="1" dirty="0" err="1">
                <a:highlight>
                  <a:srgbClr val="FFFFFF"/>
                </a:highlight>
                <a:latin typeface="Barlow" panose="00000500000000000000" pitchFamily="2" charset="0"/>
              </a:rPr>
              <a:t>Curve</a:t>
            </a:r>
            <a:r>
              <a:rPr lang="de-DE" sz="1200" b="1" dirty="0">
                <a:highlight>
                  <a:srgbClr val="FFFFFF"/>
                </a:highlight>
                <a:latin typeface="Barlow" panose="00000500000000000000" pitchFamily="2" charset="0"/>
              </a:rPr>
              <a:t> Heat</a:t>
            </a:r>
          </a:p>
        </p:txBody>
      </p:sp>
      <p:sp>
        <p:nvSpPr>
          <p:cNvPr id="29" name="Freihandform: Form 28">
            <a:extLst>
              <a:ext uri="{FF2B5EF4-FFF2-40B4-BE49-F238E27FC236}">
                <a16:creationId xmlns:a16="http://schemas.microsoft.com/office/drawing/2014/main" id="{D931E767-4DF9-9245-319A-7A98A06D4BDF}"/>
              </a:ext>
            </a:extLst>
          </p:cNvPr>
          <p:cNvSpPr/>
          <p:nvPr/>
        </p:nvSpPr>
        <p:spPr>
          <a:xfrm>
            <a:off x="8014374" y="5001768"/>
            <a:ext cx="658368" cy="91440"/>
          </a:xfrm>
          <a:custGeom>
            <a:avLst/>
            <a:gdLst>
              <a:gd name="connsiteX0" fmla="*/ 0 w 658368"/>
              <a:gd name="connsiteY0" fmla="*/ 91440 h 91440"/>
              <a:gd name="connsiteX1" fmla="*/ 658368 w 658368"/>
              <a:gd name="connsiteY1" fmla="*/ 91440 h 91440"/>
              <a:gd name="connsiteX2" fmla="*/ 649224 w 658368"/>
              <a:gd name="connsiteY2" fmla="*/ 54864 h 91440"/>
              <a:gd name="connsiteX3" fmla="*/ 0 w 658368"/>
              <a:gd name="connsiteY3" fmla="*/ 0 h 91440"/>
              <a:gd name="connsiteX4" fmla="*/ 0 w 658368"/>
              <a:gd name="connsiteY4" fmla="*/ 9144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368" h="91440">
                <a:moveTo>
                  <a:pt x="0" y="91440"/>
                </a:moveTo>
                <a:lnTo>
                  <a:pt x="658368" y="91440"/>
                </a:lnTo>
                <a:lnTo>
                  <a:pt x="649224" y="54864"/>
                </a:lnTo>
                <a:lnTo>
                  <a:pt x="0" y="0"/>
                </a:lnTo>
                <a:lnTo>
                  <a:pt x="0" y="9144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0" name="Gerader Verbinder 29">
            <a:extLst>
              <a:ext uri="{FF2B5EF4-FFF2-40B4-BE49-F238E27FC236}">
                <a16:creationId xmlns:a16="http://schemas.microsoft.com/office/drawing/2014/main" id="{B5E83E87-B263-3A93-E2C0-FEE681E42FE2}"/>
              </a:ext>
            </a:extLst>
          </p:cNvPr>
          <p:cNvCxnSpPr>
            <a:cxnSpLocks/>
          </p:cNvCxnSpPr>
          <p:nvPr/>
        </p:nvCxnSpPr>
        <p:spPr>
          <a:xfrm>
            <a:off x="904228" y="4581160"/>
            <a:ext cx="371120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feld 30">
            <a:extLst>
              <a:ext uri="{FF2B5EF4-FFF2-40B4-BE49-F238E27FC236}">
                <a16:creationId xmlns:a16="http://schemas.microsoft.com/office/drawing/2014/main" id="{4D86724E-A310-442F-34E8-BE542427B4C7}"/>
              </a:ext>
            </a:extLst>
          </p:cNvPr>
          <p:cNvSpPr txBox="1"/>
          <p:nvPr/>
        </p:nvSpPr>
        <p:spPr>
          <a:xfrm>
            <a:off x="8043053" y="4759554"/>
            <a:ext cx="2496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latin typeface="Barlow" panose="00000500000000000000" pitchFamily="2" charset="0"/>
              </a:rPr>
              <a:t>Sommerlast </a:t>
            </a:r>
            <a:r>
              <a:rPr lang="de-DE" sz="1200" b="1" dirty="0">
                <a:latin typeface="Barlow" panose="00000500000000000000" pitchFamily="2" charset="0"/>
                <a:sym typeface="Wingdings" panose="05000000000000000000" pitchFamily="2" charset="2"/>
              </a:rPr>
              <a:t> Redundanzsystem</a:t>
            </a:r>
            <a:endParaRPr lang="de-DE" sz="1200" b="1" dirty="0">
              <a:latin typeface="Barlow" panose="00000500000000000000" pitchFamily="2" charset="0"/>
            </a:endParaRPr>
          </a:p>
        </p:txBody>
      </p:sp>
      <p:sp>
        <p:nvSpPr>
          <p:cNvPr id="32" name="Textfeld 31">
            <a:extLst>
              <a:ext uri="{FF2B5EF4-FFF2-40B4-BE49-F238E27FC236}">
                <a16:creationId xmlns:a16="http://schemas.microsoft.com/office/drawing/2014/main" id="{0673CD3A-E4B8-251C-ABA0-9421D1527F49}"/>
              </a:ext>
            </a:extLst>
          </p:cNvPr>
          <p:cNvSpPr txBox="1"/>
          <p:nvPr/>
        </p:nvSpPr>
        <p:spPr>
          <a:xfrm>
            <a:off x="923892" y="5685535"/>
            <a:ext cx="753804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b="1" dirty="0">
                <a:highlight>
                  <a:srgbClr val="FFFFFF"/>
                </a:highlight>
                <a:latin typeface="Barlow" panose="00000500000000000000" pitchFamily="2" charset="0"/>
              </a:rPr>
              <a:t>Wärmebedarf: 109 </a:t>
            </a:r>
            <a:r>
              <a:rPr lang="de-DE" sz="1400" b="1" dirty="0" err="1">
                <a:highlight>
                  <a:srgbClr val="FFFFFF"/>
                </a:highlight>
                <a:latin typeface="Barlow" panose="00000500000000000000" pitchFamily="2" charset="0"/>
              </a:rPr>
              <a:t>GWh</a:t>
            </a:r>
            <a:r>
              <a:rPr lang="de-DE" sz="1400" b="1" dirty="0">
                <a:highlight>
                  <a:srgbClr val="FFFFFF"/>
                </a:highlight>
                <a:latin typeface="Barlow" panose="00000500000000000000" pitchFamily="2" charset="0"/>
              </a:rPr>
              <a:t>/a </a:t>
            </a:r>
            <a:r>
              <a:rPr lang="de-DE" sz="1400" b="1" dirty="0">
                <a:highlight>
                  <a:srgbClr val="FFFFFF"/>
                </a:highlight>
                <a:latin typeface="Barlow" panose="00000500000000000000" pitchFamily="2" charset="0"/>
                <a:sym typeface="Wingdings" panose="05000000000000000000" pitchFamily="2" charset="2"/>
              </a:rPr>
              <a:t> 93 </a:t>
            </a:r>
            <a:r>
              <a:rPr lang="de-DE" sz="1400" b="1" dirty="0" err="1">
                <a:highlight>
                  <a:srgbClr val="FFFFFF"/>
                </a:highlight>
                <a:latin typeface="Barlow" panose="00000500000000000000" pitchFamily="2" charset="0"/>
                <a:sym typeface="Wingdings" panose="05000000000000000000" pitchFamily="2" charset="2"/>
              </a:rPr>
              <a:t>GWh</a:t>
            </a:r>
            <a:r>
              <a:rPr lang="de-DE" sz="1400" b="1" dirty="0">
                <a:highlight>
                  <a:srgbClr val="FFFFFF"/>
                </a:highlight>
                <a:latin typeface="Barlow" panose="00000500000000000000" pitchFamily="2" charset="0"/>
                <a:sym typeface="Wingdings" panose="05000000000000000000" pitchFamily="2" charset="2"/>
              </a:rPr>
              <a:t>/a Deckung</a:t>
            </a:r>
            <a:endParaRPr lang="de-DE" sz="1400" b="1" dirty="0">
              <a:highlight>
                <a:srgbClr val="FFFFFF"/>
              </a:highlight>
              <a:latin typeface="Barlow" panose="00000500000000000000" pitchFamily="2" charset="0"/>
            </a:endParaRPr>
          </a:p>
          <a:p>
            <a:r>
              <a:rPr lang="de-DE" sz="1400" b="1" dirty="0">
                <a:highlight>
                  <a:srgbClr val="FFFFFF"/>
                </a:highlight>
                <a:latin typeface="Barlow" panose="00000500000000000000" pitchFamily="2" charset="0"/>
              </a:rPr>
              <a:t>18,5 </a:t>
            </a:r>
            <a:r>
              <a:rPr lang="de-DE" sz="1400" b="1" dirty="0" err="1">
                <a:highlight>
                  <a:srgbClr val="FFFFFF"/>
                </a:highlight>
                <a:latin typeface="Barlow" panose="00000500000000000000" pitchFamily="2" charset="0"/>
              </a:rPr>
              <a:t>MW</a:t>
            </a:r>
            <a:r>
              <a:rPr lang="de-DE" sz="1400" b="1" baseline="-25000" dirty="0" err="1">
                <a:highlight>
                  <a:srgbClr val="FFFFFF"/>
                </a:highlight>
                <a:latin typeface="Barlow" panose="00000500000000000000" pitchFamily="2" charset="0"/>
              </a:rPr>
              <a:t>th</a:t>
            </a:r>
            <a:r>
              <a:rPr lang="de-DE" sz="1400" b="1" dirty="0">
                <a:highlight>
                  <a:srgbClr val="FFFFFF"/>
                </a:highlight>
                <a:latin typeface="Barlow" panose="00000500000000000000" pitchFamily="2" charset="0"/>
              </a:rPr>
              <a:t> Leistung: Wärmebereitstellung: 146 </a:t>
            </a:r>
            <a:r>
              <a:rPr lang="de-DE" sz="1400" b="1" dirty="0" err="1">
                <a:highlight>
                  <a:srgbClr val="FFFFFF"/>
                </a:highlight>
                <a:latin typeface="Barlow" panose="00000500000000000000" pitchFamily="2" charset="0"/>
              </a:rPr>
              <a:t>GWh</a:t>
            </a:r>
            <a:r>
              <a:rPr lang="de-DE" sz="1400" b="1" dirty="0">
                <a:highlight>
                  <a:srgbClr val="FFFFFF"/>
                </a:highlight>
                <a:latin typeface="Barlow" panose="00000500000000000000" pitchFamily="2" charset="0"/>
              </a:rPr>
              <a:t>/a </a:t>
            </a:r>
            <a:r>
              <a:rPr lang="de-DE" sz="1400" b="1" dirty="0">
                <a:highlight>
                  <a:srgbClr val="FFFFFF"/>
                </a:highlight>
                <a:latin typeface="Barlow" panose="00000500000000000000" pitchFamily="2" charset="0"/>
                <a:sym typeface="Wingdings" panose="05000000000000000000" pitchFamily="2" charset="2"/>
              </a:rPr>
              <a:t> 53 </a:t>
            </a:r>
            <a:r>
              <a:rPr lang="de-DE" sz="1400" b="1" dirty="0" err="1">
                <a:highlight>
                  <a:srgbClr val="FFFFFF"/>
                </a:highlight>
                <a:latin typeface="Barlow" panose="00000500000000000000" pitchFamily="2" charset="0"/>
                <a:sym typeface="Wingdings" panose="05000000000000000000" pitchFamily="2" charset="2"/>
              </a:rPr>
              <a:t>GWh</a:t>
            </a:r>
            <a:r>
              <a:rPr lang="de-DE" sz="1400" b="1" dirty="0">
                <a:highlight>
                  <a:srgbClr val="FFFFFF"/>
                </a:highlight>
                <a:latin typeface="Barlow" panose="00000500000000000000" pitchFamily="2" charset="0"/>
                <a:sym typeface="Wingdings" panose="05000000000000000000" pitchFamily="2" charset="2"/>
              </a:rPr>
              <a:t>/a Überkapazitäten</a:t>
            </a:r>
          </a:p>
          <a:p>
            <a:r>
              <a:rPr lang="de-DE" sz="1400" b="1" dirty="0">
                <a:solidFill>
                  <a:srgbClr val="FF0000"/>
                </a:solidFill>
                <a:highlight>
                  <a:srgbClr val="FFFFFF"/>
                </a:highlight>
                <a:latin typeface="Barlow" panose="00000500000000000000" pitchFamily="2" charset="0"/>
                <a:sym typeface="Wingdings" panose="05000000000000000000" pitchFamily="2" charset="2"/>
              </a:rPr>
              <a:t>Stromerzeugungskapazität: 3,9 </a:t>
            </a:r>
            <a:r>
              <a:rPr lang="de-DE" sz="1400" b="1" dirty="0" err="1">
                <a:solidFill>
                  <a:srgbClr val="FF0000"/>
                </a:solidFill>
                <a:highlight>
                  <a:srgbClr val="FFFFFF"/>
                </a:highlight>
                <a:latin typeface="Barlow" panose="00000500000000000000" pitchFamily="2" charset="0"/>
                <a:sym typeface="Wingdings" panose="05000000000000000000" pitchFamily="2" charset="2"/>
              </a:rPr>
              <a:t>GWh</a:t>
            </a:r>
            <a:r>
              <a:rPr lang="de-DE" sz="1400" b="1" dirty="0">
                <a:solidFill>
                  <a:srgbClr val="FF0000"/>
                </a:solidFill>
                <a:highlight>
                  <a:srgbClr val="FFFFFF"/>
                </a:highlight>
                <a:latin typeface="Barlow" panose="00000500000000000000" pitchFamily="2" charset="0"/>
                <a:sym typeface="Wingdings" panose="05000000000000000000" pitchFamily="2" charset="2"/>
              </a:rPr>
              <a:t>/a</a:t>
            </a:r>
            <a:endParaRPr lang="de-DE" sz="1400" b="1" dirty="0">
              <a:solidFill>
                <a:srgbClr val="FF0000"/>
              </a:solidFill>
              <a:highlight>
                <a:srgbClr val="FFFFFF"/>
              </a:highlight>
              <a:latin typeface="Barlow" panose="00000500000000000000" pitchFamily="2" charset="0"/>
            </a:endParaRPr>
          </a:p>
          <a:p>
            <a:endParaRPr lang="de-DE" sz="1400" b="1" dirty="0">
              <a:highlight>
                <a:srgbClr val="FFFFFF"/>
              </a:highlight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0744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feld 17">
            <a:extLst>
              <a:ext uri="{FF2B5EF4-FFF2-40B4-BE49-F238E27FC236}">
                <a16:creationId xmlns:a16="http://schemas.microsoft.com/office/drawing/2014/main" id="{15251925-3E85-DFA6-2EF7-BF0D2DAB8CCD}"/>
              </a:ext>
            </a:extLst>
          </p:cNvPr>
          <p:cNvSpPr txBox="1"/>
          <p:nvPr/>
        </p:nvSpPr>
        <p:spPr>
          <a:xfrm>
            <a:off x="982882" y="5633693"/>
            <a:ext cx="3598949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b="1" dirty="0">
                <a:highlight>
                  <a:srgbClr val="FFFFFF"/>
                </a:highlight>
                <a:latin typeface="Barlow" panose="00000500000000000000" pitchFamily="2" charset="0"/>
              </a:rPr>
              <a:t>Wärmebedarf: 109 </a:t>
            </a:r>
            <a:r>
              <a:rPr lang="de-DE" sz="1400" b="1" dirty="0" err="1">
                <a:highlight>
                  <a:srgbClr val="FFFFFF"/>
                </a:highlight>
                <a:latin typeface="Barlow" panose="00000500000000000000" pitchFamily="2" charset="0"/>
              </a:rPr>
              <a:t>GWh</a:t>
            </a:r>
            <a:r>
              <a:rPr lang="de-DE" sz="1400" b="1" dirty="0">
                <a:highlight>
                  <a:srgbClr val="FFFFFF"/>
                </a:highlight>
                <a:latin typeface="Barlow" panose="00000500000000000000" pitchFamily="2" charset="0"/>
              </a:rPr>
              <a:t>/a</a:t>
            </a:r>
          </a:p>
          <a:p>
            <a:r>
              <a:rPr lang="de-DE" sz="1400" b="1" dirty="0">
                <a:highlight>
                  <a:srgbClr val="FFFFFF"/>
                </a:highlight>
                <a:latin typeface="Barlow" panose="00000500000000000000" pitchFamily="2" charset="0"/>
              </a:rPr>
              <a:t>Geothermische Kapazität:288 </a:t>
            </a:r>
            <a:r>
              <a:rPr lang="de-DE" sz="1400" b="1" dirty="0" err="1">
                <a:highlight>
                  <a:srgbClr val="FFFFFF"/>
                </a:highlight>
                <a:latin typeface="Barlow" panose="00000500000000000000" pitchFamily="2" charset="0"/>
              </a:rPr>
              <a:t>GWh</a:t>
            </a:r>
            <a:r>
              <a:rPr lang="de-DE" sz="1400" b="1" dirty="0">
                <a:highlight>
                  <a:srgbClr val="FFFFFF"/>
                </a:highlight>
                <a:latin typeface="Barlow" panose="00000500000000000000" pitchFamily="2" charset="0"/>
              </a:rPr>
              <a:t>/a</a:t>
            </a:r>
          </a:p>
          <a:p>
            <a:r>
              <a:rPr lang="de-DE" sz="1400" b="1" dirty="0">
                <a:solidFill>
                  <a:srgbClr val="FF0000"/>
                </a:solidFill>
                <a:highlight>
                  <a:srgbClr val="FFFFFF"/>
                </a:highlight>
                <a:latin typeface="Barlow" panose="00000500000000000000" pitchFamily="2" charset="0"/>
              </a:rPr>
              <a:t>Stromerzeugungskapazität: 17.9 </a:t>
            </a:r>
            <a:r>
              <a:rPr lang="de-DE" sz="1400" b="1" dirty="0" err="1">
                <a:solidFill>
                  <a:srgbClr val="FF0000"/>
                </a:solidFill>
                <a:highlight>
                  <a:srgbClr val="FFFFFF"/>
                </a:highlight>
                <a:latin typeface="Barlow" panose="00000500000000000000" pitchFamily="2" charset="0"/>
              </a:rPr>
              <a:t>GWh</a:t>
            </a:r>
            <a:r>
              <a:rPr lang="de-DE" sz="1400" b="1" dirty="0">
                <a:solidFill>
                  <a:srgbClr val="FF0000"/>
                </a:solidFill>
                <a:highlight>
                  <a:srgbClr val="FFFFFF"/>
                </a:highlight>
                <a:latin typeface="Barlow" panose="00000500000000000000" pitchFamily="2" charset="0"/>
              </a:rPr>
              <a:t>/a</a:t>
            </a:r>
          </a:p>
        </p:txBody>
      </p:sp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D069ECF-9143-7FF4-C527-3F241FF04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7346" y="1475189"/>
            <a:ext cx="2304904" cy="5006821"/>
          </a:xfrm>
        </p:spPr>
        <p:txBody>
          <a:bodyPr/>
          <a:lstStyle/>
          <a:p>
            <a:pPr marL="176213" indent="-176213">
              <a:spcBef>
                <a:spcPts val="600"/>
              </a:spcBef>
              <a:buSzPct val="70000"/>
              <a:buBlip>
                <a:blip r:embed="rId2"/>
              </a:buBlip>
            </a:pPr>
            <a:r>
              <a:rPr lang="de-DE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Lastbedarfsermittlung wichtiger Schritt der Projektentwicklung</a:t>
            </a:r>
          </a:p>
          <a:p>
            <a:pPr marL="176213" indent="-176213">
              <a:spcBef>
                <a:spcPts val="600"/>
              </a:spcBef>
              <a:buSzPct val="70000"/>
              <a:buBlip>
                <a:blip r:embed="rId2"/>
              </a:buBlip>
            </a:pPr>
            <a:r>
              <a:rPr lang="de-DE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Grundlast vs. Saisonale Schwankungen</a:t>
            </a:r>
          </a:p>
          <a:p>
            <a:pPr marL="176213" indent="-176213">
              <a:spcBef>
                <a:spcPts val="600"/>
              </a:spcBef>
              <a:buSzPct val="70000"/>
              <a:buBlip>
                <a:blip r:embed="rId2"/>
              </a:buBlip>
            </a:pPr>
            <a:r>
              <a:rPr lang="de-DE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Prozesswärmebedarf oftmals auf zu hohem Temperaturniveau für Geothermie </a:t>
            </a:r>
            <a:r>
              <a:rPr lang="de-DE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 HT-Wärmepumpen nötig</a:t>
            </a:r>
          </a:p>
          <a:p>
            <a:pPr marL="176213" indent="-176213">
              <a:spcBef>
                <a:spcPts val="600"/>
              </a:spcBef>
              <a:buSzPct val="70000"/>
              <a:buBlip>
                <a:blip r:embed="rId2"/>
              </a:buBlip>
            </a:pPr>
            <a:r>
              <a:rPr lang="de-DE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Alternativen sind die Stromproduktion oder die Nutzung von Kompressionskälte-maschinen für Kühlung</a:t>
            </a:r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7E7D4B-4E57-53E6-133B-CD5AF67379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8849" y="424900"/>
            <a:ext cx="8059739" cy="457424"/>
          </a:xfrm>
        </p:spPr>
        <p:txBody>
          <a:bodyPr/>
          <a:lstStyle/>
          <a:p>
            <a:r>
              <a:rPr lang="de-DE" sz="2500" b="1" cap="all" dirty="0">
                <a:solidFill>
                  <a:schemeClr val="tx2"/>
                </a:solidFill>
                <a:latin typeface="Barlow" panose="00000500000000000000" pitchFamily="2" charset="0"/>
              </a:rPr>
              <a:t>Wärmebedarf vs. Geothermische Kapazität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1B640C3-174C-BBED-97E4-87C9BF5A7F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5199" y="927075"/>
            <a:ext cx="8059739" cy="367665"/>
          </a:xfrm>
        </p:spPr>
        <p:txBody>
          <a:bodyPr/>
          <a:lstStyle/>
          <a:p>
            <a:r>
              <a:rPr lang="de-DE" b="1" dirty="0">
                <a:solidFill>
                  <a:srgbClr val="002060"/>
                </a:solidFill>
                <a:latin typeface="Barlow" panose="00000500000000000000" pitchFamily="2" charset="0"/>
              </a:rPr>
              <a:t>Beispiel 2 geothermische Dubletten (ca. 110 l/s), Standort Geinsheim</a:t>
            </a:r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9EBD8A8C-9D5A-2B2D-BCD8-0159EF01EC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1247" y="2060810"/>
            <a:ext cx="8783638" cy="3597319"/>
          </a:xfrm>
          <a:prstGeom prst="rect">
            <a:avLst/>
          </a:prstGeom>
        </p:spPr>
      </p:pic>
      <p:sp>
        <p:nvSpPr>
          <p:cNvPr id="7" name="Rechteck 6">
            <a:extLst>
              <a:ext uri="{FF2B5EF4-FFF2-40B4-BE49-F238E27FC236}">
                <a16:creationId xmlns:a16="http://schemas.microsoft.com/office/drawing/2014/main" id="{9BCD6FEA-D682-0F81-6EE7-54DD57005FF3}"/>
              </a:ext>
            </a:extLst>
          </p:cNvPr>
          <p:cNvSpPr/>
          <p:nvPr/>
        </p:nvSpPr>
        <p:spPr>
          <a:xfrm>
            <a:off x="953875" y="3495803"/>
            <a:ext cx="7099300" cy="1598266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4F334E0A-6A30-F3E5-3A74-C70AB7A3EB78}"/>
              </a:ext>
            </a:extLst>
          </p:cNvPr>
          <p:cNvGrpSpPr/>
          <p:nvPr/>
        </p:nvGrpSpPr>
        <p:grpSpPr>
          <a:xfrm>
            <a:off x="944330" y="2931551"/>
            <a:ext cx="2477682" cy="557561"/>
            <a:chOff x="3958683" y="4282068"/>
            <a:chExt cx="2477682" cy="557561"/>
          </a:xfrm>
        </p:grpSpPr>
        <p:sp>
          <p:nvSpPr>
            <p:cNvPr id="8" name="Freihandform: Form 7">
              <a:extLst>
                <a:ext uri="{FF2B5EF4-FFF2-40B4-BE49-F238E27FC236}">
                  <a16:creationId xmlns:a16="http://schemas.microsoft.com/office/drawing/2014/main" id="{C9158E56-4830-E53D-6DE4-FF7D4ED5C8AF}"/>
                </a:ext>
              </a:extLst>
            </p:cNvPr>
            <p:cNvSpPr/>
            <p:nvPr/>
          </p:nvSpPr>
          <p:spPr>
            <a:xfrm>
              <a:off x="3958683" y="4282068"/>
              <a:ext cx="178419" cy="557561"/>
            </a:xfrm>
            <a:custGeom>
              <a:avLst/>
              <a:gdLst>
                <a:gd name="connsiteX0" fmla="*/ 0 w 178419"/>
                <a:gd name="connsiteY0" fmla="*/ 0 h 557561"/>
                <a:gd name="connsiteX1" fmla="*/ 0 w 178419"/>
                <a:gd name="connsiteY1" fmla="*/ 557561 h 557561"/>
                <a:gd name="connsiteX2" fmla="*/ 178419 w 178419"/>
                <a:gd name="connsiteY2" fmla="*/ 557561 h 557561"/>
                <a:gd name="connsiteX3" fmla="*/ 111512 w 178419"/>
                <a:gd name="connsiteY3" fmla="*/ 457200 h 557561"/>
                <a:gd name="connsiteX4" fmla="*/ 55756 w 178419"/>
                <a:gd name="connsiteY4" fmla="*/ 345688 h 557561"/>
                <a:gd name="connsiteX5" fmla="*/ 33454 w 178419"/>
                <a:gd name="connsiteY5" fmla="*/ 278781 h 557561"/>
                <a:gd name="connsiteX6" fmla="*/ 0 w 178419"/>
                <a:gd name="connsiteY6" fmla="*/ 0 h 5575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8419" h="557561">
                  <a:moveTo>
                    <a:pt x="0" y="0"/>
                  </a:moveTo>
                  <a:lnTo>
                    <a:pt x="0" y="557561"/>
                  </a:lnTo>
                  <a:lnTo>
                    <a:pt x="178419" y="557561"/>
                  </a:lnTo>
                  <a:lnTo>
                    <a:pt x="111512" y="457200"/>
                  </a:lnTo>
                  <a:lnTo>
                    <a:pt x="55756" y="345688"/>
                  </a:lnTo>
                  <a:lnTo>
                    <a:pt x="33454" y="27878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354BAFB0-6CB6-E11E-DEBE-8118B3FDA81C}"/>
                </a:ext>
              </a:extLst>
            </p:cNvPr>
            <p:cNvSpPr txBox="1"/>
            <p:nvPr/>
          </p:nvSpPr>
          <p:spPr>
            <a:xfrm>
              <a:off x="4031539" y="4406959"/>
              <a:ext cx="240482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200" b="1" dirty="0">
                  <a:latin typeface="Barlow" panose="00000500000000000000" pitchFamily="2" charset="0"/>
                </a:rPr>
                <a:t>Spitzenlast</a:t>
              </a:r>
              <a:r>
                <a:rPr lang="de-DE" sz="1200" b="1" dirty="0">
                  <a:latin typeface="Barlow" panose="00000500000000000000" pitchFamily="2" charset="0"/>
                  <a:sym typeface="Wingdings" panose="05000000000000000000" pitchFamily="2" charset="2"/>
                </a:rPr>
                <a:t> Redundanzsystem</a:t>
              </a:r>
              <a:endParaRPr lang="de-DE" sz="1200" b="1" dirty="0">
                <a:latin typeface="Barlow" panose="00000500000000000000" pitchFamily="2" charset="0"/>
              </a:endParaRPr>
            </a:p>
          </p:txBody>
        </p:sp>
      </p:grpSp>
      <p:sp>
        <p:nvSpPr>
          <p:cNvPr id="11" name="Freihandform: Form 10">
            <a:extLst>
              <a:ext uri="{FF2B5EF4-FFF2-40B4-BE49-F238E27FC236}">
                <a16:creationId xmlns:a16="http://schemas.microsoft.com/office/drawing/2014/main" id="{028C9AF5-C7E5-B4A4-F9A7-EA2F28E98C98}"/>
              </a:ext>
            </a:extLst>
          </p:cNvPr>
          <p:cNvSpPr/>
          <p:nvPr/>
        </p:nvSpPr>
        <p:spPr>
          <a:xfrm>
            <a:off x="1137023" y="3495803"/>
            <a:ext cx="6912864" cy="1527048"/>
          </a:xfrm>
          <a:custGeom>
            <a:avLst/>
            <a:gdLst>
              <a:gd name="connsiteX0" fmla="*/ 0 w 6912864"/>
              <a:gd name="connsiteY0" fmla="*/ 9144 h 1527048"/>
              <a:gd name="connsiteX1" fmla="*/ 6912864 w 6912864"/>
              <a:gd name="connsiteY1" fmla="*/ 0 h 1527048"/>
              <a:gd name="connsiteX2" fmla="*/ 6912864 w 6912864"/>
              <a:gd name="connsiteY2" fmla="*/ 1527048 h 1527048"/>
              <a:gd name="connsiteX3" fmla="*/ 6583680 w 6912864"/>
              <a:gd name="connsiteY3" fmla="*/ 1490472 h 1527048"/>
              <a:gd name="connsiteX4" fmla="*/ 5980176 w 6912864"/>
              <a:gd name="connsiteY4" fmla="*/ 1444752 h 1527048"/>
              <a:gd name="connsiteX5" fmla="*/ 5340096 w 6912864"/>
              <a:gd name="connsiteY5" fmla="*/ 1380744 h 1527048"/>
              <a:gd name="connsiteX6" fmla="*/ 4636008 w 6912864"/>
              <a:gd name="connsiteY6" fmla="*/ 1271016 h 1527048"/>
              <a:gd name="connsiteX7" fmla="*/ 3785616 w 6912864"/>
              <a:gd name="connsiteY7" fmla="*/ 1133856 h 1527048"/>
              <a:gd name="connsiteX8" fmla="*/ 3035808 w 6912864"/>
              <a:gd name="connsiteY8" fmla="*/ 1005840 h 1527048"/>
              <a:gd name="connsiteX9" fmla="*/ 2322576 w 6912864"/>
              <a:gd name="connsiteY9" fmla="*/ 868680 h 1527048"/>
              <a:gd name="connsiteX10" fmla="*/ 1636776 w 6912864"/>
              <a:gd name="connsiteY10" fmla="*/ 713232 h 1527048"/>
              <a:gd name="connsiteX11" fmla="*/ 941832 w 6912864"/>
              <a:gd name="connsiteY11" fmla="*/ 484632 h 1527048"/>
              <a:gd name="connsiteX12" fmla="*/ 438912 w 6912864"/>
              <a:gd name="connsiteY12" fmla="*/ 265176 h 1527048"/>
              <a:gd name="connsiteX13" fmla="*/ 182880 w 6912864"/>
              <a:gd name="connsiteY13" fmla="*/ 128016 h 1527048"/>
              <a:gd name="connsiteX14" fmla="*/ 0 w 6912864"/>
              <a:gd name="connsiteY14" fmla="*/ 9144 h 1527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12864" h="1527048">
                <a:moveTo>
                  <a:pt x="0" y="9144"/>
                </a:moveTo>
                <a:lnTo>
                  <a:pt x="6912864" y="0"/>
                </a:lnTo>
                <a:lnTo>
                  <a:pt x="6912864" y="1527048"/>
                </a:lnTo>
                <a:lnTo>
                  <a:pt x="6583680" y="1490472"/>
                </a:lnTo>
                <a:lnTo>
                  <a:pt x="5980176" y="1444752"/>
                </a:lnTo>
                <a:lnTo>
                  <a:pt x="5340096" y="1380744"/>
                </a:lnTo>
                <a:lnTo>
                  <a:pt x="4636008" y="1271016"/>
                </a:lnTo>
                <a:lnTo>
                  <a:pt x="3785616" y="1133856"/>
                </a:lnTo>
                <a:lnTo>
                  <a:pt x="3035808" y="1005840"/>
                </a:lnTo>
                <a:lnTo>
                  <a:pt x="2322576" y="868680"/>
                </a:lnTo>
                <a:lnTo>
                  <a:pt x="1636776" y="713232"/>
                </a:lnTo>
                <a:lnTo>
                  <a:pt x="941832" y="484632"/>
                </a:lnTo>
                <a:lnTo>
                  <a:pt x="438912" y="265176"/>
                </a:lnTo>
                <a:lnTo>
                  <a:pt x="182880" y="128016"/>
                </a:lnTo>
                <a:lnTo>
                  <a:pt x="0" y="9144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43263BCC-CD7F-6947-57A1-75959B5D3494}"/>
              </a:ext>
            </a:extLst>
          </p:cNvPr>
          <p:cNvSpPr txBox="1"/>
          <p:nvPr/>
        </p:nvSpPr>
        <p:spPr>
          <a:xfrm>
            <a:off x="5501284" y="3502671"/>
            <a:ext cx="3523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Barlow" panose="00000500000000000000" pitchFamily="2" charset="0"/>
              </a:rPr>
              <a:t>Überkapazitäten:</a:t>
            </a:r>
          </a:p>
          <a:p>
            <a:r>
              <a:rPr lang="de-DE" sz="1200" b="1" dirty="0">
                <a:latin typeface="Barlow" panose="00000500000000000000" pitchFamily="2" charset="0"/>
                <a:sym typeface="Wingdings" panose="05000000000000000000" pitchFamily="2" charset="2"/>
              </a:rPr>
              <a:t> </a:t>
            </a:r>
            <a:r>
              <a:rPr lang="de-DE" sz="1200" b="1" dirty="0">
                <a:solidFill>
                  <a:srgbClr val="FF0000"/>
                </a:solidFill>
                <a:latin typeface="Barlow" panose="00000500000000000000" pitchFamily="2" charset="0"/>
                <a:sym typeface="Wingdings" panose="05000000000000000000" pitchFamily="2" charset="2"/>
              </a:rPr>
              <a:t>Stromproduktion oder</a:t>
            </a:r>
          </a:p>
          <a:p>
            <a:r>
              <a:rPr lang="de-DE" sz="1200" b="1" dirty="0">
                <a:latin typeface="Barlow" panose="00000500000000000000" pitchFamily="2" charset="0"/>
                <a:sym typeface="Wingdings" panose="05000000000000000000" pitchFamily="2" charset="2"/>
              </a:rPr>
              <a:t> </a:t>
            </a:r>
            <a:r>
              <a:rPr lang="de-DE" sz="1200" b="1" dirty="0">
                <a:solidFill>
                  <a:schemeClr val="tx2"/>
                </a:solidFill>
                <a:latin typeface="Barlow" panose="00000500000000000000" pitchFamily="2" charset="0"/>
                <a:sym typeface="Wingdings" panose="05000000000000000000" pitchFamily="2" charset="2"/>
              </a:rPr>
              <a:t>Prozesswärmeabdeckung </a:t>
            </a:r>
            <a:r>
              <a:rPr lang="de-DE" sz="1200" b="1" dirty="0">
                <a:latin typeface="Barlow" panose="00000500000000000000" pitchFamily="2" charset="0"/>
                <a:sym typeface="Wingdings" panose="05000000000000000000" pitchFamily="2" charset="2"/>
              </a:rPr>
              <a:t>mit Wärmepumpe</a:t>
            </a:r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de-DE" sz="1200" b="1" dirty="0">
                <a:latin typeface="Barlow" panose="00000500000000000000" pitchFamily="2" charset="0"/>
                <a:sym typeface="Wingdings" panose="05000000000000000000" pitchFamily="2" charset="2"/>
              </a:rPr>
              <a:t>Saisonale Wärmespeicherung</a:t>
            </a:r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de-DE" sz="1200" b="1" dirty="0">
                <a:latin typeface="Barlow" panose="00000500000000000000" pitchFamily="2" charset="0"/>
                <a:sym typeface="Wingdings" panose="05000000000000000000" pitchFamily="2" charset="2"/>
              </a:rPr>
              <a:t>Anschluss weiterer Abnehmer</a:t>
            </a:r>
          </a:p>
          <a:p>
            <a:pPr marL="171450" indent="-171450">
              <a:buFont typeface="Wingdings" panose="05000000000000000000" pitchFamily="2" charset="2"/>
              <a:buChar char="è"/>
            </a:pPr>
            <a:r>
              <a:rPr lang="de-DE" sz="1200" b="1" dirty="0">
                <a:solidFill>
                  <a:srgbClr val="002060"/>
                </a:solidFill>
                <a:latin typeface="Barlow" panose="00000500000000000000" pitchFamily="2" charset="0"/>
                <a:sym typeface="Wingdings" panose="05000000000000000000" pitchFamily="2" charset="2"/>
              </a:rPr>
              <a:t>Kühlung</a:t>
            </a:r>
            <a:endParaRPr lang="de-DE" sz="1200" b="1" dirty="0">
              <a:latin typeface="Barlow" panose="00000500000000000000" pitchFamily="2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214DD40-381B-14D5-6C69-954775C8BCA5}"/>
              </a:ext>
            </a:extLst>
          </p:cNvPr>
          <p:cNvSpPr txBox="1"/>
          <p:nvPr/>
        </p:nvSpPr>
        <p:spPr>
          <a:xfrm>
            <a:off x="943558" y="4783671"/>
            <a:ext cx="24784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latin typeface="Barlow" panose="00000500000000000000" pitchFamily="2" charset="0"/>
              </a:rPr>
              <a:t>Wärmebedarfsabdeckung &gt;95%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6C9C9FF7-34A4-8CBA-381B-66C19BD926AD}"/>
              </a:ext>
            </a:extLst>
          </p:cNvPr>
          <p:cNvSpPr txBox="1"/>
          <p:nvPr/>
        </p:nvSpPr>
        <p:spPr>
          <a:xfrm>
            <a:off x="3351073" y="2093352"/>
            <a:ext cx="248398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b="1" dirty="0">
                <a:highlight>
                  <a:srgbClr val="FFFFFF"/>
                </a:highlight>
                <a:latin typeface="Barlow" panose="00000500000000000000" pitchFamily="2" charset="0"/>
              </a:rPr>
              <a:t>Sortierte Jahresdauerlinie</a:t>
            </a:r>
          </a:p>
        </p:txBody>
      </p:sp>
      <p:sp>
        <p:nvSpPr>
          <p:cNvPr id="15" name="Freihandform: Form 14">
            <a:extLst>
              <a:ext uri="{FF2B5EF4-FFF2-40B4-BE49-F238E27FC236}">
                <a16:creationId xmlns:a16="http://schemas.microsoft.com/office/drawing/2014/main" id="{6D61ACD7-120E-A9FC-BF98-55AC374292F1}"/>
              </a:ext>
            </a:extLst>
          </p:cNvPr>
          <p:cNvSpPr/>
          <p:nvPr/>
        </p:nvSpPr>
        <p:spPr>
          <a:xfrm>
            <a:off x="8053704" y="5001768"/>
            <a:ext cx="658368" cy="91440"/>
          </a:xfrm>
          <a:custGeom>
            <a:avLst/>
            <a:gdLst>
              <a:gd name="connsiteX0" fmla="*/ 0 w 658368"/>
              <a:gd name="connsiteY0" fmla="*/ 91440 h 91440"/>
              <a:gd name="connsiteX1" fmla="*/ 658368 w 658368"/>
              <a:gd name="connsiteY1" fmla="*/ 91440 h 91440"/>
              <a:gd name="connsiteX2" fmla="*/ 649224 w 658368"/>
              <a:gd name="connsiteY2" fmla="*/ 54864 h 91440"/>
              <a:gd name="connsiteX3" fmla="*/ 0 w 658368"/>
              <a:gd name="connsiteY3" fmla="*/ 0 h 91440"/>
              <a:gd name="connsiteX4" fmla="*/ 0 w 658368"/>
              <a:gd name="connsiteY4" fmla="*/ 9144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8368" h="91440">
                <a:moveTo>
                  <a:pt x="0" y="91440"/>
                </a:moveTo>
                <a:lnTo>
                  <a:pt x="658368" y="91440"/>
                </a:lnTo>
                <a:lnTo>
                  <a:pt x="649224" y="54864"/>
                </a:lnTo>
                <a:lnTo>
                  <a:pt x="0" y="0"/>
                </a:lnTo>
                <a:lnTo>
                  <a:pt x="0" y="9144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8B4745E4-A229-DD0D-16F2-602813F3677E}"/>
              </a:ext>
            </a:extLst>
          </p:cNvPr>
          <p:cNvGrpSpPr/>
          <p:nvPr/>
        </p:nvGrpSpPr>
        <p:grpSpPr>
          <a:xfrm>
            <a:off x="9641014" y="5157202"/>
            <a:ext cx="1926955" cy="1690266"/>
            <a:chOff x="9641014" y="5157202"/>
            <a:chExt cx="1926955" cy="1690266"/>
          </a:xfrm>
        </p:grpSpPr>
        <p:pic>
          <p:nvPicPr>
            <p:cNvPr id="6" name="Grafik 5" descr="Ein Bild, das Diagramm enthält.&#10;&#10;Automatisch generierte Beschreibung">
              <a:extLst>
                <a:ext uri="{FF2B5EF4-FFF2-40B4-BE49-F238E27FC236}">
                  <a16:creationId xmlns:a16="http://schemas.microsoft.com/office/drawing/2014/main" id="{4A6A446F-FB61-E04E-0B72-DE0561B03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641014" y="5157202"/>
              <a:ext cx="1926955" cy="1690266"/>
            </a:xfrm>
            <a:prstGeom prst="rect">
              <a:avLst/>
            </a:prstGeom>
          </p:spPr>
        </p:pic>
        <p:sp>
          <p:nvSpPr>
            <p:cNvPr id="21" name="Freihandform: Form 20">
              <a:extLst>
                <a:ext uri="{FF2B5EF4-FFF2-40B4-BE49-F238E27FC236}">
                  <a16:creationId xmlns:a16="http://schemas.microsoft.com/office/drawing/2014/main" id="{6FD75F08-F66B-AF85-993D-2F6DEE9CA52F}"/>
                </a:ext>
              </a:extLst>
            </p:cNvPr>
            <p:cNvSpPr/>
            <p:nvPr/>
          </p:nvSpPr>
          <p:spPr>
            <a:xfrm>
              <a:off x="10590306" y="6275294"/>
              <a:ext cx="286870" cy="478118"/>
            </a:xfrm>
            <a:custGeom>
              <a:avLst/>
              <a:gdLst>
                <a:gd name="connsiteX0" fmla="*/ 0 w 286870"/>
                <a:gd name="connsiteY0" fmla="*/ 0 h 478118"/>
                <a:gd name="connsiteX1" fmla="*/ 53788 w 286870"/>
                <a:gd name="connsiteY1" fmla="*/ 262965 h 478118"/>
                <a:gd name="connsiteX2" fmla="*/ 286870 w 286870"/>
                <a:gd name="connsiteY2" fmla="*/ 478118 h 4781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6870" h="478118">
                  <a:moveTo>
                    <a:pt x="0" y="0"/>
                  </a:moveTo>
                  <a:cubicBezTo>
                    <a:pt x="2988" y="91639"/>
                    <a:pt x="5976" y="183279"/>
                    <a:pt x="53788" y="262965"/>
                  </a:cubicBezTo>
                  <a:cubicBezTo>
                    <a:pt x="101600" y="342651"/>
                    <a:pt x="194235" y="410384"/>
                    <a:pt x="286870" y="478118"/>
                  </a:cubicBezTo>
                </a:path>
              </a:pathLst>
            </a:custGeom>
            <a:noFill/>
            <a:ln w="12700">
              <a:solidFill>
                <a:srgbClr val="005EA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Freihandform: Form 21">
              <a:extLst>
                <a:ext uri="{FF2B5EF4-FFF2-40B4-BE49-F238E27FC236}">
                  <a16:creationId xmlns:a16="http://schemas.microsoft.com/office/drawing/2014/main" id="{41AF64DB-994F-3FC6-79A9-BD652D089A3C}"/>
                </a:ext>
              </a:extLst>
            </p:cNvPr>
            <p:cNvSpPr/>
            <p:nvPr/>
          </p:nvSpPr>
          <p:spPr>
            <a:xfrm>
              <a:off x="9729694" y="5396753"/>
              <a:ext cx="795407" cy="1201271"/>
            </a:xfrm>
            <a:custGeom>
              <a:avLst/>
              <a:gdLst>
                <a:gd name="connsiteX0" fmla="*/ 794871 w 795407"/>
                <a:gd name="connsiteY0" fmla="*/ 0 h 1201271"/>
                <a:gd name="connsiteX1" fmla="*/ 753035 w 795407"/>
                <a:gd name="connsiteY1" fmla="*/ 490071 h 1201271"/>
                <a:gd name="connsiteX2" fmla="*/ 525930 w 795407"/>
                <a:gd name="connsiteY2" fmla="*/ 908423 h 1201271"/>
                <a:gd name="connsiteX3" fmla="*/ 0 w 795407"/>
                <a:gd name="connsiteY3" fmla="*/ 1201271 h 12012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95407" h="1201271">
                  <a:moveTo>
                    <a:pt x="794871" y="0"/>
                  </a:moveTo>
                  <a:cubicBezTo>
                    <a:pt x="796364" y="169333"/>
                    <a:pt x="797858" y="338667"/>
                    <a:pt x="753035" y="490071"/>
                  </a:cubicBezTo>
                  <a:cubicBezTo>
                    <a:pt x="708212" y="641475"/>
                    <a:pt x="651436" y="789890"/>
                    <a:pt x="525930" y="908423"/>
                  </a:cubicBezTo>
                  <a:cubicBezTo>
                    <a:pt x="400424" y="1026956"/>
                    <a:pt x="200212" y="1114113"/>
                    <a:pt x="0" y="1201271"/>
                  </a:cubicBezTo>
                </a:path>
              </a:pathLst>
            </a:custGeom>
            <a:ln>
              <a:solidFill>
                <a:schemeClr val="accent5">
                  <a:lumMod val="75000"/>
                  <a:lumOff val="25000"/>
                </a:schemeClr>
              </a:solidFill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24" name="Gerade Verbindung mit Pfeil 23">
              <a:extLst>
                <a:ext uri="{FF2B5EF4-FFF2-40B4-BE49-F238E27FC236}">
                  <a16:creationId xmlns:a16="http://schemas.microsoft.com/office/drawing/2014/main" id="{0C355B6D-B495-1018-93E4-EFA212809BED}"/>
                </a:ext>
              </a:extLst>
            </p:cNvPr>
            <p:cNvCxnSpPr>
              <a:cxnSpLocks/>
            </p:cNvCxnSpPr>
            <p:nvPr/>
          </p:nvCxnSpPr>
          <p:spPr>
            <a:xfrm>
              <a:off x="9838221" y="6453420"/>
              <a:ext cx="146405" cy="0"/>
            </a:xfrm>
            <a:prstGeom prst="straightConnector1">
              <a:avLst/>
            </a:prstGeom>
            <a:ln w="6350">
              <a:solidFill>
                <a:schemeClr val="accent5">
                  <a:lumMod val="75000"/>
                  <a:lumOff val="25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 Verbindung mit Pfeil 26">
              <a:extLst>
                <a:ext uri="{FF2B5EF4-FFF2-40B4-BE49-F238E27FC236}">
                  <a16:creationId xmlns:a16="http://schemas.microsoft.com/office/drawing/2014/main" id="{1C23640F-06A9-B6D0-86A5-4FFD9A291EA8}"/>
                </a:ext>
              </a:extLst>
            </p:cNvPr>
            <p:cNvCxnSpPr>
              <a:cxnSpLocks/>
            </p:cNvCxnSpPr>
            <p:nvPr/>
          </p:nvCxnSpPr>
          <p:spPr>
            <a:xfrm>
              <a:off x="9691816" y="6522149"/>
              <a:ext cx="146405" cy="0"/>
            </a:xfrm>
            <a:prstGeom prst="straightConnector1">
              <a:avLst/>
            </a:prstGeom>
            <a:ln w="6350">
              <a:solidFill>
                <a:schemeClr val="accent5">
                  <a:lumMod val="75000"/>
                  <a:lumOff val="25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 Verbindung mit Pfeil 27">
              <a:extLst>
                <a:ext uri="{FF2B5EF4-FFF2-40B4-BE49-F238E27FC236}">
                  <a16:creationId xmlns:a16="http://schemas.microsoft.com/office/drawing/2014/main" id="{FF760EF3-F60B-BD57-B28C-74781CBC9F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82456" y="6565971"/>
              <a:ext cx="102170" cy="0"/>
            </a:xfrm>
            <a:prstGeom prst="straightConnector1">
              <a:avLst/>
            </a:prstGeom>
            <a:ln w="6350">
              <a:solidFill>
                <a:schemeClr val="accent5">
                  <a:lumMod val="75000"/>
                  <a:lumOff val="25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28">
              <a:extLst>
                <a:ext uri="{FF2B5EF4-FFF2-40B4-BE49-F238E27FC236}">
                  <a16:creationId xmlns:a16="http://schemas.microsoft.com/office/drawing/2014/main" id="{70CE7AF0-440D-E3DF-D8EE-1516303D3CA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046147" y="6470181"/>
              <a:ext cx="81250" cy="0"/>
            </a:xfrm>
            <a:prstGeom prst="straightConnector1">
              <a:avLst/>
            </a:prstGeom>
            <a:ln w="6350">
              <a:solidFill>
                <a:schemeClr val="accent5">
                  <a:lumMod val="75000"/>
                  <a:lumOff val="25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F5254DBF-9969-604F-6885-F21D2F9CF3E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60121" y="6669450"/>
              <a:ext cx="102170" cy="0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Gerade Verbindung mit Pfeil 38">
              <a:extLst>
                <a:ext uri="{FF2B5EF4-FFF2-40B4-BE49-F238E27FC236}">
                  <a16:creationId xmlns:a16="http://schemas.microsoft.com/office/drawing/2014/main" id="{E0C2C92D-604D-3EB2-F0D9-28610F82847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509036" y="6522149"/>
              <a:ext cx="102170" cy="0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Gerade Verbindung mit Pfeil 39">
              <a:extLst>
                <a:ext uri="{FF2B5EF4-FFF2-40B4-BE49-F238E27FC236}">
                  <a16:creationId xmlns:a16="http://schemas.microsoft.com/office/drawing/2014/main" id="{B25734B3-0277-193E-4A3B-1CE394A7DD1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82656" y="6741460"/>
              <a:ext cx="102170" cy="0"/>
            </a:xfrm>
            <a:prstGeom prst="straightConnector1">
              <a:avLst/>
            </a:prstGeom>
            <a:ln w="6350">
              <a:solidFill>
                <a:srgbClr val="0070C0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Gerader Verbinder 41">
            <a:extLst>
              <a:ext uri="{FF2B5EF4-FFF2-40B4-BE49-F238E27FC236}">
                <a16:creationId xmlns:a16="http://schemas.microsoft.com/office/drawing/2014/main" id="{FC8AEBA2-BEB6-ACAE-1097-E103E3F692F6}"/>
              </a:ext>
            </a:extLst>
          </p:cNvPr>
          <p:cNvCxnSpPr>
            <a:cxnSpLocks/>
          </p:cNvCxnSpPr>
          <p:nvPr/>
        </p:nvCxnSpPr>
        <p:spPr>
          <a:xfrm>
            <a:off x="953875" y="4149100"/>
            <a:ext cx="1622911" cy="0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C3780D75-34B8-4AB5-F7B4-39364F9D9E58}"/>
              </a:ext>
            </a:extLst>
          </p:cNvPr>
          <p:cNvSpPr txBox="1"/>
          <p:nvPr/>
        </p:nvSpPr>
        <p:spPr>
          <a:xfrm>
            <a:off x="7174115" y="5191741"/>
            <a:ext cx="24961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b="1" dirty="0">
                <a:latin typeface="Barlow" panose="00000500000000000000" pitchFamily="2" charset="0"/>
              </a:rPr>
              <a:t>Sommerlast </a:t>
            </a:r>
            <a:r>
              <a:rPr lang="de-DE" sz="1200" b="1" dirty="0">
                <a:latin typeface="Barlow" panose="00000500000000000000" pitchFamily="2" charset="0"/>
                <a:sym typeface="Wingdings" panose="05000000000000000000" pitchFamily="2" charset="2"/>
              </a:rPr>
              <a:t> Redundanzsystem</a:t>
            </a:r>
            <a:endParaRPr lang="de-DE" sz="1200" b="1" dirty="0"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78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8D2FC9B-8A73-FE3A-3D8F-27D8B66C1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198" y="1294740"/>
            <a:ext cx="7904600" cy="4329018"/>
          </a:xfrm>
          <a:prstGeom prst="rect">
            <a:avLst/>
          </a:prstGeom>
        </p:spPr>
      </p:pic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ED069ECF-9143-7FF4-C527-3F241FF04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07668" y="1773238"/>
            <a:ext cx="2663441" cy="4610100"/>
          </a:xfrm>
        </p:spPr>
        <p:txBody>
          <a:bodyPr/>
          <a:lstStyle/>
          <a:p>
            <a:pPr marL="0" indent="0">
              <a:spcBef>
                <a:spcPts val="600"/>
              </a:spcBef>
              <a:buSzPct val="70000"/>
            </a:pPr>
            <a:r>
              <a:rPr lang="de-DE" b="1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Grundlegende Annahmen:</a:t>
            </a:r>
          </a:p>
          <a:p>
            <a:pPr marL="176213" indent="-176213">
              <a:spcBef>
                <a:spcPts val="600"/>
              </a:spcBef>
              <a:buSzPct val="70000"/>
              <a:buBlip>
                <a:blip r:embed="rId3"/>
              </a:buBlip>
            </a:pPr>
            <a:r>
              <a:rPr lang="de-DE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CAPEX: ca. 75 Mio. €</a:t>
            </a:r>
          </a:p>
          <a:p>
            <a:pPr marL="176213" indent="-176213">
              <a:spcBef>
                <a:spcPts val="600"/>
              </a:spcBef>
              <a:buSzPct val="70000"/>
              <a:buBlip>
                <a:blip r:embed="rId3"/>
              </a:buBlip>
            </a:pPr>
            <a:r>
              <a:rPr lang="de-DE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Komplettverkauf Wärmeproduktion</a:t>
            </a:r>
          </a:p>
          <a:p>
            <a:pPr marL="176213" indent="-176213">
              <a:spcBef>
                <a:spcPts val="600"/>
              </a:spcBef>
              <a:buSzPct val="70000"/>
              <a:buBlip>
                <a:blip r:embed="rId3"/>
              </a:buBlip>
            </a:pPr>
            <a:r>
              <a:rPr lang="de-DE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Förderung von 20 Mio. €</a:t>
            </a:r>
          </a:p>
          <a:p>
            <a:pPr marL="176213" indent="-176213">
              <a:spcBef>
                <a:spcPts val="600"/>
              </a:spcBef>
              <a:buSzPct val="70000"/>
              <a:buBlip>
                <a:blip r:embed="rId3"/>
              </a:buBlip>
            </a:pPr>
            <a:r>
              <a:rPr lang="de-DE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60 l/s Fließrate</a:t>
            </a:r>
          </a:p>
          <a:p>
            <a:pPr marL="176213" indent="-176213">
              <a:spcBef>
                <a:spcPts val="600"/>
              </a:spcBef>
              <a:buSzPct val="70000"/>
              <a:buBlip>
                <a:blip r:embed="rId3"/>
              </a:buBlip>
            </a:pPr>
            <a:r>
              <a:rPr lang="de-DE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IRR Ziel: 7,7%</a:t>
            </a:r>
          </a:p>
          <a:p>
            <a:pPr marL="176213" indent="-176213">
              <a:spcBef>
                <a:spcPts val="600"/>
              </a:spcBef>
              <a:buSzPct val="70000"/>
              <a:buBlip>
                <a:blip r:embed="rId3"/>
              </a:buBlip>
            </a:pPr>
            <a:r>
              <a:rPr lang="de-DE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WACC: 7%</a:t>
            </a:r>
          </a:p>
          <a:p>
            <a:pPr lvl="1"/>
            <a:endParaRPr lang="de-DE" dirty="0"/>
          </a:p>
          <a:p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7E7D4B-4E57-53E6-133B-CD5AF67379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0191" y="423485"/>
            <a:ext cx="8059739" cy="50359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de-DE" sz="2500" b="1" cap="all" dirty="0">
                <a:solidFill>
                  <a:schemeClr val="tx2"/>
                </a:solidFill>
                <a:latin typeface="Barlow" pitchFamily="2" charset="77"/>
                <a:ea typeface="Rounded Mplus 1c ExtraBold" panose="020B0802020203020207" pitchFamily="34" charset="-128"/>
                <a:cs typeface="Rounded Mplus 1c ExtraBold" panose="020B0802020203020207" pitchFamily="34" charset="-128"/>
              </a:rPr>
              <a:t>Wirtschaftlichkeitsbetrachtungen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1B640C3-174C-BBED-97E4-87C9BF5A7F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5199" y="927075"/>
            <a:ext cx="8059739" cy="367665"/>
          </a:xfrm>
        </p:spPr>
        <p:txBody>
          <a:bodyPr/>
          <a:lstStyle/>
          <a:p>
            <a:r>
              <a:rPr lang="de-DE" b="1" dirty="0">
                <a:solidFill>
                  <a:srgbClr val="002060"/>
                </a:solidFill>
                <a:latin typeface="Barlow" panose="00000500000000000000" pitchFamily="2" charset="0"/>
              </a:rPr>
              <a:t>Beispiel 1 Dublette, Standort Rüsselsheim</a:t>
            </a:r>
            <a:endParaRPr lang="de-DE" b="1" i="1" dirty="0">
              <a:solidFill>
                <a:srgbClr val="002060"/>
              </a:solidFill>
              <a:latin typeface="Barlow" panose="00000500000000000000" pitchFamily="2" charset="0"/>
            </a:endParaRPr>
          </a:p>
        </p:txBody>
      </p:sp>
      <p:pic>
        <p:nvPicPr>
          <p:cNvPr id="6" name="Grafik 5" descr="Ein Bild, das Diagramm enthält.&#10;&#10;Automatisch generierte Beschreibung">
            <a:extLst>
              <a:ext uri="{FF2B5EF4-FFF2-40B4-BE49-F238E27FC236}">
                <a16:creationId xmlns:a16="http://schemas.microsoft.com/office/drawing/2014/main" id="{94106190-1C22-DF6E-1DCC-C4F02AA7F34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1014" y="5157202"/>
            <a:ext cx="1892225" cy="1690266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9F5F839F-E038-1B8D-FBA8-1C2351108F65}"/>
              </a:ext>
            </a:extLst>
          </p:cNvPr>
          <p:cNvSpPr txBox="1"/>
          <p:nvPr/>
        </p:nvSpPr>
        <p:spPr>
          <a:xfrm>
            <a:off x="965199" y="5624327"/>
            <a:ext cx="7538048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b="1" dirty="0">
                <a:highlight>
                  <a:srgbClr val="FFFFFF"/>
                </a:highlight>
                <a:latin typeface="Barlow" panose="00000500000000000000" pitchFamily="2" charset="0"/>
              </a:rPr>
              <a:t>Wärmebedarf: 109 </a:t>
            </a:r>
            <a:r>
              <a:rPr lang="de-DE" sz="1400" b="1" dirty="0" err="1">
                <a:highlight>
                  <a:srgbClr val="FFFFFF"/>
                </a:highlight>
                <a:latin typeface="Barlow" panose="00000500000000000000" pitchFamily="2" charset="0"/>
              </a:rPr>
              <a:t>GWh</a:t>
            </a:r>
            <a:r>
              <a:rPr lang="de-DE" sz="1400" b="1" dirty="0">
                <a:highlight>
                  <a:srgbClr val="FFFFFF"/>
                </a:highlight>
                <a:latin typeface="Barlow" panose="00000500000000000000" pitchFamily="2" charset="0"/>
              </a:rPr>
              <a:t>/a </a:t>
            </a:r>
            <a:r>
              <a:rPr lang="de-DE" sz="1400" b="1" dirty="0">
                <a:highlight>
                  <a:srgbClr val="FFFFFF"/>
                </a:highlight>
                <a:latin typeface="Barlow" panose="00000500000000000000" pitchFamily="2" charset="0"/>
                <a:sym typeface="Wingdings" panose="05000000000000000000" pitchFamily="2" charset="2"/>
              </a:rPr>
              <a:t> 93 </a:t>
            </a:r>
            <a:r>
              <a:rPr lang="de-DE" sz="1400" b="1" dirty="0" err="1">
                <a:highlight>
                  <a:srgbClr val="FFFFFF"/>
                </a:highlight>
                <a:latin typeface="Barlow" panose="00000500000000000000" pitchFamily="2" charset="0"/>
                <a:sym typeface="Wingdings" panose="05000000000000000000" pitchFamily="2" charset="2"/>
              </a:rPr>
              <a:t>GWh</a:t>
            </a:r>
            <a:r>
              <a:rPr lang="de-DE" sz="1400" b="1" dirty="0">
                <a:highlight>
                  <a:srgbClr val="FFFFFF"/>
                </a:highlight>
                <a:latin typeface="Barlow" panose="00000500000000000000" pitchFamily="2" charset="0"/>
                <a:sym typeface="Wingdings" panose="05000000000000000000" pitchFamily="2" charset="2"/>
              </a:rPr>
              <a:t>/a Deckung</a:t>
            </a:r>
            <a:endParaRPr lang="de-DE" sz="1400" b="1" dirty="0">
              <a:highlight>
                <a:srgbClr val="FFFFFF"/>
              </a:highlight>
              <a:latin typeface="Barlow" panose="00000500000000000000" pitchFamily="2" charset="0"/>
            </a:endParaRPr>
          </a:p>
          <a:p>
            <a:r>
              <a:rPr lang="de-DE" sz="1400" b="1" dirty="0">
                <a:highlight>
                  <a:srgbClr val="FFFFFF"/>
                </a:highlight>
                <a:latin typeface="Barlow" panose="00000500000000000000" pitchFamily="2" charset="0"/>
              </a:rPr>
              <a:t>18,5 </a:t>
            </a:r>
            <a:r>
              <a:rPr lang="de-DE" sz="1400" b="1" dirty="0" err="1">
                <a:highlight>
                  <a:srgbClr val="FFFFFF"/>
                </a:highlight>
                <a:latin typeface="Barlow" panose="00000500000000000000" pitchFamily="2" charset="0"/>
              </a:rPr>
              <a:t>MW</a:t>
            </a:r>
            <a:r>
              <a:rPr lang="de-DE" sz="1400" b="1" baseline="-25000" dirty="0" err="1">
                <a:highlight>
                  <a:srgbClr val="FFFFFF"/>
                </a:highlight>
                <a:latin typeface="Barlow" panose="00000500000000000000" pitchFamily="2" charset="0"/>
              </a:rPr>
              <a:t>th</a:t>
            </a:r>
            <a:r>
              <a:rPr lang="de-DE" sz="1400" b="1" dirty="0">
                <a:highlight>
                  <a:srgbClr val="FFFFFF"/>
                </a:highlight>
                <a:latin typeface="Barlow" panose="00000500000000000000" pitchFamily="2" charset="0"/>
              </a:rPr>
              <a:t> Leistung: Wärmebereitstellung: 146 </a:t>
            </a:r>
            <a:r>
              <a:rPr lang="de-DE" sz="1400" b="1" dirty="0" err="1">
                <a:highlight>
                  <a:srgbClr val="FFFFFF"/>
                </a:highlight>
                <a:latin typeface="Barlow" panose="00000500000000000000" pitchFamily="2" charset="0"/>
              </a:rPr>
              <a:t>GWh</a:t>
            </a:r>
            <a:r>
              <a:rPr lang="de-DE" sz="1400" b="1" dirty="0">
                <a:highlight>
                  <a:srgbClr val="FFFFFF"/>
                </a:highlight>
                <a:latin typeface="Barlow" panose="00000500000000000000" pitchFamily="2" charset="0"/>
              </a:rPr>
              <a:t>/a </a:t>
            </a:r>
            <a:r>
              <a:rPr lang="de-DE" sz="1400" b="1" dirty="0">
                <a:highlight>
                  <a:srgbClr val="FFFFFF"/>
                </a:highlight>
                <a:latin typeface="Barlow" panose="00000500000000000000" pitchFamily="2" charset="0"/>
                <a:sym typeface="Wingdings" panose="05000000000000000000" pitchFamily="2" charset="2"/>
              </a:rPr>
              <a:t> 53 </a:t>
            </a:r>
            <a:r>
              <a:rPr lang="de-DE" sz="1400" b="1" dirty="0" err="1">
                <a:highlight>
                  <a:srgbClr val="FFFFFF"/>
                </a:highlight>
                <a:latin typeface="Barlow" panose="00000500000000000000" pitchFamily="2" charset="0"/>
                <a:sym typeface="Wingdings" panose="05000000000000000000" pitchFamily="2" charset="2"/>
              </a:rPr>
              <a:t>GWh</a:t>
            </a:r>
            <a:r>
              <a:rPr lang="de-DE" sz="1400" b="1" dirty="0">
                <a:highlight>
                  <a:srgbClr val="FFFFFF"/>
                </a:highlight>
                <a:latin typeface="Barlow" panose="00000500000000000000" pitchFamily="2" charset="0"/>
                <a:sym typeface="Wingdings" panose="05000000000000000000" pitchFamily="2" charset="2"/>
              </a:rPr>
              <a:t>/a Überkapazitäten</a:t>
            </a:r>
            <a:endParaRPr lang="de-DE" sz="1400" b="1" dirty="0">
              <a:highlight>
                <a:srgbClr val="FFFFFF"/>
              </a:highlight>
              <a:latin typeface="Barlow" panose="00000500000000000000" pitchFamily="2" charset="0"/>
            </a:endParaRPr>
          </a:p>
          <a:p>
            <a:endParaRPr lang="de-DE" sz="1400" b="1" dirty="0">
              <a:highlight>
                <a:srgbClr val="FFFFFF"/>
              </a:highlight>
              <a:latin typeface="Barlow" panose="00000500000000000000" pitchFamily="2" charset="0"/>
            </a:endParaRPr>
          </a:p>
          <a:p>
            <a:r>
              <a:rPr lang="de-DE" sz="1400" b="1" dirty="0">
                <a:highlight>
                  <a:srgbClr val="FFFFFF"/>
                </a:highlight>
                <a:latin typeface="Barlow" panose="00000500000000000000" pitchFamily="2" charset="0"/>
                <a:sym typeface="Wingdings" panose="05000000000000000000" pitchFamily="2" charset="2"/>
              </a:rPr>
              <a:t> NPV von ca. 60 Mio. €, IRR von ca. 20% bei Wärmepreis von 80 €/MWh inkl. FW-Leitungen</a:t>
            </a:r>
            <a:endParaRPr lang="de-DE" sz="1400" b="1" dirty="0">
              <a:highlight>
                <a:srgbClr val="FFFFFF"/>
              </a:highlight>
              <a:latin typeface="Barlow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199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39C5541-5FDC-7569-4675-E30D6996B5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b="1" dirty="0"/>
              <a:t>04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A9B75FD-CE69-3B39-F5D2-FA559EB8CC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5B31C78-BA26-47C2-F636-D58EA72076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Fördermöglichkeiten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2DB8716B-726B-C762-5452-F34CBE0B329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9A730E0-C5C9-AED5-F37A-8FB844B312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097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>
            <a:extLst>
              <a:ext uri="{FF2B5EF4-FFF2-40B4-BE49-F238E27FC236}">
                <a16:creationId xmlns:a16="http://schemas.microsoft.com/office/drawing/2014/main" id="{9B10F000-C24C-CB48-A204-25201FEF95E7}"/>
              </a:ext>
            </a:extLst>
          </p:cNvPr>
          <p:cNvSpPr txBox="1"/>
          <p:nvPr/>
        </p:nvSpPr>
        <p:spPr>
          <a:xfrm>
            <a:off x="814924" y="423991"/>
            <a:ext cx="4944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500" b="1" cap="all" dirty="0" err="1">
                <a:solidFill>
                  <a:schemeClr val="tx2"/>
                </a:solidFill>
                <a:latin typeface="Barlow" panose="00000500000000000000" pitchFamily="2" charset="0"/>
                <a:ea typeface="Rounded Mplus 1c ExtraBold"/>
                <a:cs typeface="Rounded Mplus 1c ExtraBold"/>
              </a:rPr>
              <a:t>Tiefengeothermie</a:t>
            </a:r>
            <a:r>
              <a:rPr lang="de-DE" sz="2800" b="1" dirty="0">
                <a:solidFill>
                  <a:schemeClr val="tx2"/>
                </a:solidFill>
                <a:latin typeface="Barlow" panose="00000500000000000000" pitchFamily="2" charset="0"/>
              </a:rPr>
              <a:t> </a:t>
            </a:r>
            <a:r>
              <a:rPr lang="de-DE" sz="2500" b="1" cap="all" dirty="0">
                <a:solidFill>
                  <a:schemeClr val="tx2"/>
                </a:solidFill>
                <a:latin typeface="Barlow" panose="00000500000000000000" pitchFamily="2" charset="0"/>
                <a:ea typeface="Rounded Mplus 1c ExtraBold"/>
                <a:cs typeface="Rounded Mplus 1c ExtraBold"/>
              </a:rPr>
              <a:t>- Basics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B55429A8-F9A2-BC43-A4E5-BD5C2F16690F}"/>
              </a:ext>
            </a:extLst>
          </p:cNvPr>
          <p:cNvSpPr txBox="1"/>
          <p:nvPr/>
        </p:nvSpPr>
        <p:spPr>
          <a:xfrm>
            <a:off x="841838" y="1203285"/>
            <a:ext cx="3754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>
                <a:latin typeface="Barlow" panose="00000500000000000000" pitchFamily="2" charset="0"/>
              </a:rPr>
              <a:t>Tiefengeothermie</a:t>
            </a:r>
            <a:r>
              <a:rPr lang="de-DE" b="1" dirty="0">
                <a:latin typeface="Barlow" panose="00000500000000000000" pitchFamily="2" charset="0"/>
              </a:rPr>
              <a:t>:	 &gt;400 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946905EA-B7B3-9C42-9106-BE67E6ED74FF}"/>
                  </a:ext>
                </a:extLst>
              </p:cNvPr>
              <p:cNvSpPr/>
              <p:nvPr/>
            </p:nvSpPr>
            <p:spPr>
              <a:xfrm>
                <a:off x="5110967" y="1203285"/>
                <a:ext cx="4741571" cy="46914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de-DE" sz="4400" b="1" i="1" dirty="0">
                  <a:solidFill>
                    <a:srgbClr val="FF0000"/>
                  </a:solidFill>
                  <a:latin typeface="Barlow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endParaRPr lang="de-DE" sz="4400" b="1" i="1" dirty="0">
                  <a:solidFill>
                    <a:srgbClr val="FF0000"/>
                  </a:solidFill>
                  <a:latin typeface="Barlow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𝑷</m:t>
                      </m:r>
                      <m:r>
                        <a:rPr lang="en-US" sz="3200" b="1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de-DE" sz="3200" b="1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𝝆</m:t>
                          </m:r>
                        </m:e>
                        <m:sub>
                          <m:r>
                            <a:rPr lang="en-US" sz="3200" b="1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𝒘</m:t>
                          </m:r>
                        </m:sub>
                      </m:sSub>
                      <m:sSub>
                        <m:sSubPr>
                          <m:ctrlPr>
                            <a:rPr lang="de-DE" sz="3200" b="1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3200" b="1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∙</m:t>
                          </m:r>
                          <m:r>
                            <a:rPr lang="en-US" sz="3200" b="1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𝒄</m:t>
                          </m:r>
                        </m:e>
                        <m:sub>
                          <m:r>
                            <a:rPr lang="en-US" sz="3200" b="1" i="1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Calibri" panose="020F0502020204030204" pitchFamily="34" charset="0"/>
                            </a:rPr>
                            <m:t>𝒑</m:t>
                          </m:r>
                        </m:sub>
                      </m:sSub>
                      <m:r>
                        <a:rPr lang="en-US" sz="3200" b="1" i="1"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∙</m:t>
                      </m:r>
                      <m:r>
                        <a:rPr lang="en-US" sz="3200" b="1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𝑸</m:t>
                      </m:r>
                      <m:r>
                        <a:rPr lang="en-US" sz="3200" b="1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∙∆</m:t>
                      </m:r>
                      <m:r>
                        <a:rPr lang="en-US" sz="3200" b="1" i="1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m:t>𝑻</m:t>
                      </m:r>
                    </m:oMath>
                  </m:oMathPara>
                </a14:m>
                <a:endParaRPr lang="de-DE" sz="3200" b="1" dirty="0">
                  <a:solidFill>
                    <a:srgbClr val="FF0000"/>
                  </a:solidFill>
                  <a:effectLst/>
                  <a:latin typeface="Barlow" panose="00000500000000000000" pitchFamily="2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endParaRPr lang="en-US" sz="4400" b="1" dirty="0">
                  <a:solidFill>
                    <a:srgbClr val="FF0000"/>
                  </a:solidFill>
                  <a:effectLst/>
                  <a:latin typeface="Barlow" panose="00000500000000000000" pitchFamily="2" charset="0"/>
                  <a:ea typeface="Calibri" panose="020F0502020204030204" pitchFamily="34" charset="0"/>
                </a:endParaRPr>
              </a:p>
              <a:p>
                <a:pPr algn="ctr"/>
                <a:endParaRPr lang="en-US" sz="4400" b="1" dirty="0">
                  <a:solidFill>
                    <a:srgbClr val="FF0000"/>
                  </a:solidFill>
                  <a:latin typeface="Barlow" panose="00000500000000000000" pitchFamily="2" charset="0"/>
                  <a:ea typeface="Calibri" panose="020F0502020204030204" pitchFamily="34" charset="0"/>
                </a:endParaRPr>
              </a:p>
              <a:p>
                <a:pPr algn="ctr"/>
                <a:endParaRPr lang="en-US" sz="4400" b="1" dirty="0">
                  <a:solidFill>
                    <a:srgbClr val="FF0000"/>
                  </a:solidFill>
                  <a:latin typeface="Barlow" panose="00000500000000000000" pitchFamily="2" charset="0"/>
                  <a:ea typeface="Calibri" panose="020F0502020204030204" pitchFamily="34" charset="0"/>
                </a:endParaRPr>
              </a:p>
              <a:p>
                <a:pPr algn="ctr"/>
                <a:r>
                  <a:rPr lang="en-US" sz="4400" b="1" dirty="0">
                    <a:solidFill>
                      <a:srgbClr val="FF0000"/>
                    </a:solidFill>
                    <a:effectLst/>
                    <a:latin typeface="Barlow" panose="00000500000000000000" pitchFamily="2" charset="0"/>
                    <a:ea typeface="Calibri" panose="020F0502020204030204" pitchFamily="34" charset="0"/>
                  </a:rPr>
                  <a:t> </a:t>
                </a:r>
                <a:endParaRPr lang="de-DE" sz="4400" b="1" dirty="0">
                  <a:solidFill>
                    <a:srgbClr val="FF0000"/>
                  </a:solidFill>
                  <a:latin typeface="Barlow" panose="00000500000000000000" pitchFamily="2" charset="0"/>
                </a:endParaRPr>
              </a:p>
            </p:txBody>
          </p:sp>
        </mc:Choice>
        <mc:Fallback xmlns=""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946905EA-B7B3-9C42-9106-BE67E6ED74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0967" y="1203285"/>
                <a:ext cx="4741571" cy="469147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9" name="Object 6">
            <a:extLst>
              <a:ext uri="{FF2B5EF4-FFF2-40B4-BE49-F238E27FC236}">
                <a16:creationId xmlns:a16="http://schemas.microsoft.com/office/drawing/2014/main" id="{D0DC7CF1-2101-0444-9776-085643E694D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759608" y="3282703"/>
          <a:ext cx="3094037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31366" imgH="495085" progId="Equation.3">
                  <p:embed/>
                </p:oleObj>
              </mc:Choice>
              <mc:Fallback>
                <p:oleObj name="Equation" r:id="rId3" imgW="1231366" imgH="495085" progId="Equation.3">
                  <p:embed/>
                  <p:pic>
                    <p:nvPicPr>
                      <p:cNvPr id="9" name="Object 6">
                        <a:extLst>
                          <a:ext uri="{FF2B5EF4-FFF2-40B4-BE49-F238E27FC236}">
                            <a16:creationId xmlns:a16="http://schemas.microsoft.com/office/drawing/2014/main" id="{D0DC7CF1-2101-0444-9776-085643E694D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9608" y="3282703"/>
                        <a:ext cx="3094037" cy="1244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AFED686F-F95C-A540-BD48-677C8B968367}"/>
                  </a:ext>
                </a:extLst>
              </p:cNvPr>
              <p:cNvSpPr/>
              <p:nvPr/>
            </p:nvSpPr>
            <p:spPr>
              <a:xfrm>
                <a:off x="5743697" y="4747721"/>
                <a:ext cx="4901964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P:   </a:t>
                </a:r>
                <a:r>
                  <a:rPr lang="en-US" sz="1600" dirty="0" err="1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extrahierbare</a:t>
                </a:r>
                <a:r>
                  <a:rPr lang="en-US" sz="1600" dirty="0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geothermische</a:t>
                </a:r>
                <a:r>
                  <a:rPr lang="en-US" sz="1600" dirty="0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Leistung</a:t>
                </a:r>
                <a:r>
                  <a:rPr lang="en-US" sz="1600" dirty="0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 (W)</a:t>
                </a:r>
              </a:p>
              <a:p>
                <a:r>
                  <a:rPr lang="en-US" sz="1600" dirty="0" err="1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c</a:t>
                </a:r>
                <a:r>
                  <a:rPr lang="en-US" sz="1600" baseline="-25000" dirty="0" err="1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sz="1600" dirty="0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1600" dirty="0" err="1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Spezifische</a:t>
                </a:r>
                <a:r>
                  <a:rPr lang="en-US" sz="1600" dirty="0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Wärmekapazität</a:t>
                </a:r>
                <a:r>
                  <a:rPr lang="en-US" sz="1600" dirty="0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 des Fluids (J/K</a:t>
                </a:r>
                <a14:m>
                  <m:oMath xmlns:m="http://schemas.openxmlformats.org/officeDocument/2006/math">
                    <m:r>
                      <a:rPr lang="en-US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Calibri" panose="020F0502020204030204" pitchFamily="34" charset="0"/>
                      </a:rPr>
                      <m:t>∙</m:t>
                    </m:r>
                  </m:oMath>
                </a14:m>
                <a:r>
                  <a:rPr lang="en-US" sz="1600" dirty="0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kg)</a:t>
                </a:r>
              </a:p>
              <a:p>
                <a:r>
                  <a:rPr lang="en-US" sz="1600" dirty="0" err="1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ρ</a:t>
                </a:r>
                <a:r>
                  <a:rPr lang="en-US" sz="1600" baseline="-25000" dirty="0" err="1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w</a:t>
                </a:r>
                <a:r>
                  <a:rPr lang="en-US" sz="1600" dirty="0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1600" dirty="0" err="1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Dichte</a:t>
                </a:r>
                <a:r>
                  <a:rPr lang="en-US" sz="1600" dirty="0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 des Fluids (kg/m</a:t>
                </a:r>
                <a:r>
                  <a:rPr lang="en-US" sz="1600" baseline="30000" dirty="0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1600" dirty="0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r>
                  <a:rPr lang="en-US" sz="1600" dirty="0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Q:   </a:t>
                </a:r>
                <a:r>
                  <a:rPr lang="en-US" sz="1600" dirty="0" err="1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Produktions</a:t>
                </a:r>
                <a:r>
                  <a:rPr lang="en-US" sz="1600" dirty="0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-, </a:t>
                </a:r>
                <a:r>
                  <a:rPr lang="en-US" sz="1600" dirty="0" err="1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Förder</a:t>
                </a:r>
                <a:r>
                  <a:rPr lang="en-US" sz="1600" dirty="0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sz="1600" dirty="0" err="1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oder</a:t>
                </a:r>
                <a:r>
                  <a:rPr lang="en-US" sz="1600" dirty="0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600" dirty="0" err="1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Fließrate</a:t>
                </a:r>
                <a:r>
                  <a:rPr lang="en-US" sz="1600" dirty="0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 (m</a:t>
                </a:r>
                <a:r>
                  <a:rPr lang="en-US" sz="1600" baseline="30000" dirty="0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en-US" sz="1600" dirty="0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/s)</a:t>
                </a:r>
              </a:p>
              <a:p>
                <a:r>
                  <a:rPr lang="en-US" sz="1600" dirty="0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∆T:  </a:t>
                </a:r>
                <a:r>
                  <a:rPr lang="en-US" sz="1600" dirty="0" err="1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Temperaturdifferenz</a:t>
                </a:r>
                <a:r>
                  <a:rPr lang="en-US" sz="1600" dirty="0">
                    <a:latin typeface="Barlow" panose="00000500000000000000" pitchFamily="2" charset="0"/>
                    <a:ea typeface="Calibri" panose="020F0502020204030204" pitchFamily="34" charset="0"/>
                    <a:cs typeface="Arial" panose="020B0604020202020204" pitchFamily="34" charset="0"/>
                  </a:rPr>
                  <a:t> (K)</a:t>
                </a:r>
                <a:endParaRPr lang="de-DE" sz="1600" dirty="0">
                  <a:latin typeface="Barlow" panose="00000500000000000000" pitchFamily="2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hteck 9">
                <a:extLst>
                  <a:ext uri="{FF2B5EF4-FFF2-40B4-BE49-F238E27FC236}">
                    <a16:creationId xmlns:a16="http://schemas.microsoft.com/office/drawing/2014/main" id="{AFED686F-F95C-A540-BD48-677C8B9683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3697" y="4747721"/>
                <a:ext cx="4901964" cy="1323439"/>
              </a:xfrm>
              <a:prstGeom prst="rect">
                <a:avLst/>
              </a:prstGeom>
              <a:blipFill>
                <a:blip r:embed="rId5"/>
                <a:stretch>
                  <a:fillRect l="-622" t="-1382" b="-506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feld 15">
            <a:extLst>
              <a:ext uri="{FF2B5EF4-FFF2-40B4-BE49-F238E27FC236}">
                <a16:creationId xmlns:a16="http://schemas.microsoft.com/office/drawing/2014/main" id="{D8257B28-58AF-D143-8796-742BB8BF96AF}"/>
              </a:ext>
            </a:extLst>
          </p:cNvPr>
          <p:cNvSpPr txBox="1"/>
          <p:nvPr/>
        </p:nvSpPr>
        <p:spPr>
          <a:xfrm>
            <a:off x="960798" y="3765995"/>
            <a:ext cx="20906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err="1">
                <a:latin typeface="Barlow" panose="00000500000000000000" pitchFamily="2" charset="0"/>
              </a:rPr>
              <a:t>P</a:t>
            </a:r>
            <a:r>
              <a:rPr lang="de-DE" b="1" baseline="-25000" dirty="0" err="1">
                <a:latin typeface="Barlow" panose="00000500000000000000" pitchFamily="2" charset="0"/>
              </a:rPr>
              <a:t>el</a:t>
            </a:r>
            <a:r>
              <a:rPr lang="de-DE" b="1" dirty="0">
                <a:latin typeface="Barlow" panose="00000500000000000000" pitchFamily="2" charset="0"/>
              </a:rPr>
              <a:t>:     11 MW</a:t>
            </a:r>
          </a:p>
          <a:p>
            <a:r>
              <a:rPr lang="de-DE" b="1" dirty="0" err="1">
                <a:latin typeface="Barlow" panose="00000500000000000000" pitchFamily="2" charset="0"/>
              </a:rPr>
              <a:t>P</a:t>
            </a:r>
            <a:r>
              <a:rPr lang="de-DE" b="1" baseline="-25000" dirty="0" err="1">
                <a:latin typeface="Barlow" panose="00000500000000000000" pitchFamily="2" charset="0"/>
              </a:rPr>
              <a:t>th</a:t>
            </a:r>
            <a:r>
              <a:rPr lang="de-DE" b="1" dirty="0">
                <a:latin typeface="Barlow" panose="00000500000000000000" pitchFamily="2" charset="0"/>
              </a:rPr>
              <a:t>:   106 MW</a:t>
            </a:r>
          </a:p>
          <a:p>
            <a:r>
              <a:rPr lang="de-DE" b="1" dirty="0">
                <a:latin typeface="Barlow" panose="00000500000000000000" pitchFamily="2" charset="0"/>
                <a:sym typeface="Wingdings" pitchFamily="2" charset="2"/>
              </a:rPr>
              <a:t> ca. 930 </a:t>
            </a:r>
            <a:r>
              <a:rPr lang="de-DE" b="1" dirty="0" err="1">
                <a:latin typeface="Barlow" panose="00000500000000000000" pitchFamily="2" charset="0"/>
                <a:sym typeface="Wingdings" pitchFamily="2" charset="2"/>
              </a:rPr>
              <a:t>GWh</a:t>
            </a:r>
            <a:r>
              <a:rPr lang="de-DE" b="1" dirty="0">
                <a:latin typeface="Barlow" panose="00000500000000000000" pitchFamily="2" charset="0"/>
                <a:sym typeface="Wingdings" pitchFamily="2" charset="2"/>
              </a:rPr>
              <a:t>/a</a:t>
            </a:r>
            <a:endParaRPr lang="de-DE" b="1" dirty="0">
              <a:latin typeface="Barlow" panose="00000500000000000000" pitchFamily="2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C30A7D62-B061-3647-8221-5836E0BC6282}"/>
              </a:ext>
            </a:extLst>
          </p:cNvPr>
          <p:cNvSpPr txBox="1"/>
          <p:nvPr/>
        </p:nvSpPr>
        <p:spPr>
          <a:xfrm>
            <a:off x="960798" y="2669072"/>
            <a:ext cx="22189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latin typeface="Barlow" panose="00000500000000000000" pitchFamily="2" charset="0"/>
              </a:rPr>
              <a:t>Installierte Kapazitäten im Oberrheingraben</a:t>
            </a:r>
          </a:p>
          <a:p>
            <a:r>
              <a:rPr lang="de-DE" sz="1400" dirty="0">
                <a:latin typeface="Barlow" panose="00000500000000000000" pitchFamily="2" charset="0"/>
              </a:rPr>
              <a:t>(5 </a:t>
            </a:r>
            <a:r>
              <a:rPr lang="de-DE" sz="1400" dirty="0" err="1">
                <a:latin typeface="Barlow" panose="00000500000000000000" pitchFamily="2" charset="0"/>
              </a:rPr>
              <a:t>Geothermieanlagen</a:t>
            </a:r>
            <a:r>
              <a:rPr lang="de-DE" sz="1400" dirty="0">
                <a:latin typeface="Barlow" panose="00000500000000000000" pitchFamily="2" charset="0"/>
              </a:rPr>
              <a:t>)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D868077-4629-9345-AAD4-B902DAB51221}"/>
              </a:ext>
            </a:extLst>
          </p:cNvPr>
          <p:cNvSpPr txBox="1"/>
          <p:nvPr/>
        </p:nvSpPr>
        <p:spPr>
          <a:xfrm>
            <a:off x="911426" y="4746461"/>
            <a:ext cx="2504212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de-DE" sz="1400" dirty="0" err="1">
                <a:latin typeface="Barlow" panose="00000500000000000000" pitchFamily="2" charset="0"/>
              </a:rPr>
              <a:t>Soultz</a:t>
            </a:r>
            <a:r>
              <a:rPr lang="de-DE" sz="1400" dirty="0">
                <a:latin typeface="Barlow" panose="00000500000000000000" pitchFamily="2" charset="0"/>
              </a:rPr>
              <a:t>, Rittershoffen,</a:t>
            </a:r>
          </a:p>
          <a:p>
            <a:pPr algn="just"/>
            <a:r>
              <a:rPr lang="de-DE" sz="1400" dirty="0">
                <a:latin typeface="Barlow" panose="00000500000000000000" pitchFamily="2" charset="0"/>
              </a:rPr>
              <a:t>Bruchsal, </a:t>
            </a:r>
          </a:p>
          <a:p>
            <a:pPr algn="just"/>
            <a:r>
              <a:rPr lang="de-DE" sz="1400" dirty="0">
                <a:latin typeface="Barlow" panose="00000500000000000000" pitchFamily="2" charset="0"/>
              </a:rPr>
              <a:t>Insheim, Landau</a:t>
            </a:r>
          </a:p>
          <a:p>
            <a:pPr algn="just"/>
            <a:endParaRPr lang="de-DE" sz="1400" dirty="0">
              <a:latin typeface="Barlow" panose="00000500000000000000" pitchFamily="2" charset="0"/>
            </a:endParaRPr>
          </a:p>
          <a:p>
            <a:pPr algn="just"/>
            <a:r>
              <a:rPr lang="de-DE" sz="1400" dirty="0">
                <a:latin typeface="Barlow" panose="00000500000000000000" pitchFamily="2" charset="0"/>
              </a:rPr>
              <a:t>19 Projekte in der Entwicklung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8DA3CA19-49EE-7E49-A9B6-4B6A3279C698}"/>
              </a:ext>
            </a:extLst>
          </p:cNvPr>
          <p:cNvSpPr txBox="1"/>
          <p:nvPr/>
        </p:nvSpPr>
        <p:spPr>
          <a:xfrm>
            <a:off x="5743697" y="1672926"/>
            <a:ext cx="4749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  <a:latin typeface="Barlow" panose="00000500000000000000" pitchFamily="2" charset="0"/>
              </a:rPr>
              <a:t>Extrahierbare thermische Leistung bzw. Energie aus Thermalwasser</a:t>
            </a:r>
          </a:p>
        </p:txBody>
      </p:sp>
    </p:spTree>
    <p:extLst>
      <p:ext uri="{BB962C8B-B14F-4D97-AF65-F5344CB8AC3E}">
        <p14:creationId xmlns:p14="http://schemas.microsoft.com/office/powerpoint/2010/main" val="1296123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>
            <a:extLst>
              <a:ext uri="{FF2B5EF4-FFF2-40B4-BE49-F238E27FC236}">
                <a16:creationId xmlns:a16="http://schemas.microsoft.com/office/drawing/2014/main" id="{BBA7C4E3-AB4A-23D0-7FDA-C7497B8ED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6129" y="1276783"/>
            <a:ext cx="7659335" cy="46101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215900" indent="-215900">
              <a:lnSpc>
                <a:spcPct val="150000"/>
              </a:lnSpc>
              <a:spcAft>
                <a:spcPts val="0"/>
              </a:spcAft>
            </a:pPr>
            <a:r>
              <a:rPr lang="de-DE" sz="1800" b="1" dirty="0">
                <a:latin typeface="Barlow" panose="00000500000000000000" pitchFamily="2" charset="0"/>
                <a:cs typeface="Segoe UI Semilight"/>
              </a:rPr>
              <a:t>Förderung von Explorationsmaßnahmen (z.B. Bohrungen, 3D Seismik)</a:t>
            </a:r>
            <a:endParaRPr lang="de-DE" dirty="0">
              <a:latin typeface="Barlow" panose="00000500000000000000" pitchFamily="2" charset="0"/>
            </a:endParaRPr>
          </a:p>
          <a:p>
            <a:pPr marL="542290" lvl="1" indent="-215900">
              <a:lnSpc>
                <a:spcPct val="150000"/>
              </a:lnSpc>
              <a:spcAft>
                <a:spcPts val="0"/>
              </a:spcAft>
              <a:buBlip>
                <a:blip r:embed="rId2"/>
              </a:buBlip>
            </a:pPr>
            <a:r>
              <a:rPr lang="de-DE" dirty="0">
                <a:solidFill>
                  <a:schemeClr val="tx1"/>
                </a:solidFill>
                <a:latin typeface="Barlow" panose="00000500000000000000" pitchFamily="2" charset="0"/>
                <a:cs typeface="Segoe UI Semilight"/>
              </a:rPr>
              <a:t>Exploration als wesentlicher Schritt der Risikoreduzierung</a:t>
            </a:r>
          </a:p>
          <a:p>
            <a:pPr marL="542290" lvl="1" indent="-215900">
              <a:lnSpc>
                <a:spcPct val="150000"/>
              </a:lnSpc>
              <a:spcAft>
                <a:spcPts val="0"/>
              </a:spcAft>
              <a:buBlip>
                <a:blip r:embed="rId2"/>
              </a:buBlip>
            </a:pPr>
            <a:r>
              <a:rPr lang="de-DE" dirty="0">
                <a:solidFill>
                  <a:schemeClr val="tx1"/>
                </a:solidFill>
                <a:latin typeface="Barlow" panose="00000500000000000000" pitchFamily="2" charset="0"/>
                <a:cs typeface="Segoe UI Semilight"/>
              </a:rPr>
              <a:t>Hessische Förderprogramme für erneuerbare/innovative Energietechnologien </a:t>
            </a:r>
            <a:br>
              <a:rPr lang="de-DE" dirty="0">
                <a:solidFill>
                  <a:schemeClr val="tx1"/>
                </a:solidFill>
                <a:latin typeface="Barlow" panose="00000500000000000000" pitchFamily="2" charset="0"/>
                <a:cs typeface="Segoe UI Semilight"/>
              </a:rPr>
            </a:br>
            <a:r>
              <a:rPr lang="de-DE" dirty="0">
                <a:solidFill>
                  <a:schemeClr val="tx1"/>
                </a:solidFill>
                <a:latin typeface="Barlow" panose="00000500000000000000" pitchFamily="2" charset="0"/>
                <a:cs typeface="Segoe UI Semilight"/>
              </a:rPr>
              <a:t>(bis zu 40% Förderquote)</a:t>
            </a:r>
          </a:p>
          <a:p>
            <a:pPr marL="542290" lvl="1" indent="-215900">
              <a:lnSpc>
                <a:spcPct val="150000"/>
              </a:lnSpc>
              <a:spcAft>
                <a:spcPts val="0"/>
              </a:spcAft>
              <a:buBlip>
                <a:blip r:embed="rId2"/>
              </a:buBlip>
            </a:pPr>
            <a:r>
              <a:rPr lang="de-DE" dirty="0">
                <a:solidFill>
                  <a:schemeClr val="tx1"/>
                </a:solidFill>
                <a:latin typeface="Barlow" panose="00000500000000000000" pitchFamily="2" charset="0"/>
                <a:cs typeface="Segoe UI Semilight"/>
              </a:rPr>
              <a:t>Im Rahmen von Machbarkeitsstudien (EEW oder BEW-Förderung)</a:t>
            </a:r>
          </a:p>
          <a:p>
            <a:pPr marL="542290" lvl="1" indent="-215900">
              <a:lnSpc>
                <a:spcPct val="150000"/>
              </a:lnSpc>
              <a:spcAft>
                <a:spcPts val="0"/>
              </a:spcAft>
              <a:buBlip>
                <a:blip r:embed="rId2"/>
              </a:buBlip>
            </a:pPr>
            <a:r>
              <a:rPr lang="de-DE" dirty="0">
                <a:solidFill>
                  <a:schemeClr val="tx1"/>
                </a:solidFill>
                <a:latin typeface="Barlow" panose="00000500000000000000" pitchFamily="2" charset="0"/>
                <a:cs typeface="Segoe UI Semilight"/>
              </a:rPr>
              <a:t>Erhöhung der Wirtschaftlichkeit durch Nachnutzung.</a:t>
            </a:r>
          </a:p>
          <a:p>
            <a:pPr marL="215900" indent="-215900">
              <a:lnSpc>
                <a:spcPct val="150000"/>
              </a:lnSpc>
              <a:spcAft>
                <a:spcPts val="0"/>
              </a:spcAft>
            </a:pPr>
            <a:r>
              <a:rPr lang="de-DE" sz="1800" b="1" dirty="0">
                <a:latin typeface="Barlow" panose="00000500000000000000" pitchFamily="2" charset="0"/>
                <a:cs typeface="Segoe UI Semilight"/>
              </a:rPr>
              <a:t>Förderung der Erschließungsbohrungen</a:t>
            </a:r>
          </a:p>
          <a:p>
            <a:pPr marL="542290" lvl="1" indent="-215900">
              <a:lnSpc>
                <a:spcPct val="150000"/>
              </a:lnSpc>
              <a:spcAft>
                <a:spcPts val="0"/>
              </a:spcAft>
              <a:buBlip>
                <a:blip r:embed="rId2"/>
              </a:buBlip>
            </a:pPr>
            <a:r>
              <a:rPr lang="de-DE" dirty="0">
                <a:solidFill>
                  <a:schemeClr val="tx1"/>
                </a:solidFill>
                <a:latin typeface="Barlow" panose="00000500000000000000" pitchFamily="2" charset="0"/>
                <a:cs typeface="Segoe UI Semilight"/>
              </a:rPr>
              <a:t>Höchste Risikoinvestition in der geothermischen Projektentwicklung</a:t>
            </a:r>
          </a:p>
          <a:p>
            <a:pPr marL="542290" lvl="1" indent="-215900">
              <a:lnSpc>
                <a:spcPct val="150000"/>
              </a:lnSpc>
              <a:spcAft>
                <a:spcPts val="0"/>
              </a:spcAft>
              <a:buBlip>
                <a:blip r:embed="rId2"/>
              </a:buBlip>
            </a:pPr>
            <a:r>
              <a:rPr lang="de-DE" dirty="0">
                <a:solidFill>
                  <a:schemeClr val="tx1"/>
                </a:solidFill>
                <a:latin typeface="Barlow" panose="00000500000000000000" pitchFamily="2" charset="0"/>
                <a:cs typeface="Segoe UI Semilight"/>
              </a:rPr>
              <a:t>Hessische Förderprogramme für erneuerbare/innovative Energietechnologien </a:t>
            </a:r>
            <a:br>
              <a:rPr lang="de-DE" dirty="0">
                <a:solidFill>
                  <a:schemeClr val="tx1"/>
                </a:solidFill>
                <a:latin typeface="Barlow" panose="00000500000000000000" pitchFamily="2" charset="0"/>
                <a:cs typeface="Segoe UI Semilight"/>
              </a:rPr>
            </a:br>
            <a:r>
              <a:rPr lang="de-DE" dirty="0">
                <a:solidFill>
                  <a:schemeClr val="tx1"/>
                </a:solidFill>
                <a:latin typeface="Barlow" panose="00000500000000000000" pitchFamily="2" charset="0"/>
                <a:cs typeface="Segoe UI Semilight"/>
              </a:rPr>
              <a:t>(bis zu 40% Förderquote)</a:t>
            </a:r>
          </a:p>
          <a:p>
            <a:pPr marL="542290" lvl="1" indent="-215900">
              <a:lnSpc>
                <a:spcPct val="150000"/>
              </a:lnSpc>
              <a:spcAft>
                <a:spcPts val="0"/>
              </a:spcAft>
              <a:buBlip>
                <a:blip r:embed="rId2"/>
              </a:buBlip>
            </a:pPr>
            <a:r>
              <a:rPr lang="de-DE" dirty="0">
                <a:solidFill>
                  <a:schemeClr val="tx1"/>
                </a:solidFill>
                <a:latin typeface="Barlow" panose="00000500000000000000" pitchFamily="2" charset="0"/>
                <a:cs typeface="Segoe UI Semilight"/>
              </a:rPr>
              <a:t>Förderprogramm EEW für Prozesswärme, bis zu  15 Mio. €, max. 30-40% Förderquote.</a:t>
            </a:r>
          </a:p>
          <a:p>
            <a:pPr marL="215900" indent="-215900">
              <a:lnSpc>
                <a:spcPct val="150000"/>
              </a:lnSpc>
              <a:spcAft>
                <a:spcPts val="0"/>
              </a:spcAft>
            </a:pPr>
            <a:r>
              <a:rPr lang="de-DE" sz="1800" b="1" dirty="0">
                <a:latin typeface="Barlow" panose="00000500000000000000" pitchFamily="2" charset="0"/>
                <a:cs typeface="Segoe UI Semilight"/>
              </a:rPr>
              <a:t>Förderung der Wärmeinfrastruktur (Heizwerke und Wärmenetze)</a:t>
            </a:r>
          </a:p>
          <a:p>
            <a:pPr marL="542290" lvl="1" indent="-215900">
              <a:lnSpc>
                <a:spcPct val="150000"/>
              </a:lnSpc>
              <a:spcAft>
                <a:spcPts val="0"/>
              </a:spcAft>
              <a:buBlip>
                <a:blip r:embed="rId2"/>
              </a:buBlip>
            </a:pPr>
            <a:r>
              <a:rPr lang="de-DE" dirty="0">
                <a:solidFill>
                  <a:schemeClr val="tx1"/>
                </a:solidFill>
                <a:latin typeface="Barlow" panose="00000500000000000000" pitchFamily="2" charset="0"/>
                <a:cs typeface="Segoe UI Semilight"/>
              </a:rPr>
              <a:t>Wärmenetze und Fernwärmeleitung i.d.R. größter Investitionsposten</a:t>
            </a:r>
          </a:p>
          <a:p>
            <a:pPr marL="542290" lvl="1" indent="-215900">
              <a:lnSpc>
                <a:spcPct val="150000"/>
              </a:lnSpc>
              <a:spcAft>
                <a:spcPts val="0"/>
              </a:spcAft>
              <a:buBlip>
                <a:blip r:embed="rId2"/>
              </a:buBlip>
            </a:pPr>
            <a:r>
              <a:rPr lang="de-DE" dirty="0">
                <a:solidFill>
                  <a:schemeClr val="tx1"/>
                </a:solidFill>
                <a:latin typeface="Barlow" panose="00000500000000000000" pitchFamily="2" charset="0"/>
                <a:cs typeface="Segoe UI Semilight"/>
              </a:rPr>
              <a:t>Förderprogramm BEW für Kommunen, bis zu 50 Mio. €, max. 40% Förderquote.</a:t>
            </a:r>
          </a:p>
          <a:p>
            <a:pPr marL="542290" lvl="1" indent="-215900">
              <a:lnSpc>
                <a:spcPct val="150000"/>
              </a:lnSpc>
              <a:spcAft>
                <a:spcPts val="0"/>
              </a:spcAft>
              <a:buBlip>
                <a:blip r:embed="rId2"/>
              </a:buBlip>
            </a:pPr>
            <a:r>
              <a:rPr lang="de-DE" dirty="0">
                <a:solidFill>
                  <a:schemeClr val="tx1"/>
                </a:solidFill>
                <a:latin typeface="Barlow" panose="00000500000000000000" pitchFamily="2" charset="0"/>
                <a:cs typeface="Segoe UI Semilight"/>
              </a:rPr>
              <a:t>Schritt von der industriellen zur kommunalen Wärmeversorgung nötig.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ABB9DB-AE29-8995-5BC5-5984C1EC2A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8849" y="424900"/>
            <a:ext cx="8059739" cy="457424"/>
          </a:xfrm>
        </p:spPr>
        <p:txBody>
          <a:bodyPr vert="horz" lIns="0" tIns="72000" rIns="91440" bIns="0" rtlCol="0" anchor="t" anchorCtr="0">
            <a:spAutoFit/>
          </a:bodyPr>
          <a:lstStyle/>
          <a:p>
            <a:r>
              <a:rPr lang="de-DE" sz="2500" b="1" cap="all" dirty="0">
                <a:solidFill>
                  <a:schemeClr val="tx2"/>
                </a:solidFill>
                <a:latin typeface="Barlow" pitchFamily="2" charset="77"/>
                <a:ea typeface="Rounded Mplus 1c ExtraBold" panose="020B0802020203020207" pitchFamily="34" charset="-128"/>
                <a:cs typeface="Rounded Mplus 1c ExtraBold" panose="020B0802020203020207" pitchFamily="34" charset="-128"/>
              </a:rPr>
              <a:t>Förderprogramme</a:t>
            </a:r>
          </a:p>
        </p:txBody>
      </p:sp>
      <p:sp>
        <p:nvSpPr>
          <p:cNvPr id="4" name="Textplatzhalter 5">
            <a:extLst>
              <a:ext uri="{FF2B5EF4-FFF2-40B4-BE49-F238E27FC236}">
                <a16:creationId xmlns:a16="http://schemas.microsoft.com/office/drawing/2014/main" id="{3577EA99-BFB5-79C4-0EB4-B8B0804974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5199" y="927075"/>
            <a:ext cx="8059739" cy="354584"/>
          </a:xfrm>
        </p:spPr>
        <p:txBody>
          <a:bodyPr/>
          <a:lstStyle/>
          <a:p>
            <a:r>
              <a:rPr lang="de-DE" b="1" dirty="0">
                <a:solidFill>
                  <a:srgbClr val="034872"/>
                </a:solidFill>
                <a:latin typeface="Barlow" panose="00000500000000000000" pitchFamily="2" charset="0"/>
              </a:rPr>
              <a:t>von Bund und Land</a:t>
            </a:r>
            <a:endParaRPr lang="en-GB" b="1" dirty="0">
              <a:solidFill>
                <a:srgbClr val="034872"/>
              </a:solidFill>
              <a:latin typeface="Barlow" panose="00000500000000000000" pitchFamily="2" charset="0"/>
            </a:endParaRPr>
          </a:p>
        </p:txBody>
      </p:sp>
      <p:pic>
        <p:nvPicPr>
          <p:cNvPr id="5" name="Picture 5" descr="A picture containing tree, scale model, urban design, house&#10;&#10;Description automatically generated">
            <a:extLst>
              <a:ext uri="{FF2B5EF4-FFF2-40B4-BE49-F238E27FC236}">
                <a16:creationId xmlns:a16="http://schemas.microsoft.com/office/drawing/2014/main" id="{18364715-DB92-193A-CE86-2DC63BDE54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086835" y="1901335"/>
            <a:ext cx="5705515" cy="336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52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39C5541-5FDC-7569-4675-E30D6996B5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b="1" dirty="0"/>
              <a:t>05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A9B75FD-CE69-3B39-F5D2-FA559EB8CC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5B31C78-BA26-47C2-F636-D58EA72076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Genehmigungsrechtliche Fragestellungen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2DB8716B-726B-C762-5452-F34CBE0B329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9A730E0-C5C9-AED5-F37A-8FB844B312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707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D98558-21B8-D70D-9B65-9DDAA9DF7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Zielkonflikt Energieversorgung vs. Schutzgebiete?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3"/>
          </p:nvPr>
        </p:nvSpPr>
        <p:spPr bwMode="auto">
          <a:xfrm>
            <a:off x="176981" y="1396881"/>
            <a:ext cx="6056672" cy="5062537"/>
          </a:xfrm>
        </p:spPr>
        <p:txBody>
          <a:bodyPr>
            <a:normAutofit/>
          </a:bodyPr>
          <a:lstStyle/>
          <a:p>
            <a:pPr marL="265113" lvl="4" indent="-176213">
              <a:buBlip>
                <a:blip r:embed="rId2"/>
              </a:buBlip>
              <a:defRPr/>
            </a:pPr>
            <a:r>
              <a:rPr lang="de-DE" sz="1600" dirty="0">
                <a:latin typeface="Barlow" panose="00000500000000000000" pitchFamily="2" charset="0"/>
              </a:rPr>
              <a:t>Es ist eine besonders </a:t>
            </a:r>
            <a:r>
              <a:rPr lang="de-DE" sz="1600" b="1" dirty="0">
                <a:latin typeface="Barlow" panose="00000500000000000000" pitchFamily="2" charset="0"/>
              </a:rPr>
              <a:t>sorgfältige Schutzgüterabwägung </a:t>
            </a:r>
            <a:r>
              <a:rPr lang="de-DE" sz="1600" dirty="0">
                <a:latin typeface="Barlow" panose="00000500000000000000" pitchFamily="2" charset="0"/>
              </a:rPr>
              <a:t>zwischen dem </a:t>
            </a:r>
            <a:r>
              <a:rPr lang="de-DE" sz="1600" b="1" dirty="0">
                <a:latin typeface="Barlow" panose="00000500000000000000" pitchFamily="2" charset="0"/>
              </a:rPr>
              <a:t>Klimaschutz </a:t>
            </a:r>
            <a:r>
              <a:rPr lang="de-DE" sz="1600" dirty="0">
                <a:latin typeface="Barlow" panose="00000500000000000000" pitchFamily="2" charset="0"/>
              </a:rPr>
              <a:t>und der </a:t>
            </a:r>
            <a:r>
              <a:rPr lang="de-DE" sz="1600" b="1" dirty="0">
                <a:latin typeface="Barlow" panose="00000500000000000000" pitchFamily="2" charset="0"/>
              </a:rPr>
              <a:t>Sicherheit der Energieversorgung </a:t>
            </a:r>
            <a:r>
              <a:rPr lang="de-DE" sz="1600" dirty="0">
                <a:latin typeface="Barlow" panose="00000500000000000000" pitchFamily="2" charset="0"/>
              </a:rPr>
              <a:t>auf der einen und dem </a:t>
            </a:r>
            <a:r>
              <a:rPr lang="de-DE" sz="1600" b="1" dirty="0">
                <a:latin typeface="Barlow" panose="00000500000000000000" pitchFamily="2" charset="0"/>
              </a:rPr>
              <a:t>Schutz der Trinkwasserressourcen </a:t>
            </a:r>
            <a:r>
              <a:rPr lang="de-DE" sz="1600" dirty="0">
                <a:latin typeface="Barlow" panose="00000500000000000000" pitchFamily="2" charset="0"/>
              </a:rPr>
              <a:t>auf der anderen Seite erforderlich. </a:t>
            </a:r>
          </a:p>
          <a:p>
            <a:pPr marL="265113" lvl="4" indent="-176213">
              <a:buBlip>
                <a:blip r:embed="rId2"/>
              </a:buBlip>
              <a:defRPr/>
            </a:pPr>
            <a:r>
              <a:rPr lang="de-DE" sz="1600" dirty="0">
                <a:latin typeface="Barlow" panose="00000500000000000000" pitchFamily="2" charset="0"/>
              </a:rPr>
              <a:t>Die zuständigen Behörden müssen diese Abwägung vornehmen und können im </a:t>
            </a:r>
            <a:r>
              <a:rPr lang="de-DE" sz="1600" b="1" dirty="0">
                <a:latin typeface="Barlow" panose="00000500000000000000" pitchFamily="2" charset="0"/>
              </a:rPr>
              <a:t>begründeten Einzelfall </a:t>
            </a:r>
            <a:r>
              <a:rPr lang="de-DE" sz="1600" dirty="0">
                <a:latin typeface="Barlow" panose="00000500000000000000" pitchFamily="2" charset="0"/>
              </a:rPr>
              <a:t>auch </a:t>
            </a:r>
            <a:r>
              <a:rPr lang="de-DE" sz="1600" b="1" dirty="0">
                <a:latin typeface="Barlow" panose="00000500000000000000" pitchFamily="2" charset="0"/>
              </a:rPr>
              <a:t>Befreiungen von Verboten und Beschränkungen </a:t>
            </a:r>
            <a:r>
              <a:rPr lang="de-DE" sz="1600" dirty="0">
                <a:latin typeface="Barlow" panose="00000500000000000000" pitchFamily="2" charset="0"/>
              </a:rPr>
              <a:t>erteilen. </a:t>
            </a:r>
          </a:p>
          <a:p>
            <a:pPr marL="265113" lvl="4" indent="-176213">
              <a:buBlip>
                <a:blip r:embed="rId2"/>
              </a:buBlip>
              <a:defRPr/>
            </a:pPr>
            <a:r>
              <a:rPr lang="de-DE" sz="1600" b="1" dirty="0">
                <a:latin typeface="Barlow" panose="00000500000000000000" pitchFamily="2" charset="0"/>
              </a:rPr>
              <a:t>„Die Klimaneutralität der Energieversorgung zu erhöhen und gleichzeitig die natürlichen Schutzgüter in bewährtem Maße zu schützen, ist nicht die Quadratur des Kreises</a:t>
            </a:r>
            <a:r>
              <a:rPr lang="de-DE" sz="1600" dirty="0">
                <a:latin typeface="Barlow" panose="00000500000000000000" pitchFamily="2" charset="0"/>
              </a:rPr>
              <a:t>.“ </a:t>
            </a:r>
          </a:p>
          <a:p>
            <a:pPr marL="265113" lvl="4" indent="-176213">
              <a:buBlip>
                <a:blip r:embed="rId2"/>
              </a:buBlip>
              <a:defRPr/>
            </a:pPr>
            <a:r>
              <a:rPr lang="de-DE" sz="1600" dirty="0">
                <a:latin typeface="Barlow" panose="00000500000000000000" pitchFamily="2" charset="0"/>
              </a:rPr>
              <a:t>„Die Schutzgüterabwägung fordert von allen Beteiligten – insbesondere vom Antragsteller und von der Behörde – ein hohes Maß an Verantwortungsbewusstsein und eine hohe Bereitschaft tragfähige Kompromisse zu suchen und zu finden.“ </a:t>
            </a:r>
          </a:p>
          <a:p>
            <a:pPr marL="265113" lvl="4" indent="-176213">
              <a:buBlip>
                <a:blip r:embed="rId2"/>
              </a:buBlip>
              <a:defRPr/>
            </a:pPr>
            <a:endParaRPr lang="de-DE" sz="1600" dirty="0">
              <a:latin typeface="Barlow" panose="00000500000000000000" pitchFamily="2" charset="0"/>
            </a:endParaRPr>
          </a:p>
          <a:p>
            <a:pPr lvl="1">
              <a:defRPr/>
            </a:pPr>
            <a:endParaRPr lang="de-DE" sz="1600" dirty="0"/>
          </a:p>
          <a:p>
            <a:pPr lvl="1">
              <a:defRPr/>
            </a:pPr>
            <a:endParaRPr lang="de-DE" sz="160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4294967295"/>
          </p:nvPr>
        </p:nvSpPr>
        <p:spPr bwMode="auto">
          <a:xfrm>
            <a:off x="551228" y="870510"/>
            <a:ext cx="6696075" cy="669925"/>
          </a:xfrm>
        </p:spPr>
        <p:txBody>
          <a:bodyPr/>
          <a:lstStyle/>
          <a:p>
            <a:pPr>
              <a:defRPr/>
            </a:pPr>
            <a:r>
              <a:rPr lang="de-DE" b="1" dirty="0">
                <a:solidFill>
                  <a:srgbClr val="034872"/>
                </a:solidFill>
                <a:latin typeface="Barlow"/>
              </a:rPr>
              <a:t>Genehmigungen für Exploration, Bohrung und Betrieb</a:t>
            </a:r>
            <a:endParaRPr dirty="0"/>
          </a:p>
        </p:txBody>
      </p:sp>
      <p:pic>
        <p:nvPicPr>
          <p:cNvPr id="8" name="Grafik 7" descr="Ein Bild, das Text, Karte, Atlas enthält.&#10;&#10;Automatisch generierte Beschreibung">
            <a:extLst>
              <a:ext uri="{FF2B5EF4-FFF2-40B4-BE49-F238E27FC236}">
                <a16:creationId xmlns:a16="http://schemas.microsoft.com/office/drawing/2014/main" id="{114778E3-BCE2-79AC-0DCE-371652D56C8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8119" y="870510"/>
            <a:ext cx="4133961" cy="5981286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81969AD4-4764-FD36-7DC3-86F4A3637055}"/>
              </a:ext>
            </a:extLst>
          </p:cNvPr>
          <p:cNvGrpSpPr/>
          <p:nvPr/>
        </p:nvGrpSpPr>
        <p:grpSpPr>
          <a:xfrm>
            <a:off x="9441881" y="3179049"/>
            <a:ext cx="2111021" cy="3477389"/>
            <a:chOff x="9432050" y="3169217"/>
            <a:chExt cx="1924208" cy="3313567"/>
          </a:xfrm>
        </p:grpSpPr>
        <p:pic>
          <p:nvPicPr>
            <p:cNvPr id="9" name="Grafik 8" descr="Ein Bild, das Text, Karte, Atlas enthält.&#10;&#10;Automatisch generierte Beschreibung">
              <a:extLst>
                <a:ext uri="{FF2B5EF4-FFF2-40B4-BE49-F238E27FC236}">
                  <a16:creationId xmlns:a16="http://schemas.microsoft.com/office/drawing/2014/main" id="{D3CD0ECF-2279-31BB-CF3C-3D6F602C71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432050" y="3169217"/>
              <a:ext cx="1924208" cy="173423"/>
            </a:xfrm>
            <a:prstGeom prst="rect">
              <a:avLst/>
            </a:prstGeom>
          </p:spPr>
        </p:pic>
        <p:pic>
          <p:nvPicPr>
            <p:cNvPr id="10" name="Grafik 9" descr="Ein Bild, das Text, Karte, Atlas enthält.&#10;&#10;Automatisch generierte Beschreibung">
              <a:extLst>
                <a:ext uri="{FF2B5EF4-FFF2-40B4-BE49-F238E27FC236}">
                  <a16:creationId xmlns:a16="http://schemas.microsoft.com/office/drawing/2014/main" id="{A4140C4D-9BC0-834F-705A-F8348A36AF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432050" y="3342640"/>
              <a:ext cx="1924208" cy="1767841"/>
            </a:xfrm>
            <a:prstGeom prst="rect">
              <a:avLst/>
            </a:prstGeom>
          </p:spPr>
        </p:pic>
        <p:pic>
          <p:nvPicPr>
            <p:cNvPr id="11" name="Grafik 10" descr="Ein Bild, das Text, Karte, Atlas enthält.&#10;&#10;Automatisch generierte Beschreibung">
              <a:extLst>
                <a:ext uri="{FF2B5EF4-FFF2-40B4-BE49-F238E27FC236}">
                  <a16:creationId xmlns:a16="http://schemas.microsoft.com/office/drawing/2014/main" id="{D4584873-7110-1C7B-B382-173B4CAC64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432050" y="5110481"/>
              <a:ext cx="1924208" cy="173423"/>
            </a:xfrm>
            <a:prstGeom prst="rect">
              <a:avLst/>
            </a:prstGeom>
          </p:spPr>
        </p:pic>
        <p:pic>
          <p:nvPicPr>
            <p:cNvPr id="12" name="Grafik 11" descr="Ein Bild, das Text, Karte, Atlas enthält.&#10;&#10;Automatisch generierte Beschreibung">
              <a:extLst>
                <a:ext uri="{FF2B5EF4-FFF2-40B4-BE49-F238E27FC236}">
                  <a16:creationId xmlns:a16="http://schemas.microsoft.com/office/drawing/2014/main" id="{D8083ED1-8B28-4604-E8F9-D53A39F94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9432050" y="5283904"/>
              <a:ext cx="1924208" cy="11988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584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w="http://schemas.openxmlformats.org/wordprocessingml/2006/main" xmlns:m="http://schemas.openxmlformats.org/officeDocument/2006/math" xmlns="">
      <p:transition spd="med" advClick="1">
        <p:fade thruBlk="0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39C5541-5FDC-7569-4675-E30D6996B5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b="1" dirty="0"/>
              <a:t>06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A9B75FD-CE69-3B39-F5D2-FA559EB8CC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5B31C78-BA26-47C2-F636-D58EA72076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Fazit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2DB8716B-726B-C762-5452-F34CBE0B329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9A730E0-C5C9-AED5-F37A-8FB844B312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410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fik 37">
            <a:extLst>
              <a:ext uri="{FF2B5EF4-FFF2-40B4-BE49-F238E27FC236}">
                <a16:creationId xmlns:a16="http://schemas.microsoft.com/office/drawing/2014/main" id="{2F2B203F-1FE8-8E7D-2E34-C1221EC293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716" y="246821"/>
            <a:ext cx="1616477" cy="1629478"/>
          </a:xfrm>
          <a:prstGeom prst="rect">
            <a:avLst/>
          </a:prstGeom>
        </p:spPr>
      </p:pic>
      <p:sp>
        <p:nvSpPr>
          <p:cNvPr id="4" name="Textplatzhalter 3"/>
          <p:cNvSpPr>
            <a:spLocks noGrp="1"/>
          </p:cNvSpPr>
          <p:nvPr>
            <p:ph type="body" sz="quarter" idx="14"/>
          </p:nvPr>
        </p:nvSpPr>
        <p:spPr>
          <a:xfrm>
            <a:off x="982663" y="424900"/>
            <a:ext cx="9639815" cy="457424"/>
          </a:xfrm>
        </p:spPr>
        <p:txBody>
          <a:bodyPr/>
          <a:lstStyle/>
          <a:p>
            <a:r>
              <a:rPr lang="de-DE" sz="2500" b="1" cap="all" dirty="0">
                <a:solidFill>
                  <a:schemeClr val="tx2"/>
                </a:solidFill>
                <a:latin typeface="Barlow" pitchFamily="2" charset="77"/>
              </a:rPr>
              <a:t>Geothermie- und Lithiumcluster</a:t>
            </a:r>
          </a:p>
        </p:txBody>
      </p:sp>
      <p:sp>
        <p:nvSpPr>
          <p:cNvPr id="15" name="Oval 3">
            <a:extLst>
              <a:ext uri="{FF2B5EF4-FFF2-40B4-BE49-F238E27FC236}">
                <a16:creationId xmlns:a16="http://schemas.microsoft.com/office/drawing/2014/main" id="{D4B44E04-0E3D-FC37-B683-BB326293F92E}"/>
              </a:ext>
            </a:extLst>
          </p:cNvPr>
          <p:cNvSpPr/>
          <p:nvPr/>
        </p:nvSpPr>
        <p:spPr>
          <a:xfrm>
            <a:off x="4103967" y="2409567"/>
            <a:ext cx="7011727" cy="4400932"/>
          </a:xfrm>
          <a:prstGeom prst="ellipse">
            <a:avLst/>
          </a:prstGeom>
          <a:solidFill>
            <a:srgbClr val="FDF3D8">
              <a:alpha val="47451"/>
            </a:srgbClr>
          </a:solidFill>
          <a:ln w="12700">
            <a:solidFill>
              <a:srgbClr val="E6BD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Chord 4">
            <a:extLst>
              <a:ext uri="{FF2B5EF4-FFF2-40B4-BE49-F238E27FC236}">
                <a16:creationId xmlns:a16="http://schemas.microsoft.com/office/drawing/2014/main" id="{BB825690-6008-3626-CB17-61800A8441FA}"/>
              </a:ext>
            </a:extLst>
          </p:cNvPr>
          <p:cNvSpPr/>
          <p:nvPr/>
        </p:nvSpPr>
        <p:spPr>
          <a:xfrm>
            <a:off x="6485359" y="2851224"/>
            <a:ext cx="1800000" cy="1800000"/>
          </a:xfrm>
          <a:prstGeom prst="chord">
            <a:avLst>
              <a:gd name="adj1" fmla="val 5367079"/>
              <a:gd name="adj2" fmla="val 16200000"/>
            </a:avLst>
          </a:prstGeom>
          <a:solidFill>
            <a:srgbClr val="F15B4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</p:txBody>
      </p:sp>
      <p:sp>
        <p:nvSpPr>
          <p:cNvPr id="17" name="Chord 5">
            <a:extLst>
              <a:ext uri="{FF2B5EF4-FFF2-40B4-BE49-F238E27FC236}">
                <a16:creationId xmlns:a16="http://schemas.microsoft.com/office/drawing/2014/main" id="{C4001567-40C4-79E8-3FE4-2C8C2371E1AA}"/>
              </a:ext>
            </a:extLst>
          </p:cNvPr>
          <p:cNvSpPr/>
          <p:nvPr/>
        </p:nvSpPr>
        <p:spPr>
          <a:xfrm rot="10800000">
            <a:off x="6516496" y="2856227"/>
            <a:ext cx="1800000" cy="1800000"/>
          </a:xfrm>
          <a:prstGeom prst="chord">
            <a:avLst>
              <a:gd name="adj1" fmla="val 5367079"/>
              <a:gd name="adj2" fmla="val 16200000"/>
            </a:avLst>
          </a:prstGeom>
          <a:solidFill>
            <a:srgbClr val="46C1BE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AA310471-62DD-26BA-0EAC-3224B06FCDEE}"/>
              </a:ext>
            </a:extLst>
          </p:cNvPr>
          <p:cNvSpPr/>
          <p:nvPr/>
        </p:nvSpPr>
        <p:spPr>
          <a:xfrm>
            <a:off x="7642813" y="3333224"/>
            <a:ext cx="902972" cy="54346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LEP </a:t>
            </a: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38D566D3-126C-BBCC-8D7F-726EED946CB3}"/>
              </a:ext>
            </a:extLst>
          </p:cNvPr>
          <p:cNvSpPr/>
          <p:nvPr/>
        </p:nvSpPr>
        <p:spPr>
          <a:xfrm>
            <a:off x="6427129" y="3657165"/>
            <a:ext cx="756454" cy="54346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rPr>
              <a:t>GEO </a:t>
            </a:r>
          </a:p>
        </p:txBody>
      </p:sp>
      <p:grpSp>
        <p:nvGrpSpPr>
          <p:cNvPr id="22" name="Group 13">
            <a:extLst>
              <a:ext uri="{FF2B5EF4-FFF2-40B4-BE49-F238E27FC236}">
                <a16:creationId xmlns:a16="http://schemas.microsoft.com/office/drawing/2014/main" id="{32680E24-9A3F-FE6E-9254-07C64799C383}"/>
              </a:ext>
            </a:extLst>
          </p:cNvPr>
          <p:cNvGrpSpPr/>
          <p:nvPr/>
        </p:nvGrpSpPr>
        <p:grpSpPr>
          <a:xfrm>
            <a:off x="5847306" y="5105588"/>
            <a:ext cx="460181" cy="364210"/>
            <a:chOff x="3709778" y="5370163"/>
            <a:chExt cx="460181" cy="364210"/>
          </a:xfrm>
        </p:grpSpPr>
        <p:sp>
          <p:nvSpPr>
            <p:cNvPr id="23" name="Freeform: Shape 23">
              <a:extLst>
                <a:ext uri="{FF2B5EF4-FFF2-40B4-BE49-F238E27FC236}">
                  <a16:creationId xmlns:a16="http://schemas.microsoft.com/office/drawing/2014/main" id="{C42C197B-D6E7-DE13-86D8-92B58F6C612E}"/>
                </a:ext>
              </a:extLst>
            </p:cNvPr>
            <p:cNvSpPr/>
            <p:nvPr/>
          </p:nvSpPr>
          <p:spPr>
            <a:xfrm>
              <a:off x="3769387" y="5385661"/>
              <a:ext cx="170482" cy="348712"/>
            </a:xfrm>
            <a:custGeom>
              <a:avLst/>
              <a:gdLst>
                <a:gd name="connsiteX0" fmla="*/ 170482 w 170482"/>
                <a:gd name="connsiteY0" fmla="*/ 0 h 348712"/>
                <a:gd name="connsiteX1" fmla="*/ 131736 w 170482"/>
                <a:gd name="connsiteY1" fmla="*/ 216976 h 348712"/>
                <a:gd name="connsiteX2" fmla="*/ 0 w 170482"/>
                <a:gd name="connsiteY2" fmla="*/ 348712 h 34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482" h="348712">
                  <a:moveTo>
                    <a:pt x="170482" y="0"/>
                  </a:moveTo>
                  <a:cubicBezTo>
                    <a:pt x="165316" y="79428"/>
                    <a:pt x="160150" y="158857"/>
                    <a:pt x="131736" y="216976"/>
                  </a:cubicBezTo>
                  <a:cubicBezTo>
                    <a:pt x="103322" y="275095"/>
                    <a:pt x="51661" y="311903"/>
                    <a:pt x="0" y="348712"/>
                  </a:cubicBezTo>
                </a:path>
              </a:pathLst>
            </a:custGeom>
            <a:noFill/>
            <a:ln w="12700">
              <a:solidFill>
                <a:srgbClr val="A7A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4">
              <a:extLst>
                <a:ext uri="{FF2B5EF4-FFF2-40B4-BE49-F238E27FC236}">
                  <a16:creationId xmlns:a16="http://schemas.microsoft.com/office/drawing/2014/main" id="{5EC52179-1454-0374-868A-790150E6F07C}"/>
                </a:ext>
              </a:extLst>
            </p:cNvPr>
            <p:cNvSpPr/>
            <p:nvPr/>
          </p:nvSpPr>
          <p:spPr>
            <a:xfrm flipH="1">
              <a:off x="3939869" y="5385661"/>
              <a:ext cx="170481" cy="348712"/>
            </a:xfrm>
            <a:custGeom>
              <a:avLst/>
              <a:gdLst>
                <a:gd name="connsiteX0" fmla="*/ 170482 w 170482"/>
                <a:gd name="connsiteY0" fmla="*/ 0 h 348712"/>
                <a:gd name="connsiteX1" fmla="*/ 131736 w 170482"/>
                <a:gd name="connsiteY1" fmla="*/ 216976 h 348712"/>
                <a:gd name="connsiteX2" fmla="*/ 0 w 170482"/>
                <a:gd name="connsiteY2" fmla="*/ 348712 h 34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482" h="348712">
                  <a:moveTo>
                    <a:pt x="170482" y="0"/>
                  </a:moveTo>
                  <a:cubicBezTo>
                    <a:pt x="165316" y="79428"/>
                    <a:pt x="160150" y="158857"/>
                    <a:pt x="131736" y="216976"/>
                  </a:cubicBezTo>
                  <a:cubicBezTo>
                    <a:pt x="103322" y="275095"/>
                    <a:pt x="51661" y="311903"/>
                    <a:pt x="0" y="348712"/>
                  </a:cubicBezTo>
                </a:path>
              </a:pathLst>
            </a:custGeom>
            <a:noFill/>
            <a:ln w="12700">
              <a:solidFill>
                <a:srgbClr val="A7A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: Shape 25">
              <a:extLst>
                <a:ext uri="{FF2B5EF4-FFF2-40B4-BE49-F238E27FC236}">
                  <a16:creationId xmlns:a16="http://schemas.microsoft.com/office/drawing/2014/main" id="{43F2C7E0-3C5D-FB7D-41A6-57B0C5074996}"/>
                </a:ext>
              </a:extLst>
            </p:cNvPr>
            <p:cNvSpPr/>
            <p:nvPr/>
          </p:nvSpPr>
          <p:spPr>
            <a:xfrm flipH="1">
              <a:off x="3925732" y="5418838"/>
              <a:ext cx="244227" cy="222545"/>
            </a:xfrm>
            <a:custGeom>
              <a:avLst/>
              <a:gdLst>
                <a:gd name="connsiteX0" fmla="*/ 170482 w 170482"/>
                <a:gd name="connsiteY0" fmla="*/ 0 h 348712"/>
                <a:gd name="connsiteX1" fmla="*/ 131736 w 170482"/>
                <a:gd name="connsiteY1" fmla="*/ 216976 h 348712"/>
                <a:gd name="connsiteX2" fmla="*/ 0 w 170482"/>
                <a:gd name="connsiteY2" fmla="*/ 348712 h 34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482" h="348712">
                  <a:moveTo>
                    <a:pt x="170482" y="0"/>
                  </a:moveTo>
                  <a:cubicBezTo>
                    <a:pt x="165316" y="79428"/>
                    <a:pt x="160150" y="158857"/>
                    <a:pt x="131736" y="216976"/>
                  </a:cubicBezTo>
                  <a:cubicBezTo>
                    <a:pt x="103322" y="275095"/>
                    <a:pt x="51661" y="311903"/>
                    <a:pt x="0" y="348712"/>
                  </a:cubicBezTo>
                </a:path>
              </a:pathLst>
            </a:custGeom>
            <a:noFill/>
            <a:ln w="12700">
              <a:solidFill>
                <a:srgbClr val="A7A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: Shape 26">
              <a:extLst>
                <a:ext uri="{FF2B5EF4-FFF2-40B4-BE49-F238E27FC236}">
                  <a16:creationId xmlns:a16="http://schemas.microsoft.com/office/drawing/2014/main" id="{A4DC21E3-D8EA-EE2E-1442-AE52CE638BF3}"/>
                </a:ext>
              </a:extLst>
            </p:cNvPr>
            <p:cNvSpPr/>
            <p:nvPr/>
          </p:nvSpPr>
          <p:spPr>
            <a:xfrm>
              <a:off x="3709778" y="5370163"/>
              <a:ext cx="227388" cy="271220"/>
            </a:xfrm>
            <a:custGeom>
              <a:avLst/>
              <a:gdLst>
                <a:gd name="connsiteX0" fmla="*/ 170482 w 170482"/>
                <a:gd name="connsiteY0" fmla="*/ 0 h 348712"/>
                <a:gd name="connsiteX1" fmla="*/ 131736 w 170482"/>
                <a:gd name="connsiteY1" fmla="*/ 216976 h 348712"/>
                <a:gd name="connsiteX2" fmla="*/ 0 w 170482"/>
                <a:gd name="connsiteY2" fmla="*/ 348712 h 34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482" h="348712">
                  <a:moveTo>
                    <a:pt x="170482" y="0"/>
                  </a:moveTo>
                  <a:cubicBezTo>
                    <a:pt x="165316" y="79428"/>
                    <a:pt x="160150" y="158857"/>
                    <a:pt x="131736" y="216976"/>
                  </a:cubicBezTo>
                  <a:cubicBezTo>
                    <a:pt x="103322" y="275095"/>
                    <a:pt x="51661" y="311903"/>
                    <a:pt x="0" y="348712"/>
                  </a:cubicBezTo>
                </a:path>
              </a:pathLst>
            </a:custGeom>
            <a:noFill/>
            <a:ln w="12700">
              <a:solidFill>
                <a:srgbClr val="A7A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7" name="Group 73">
            <a:extLst>
              <a:ext uri="{FF2B5EF4-FFF2-40B4-BE49-F238E27FC236}">
                <a16:creationId xmlns:a16="http://schemas.microsoft.com/office/drawing/2014/main" id="{CA6CA824-1D6C-1155-B3DA-D89777D29EB1}"/>
              </a:ext>
            </a:extLst>
          </p:cNvPr>
          <p:cNvGrpSpPr/>
          <p:nvPr/>
        </p:nvGrpSpPr>
        <p:grpSpPr>
          <a:xfrm>
            <a:off x="6686801" y="6222774"/>
            <a:ext cx="475679" cy="364210"/>
            <a:chOff x="2496925" y="5355755"/>
            <a:chExt cx="475679" cy="364210"/>
          </a:xfrm>
        </p:grpSpPr>
        <p:sp>
          <p:nvSpPr>
            <p:cNvPr id="28" name="Freeform: Shape 34">
              <a:extLst>
                <a:ext uri="{FF2B5EF4-FFF2-40B4-BE49-F238E27FC236}">
                  <a16:creationId xmlns:a16="http://schemas.microsoft.com/office/drawing/2014/main" id="{A369BACA-E7C2-367C-4452-C63AD5CEFF66}"/>
                </a:ext>
              </a:extLst>
            </p:cNvPr>
            <p:cNvSpPr/>
            <p:nvPr/>
          </p:nvSpPr>
          <p:spPr>
            <a:xfrm>
              <a:off x="2556534" y="5371253"/>
              <a:ext cx="170482" cy="348712"/>
            </a:xfrm>
            <a:custGeom>
              <a:avLst/>
              <a:gdLst>
                <a:gd name="connsiteX0" fmla="*/ 170482 w 170482"/>
                <a:gd name="connsiteY0" fmla="*/ 0 h 348712"/>
                <a:gd name="connsiteX1" fmla="*/ 131736 w 170482"/>
                <a:gd name="connsiteY1" fmla="*/ 216976 h 348712"/>
                <a:gd name="connsiteX2" fmla="*/ 0 w 170482"/>
                <a:gd name="connsiteY2" fmla="*/ 348712 h 34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482" h="348712">
                  <a:moveTo>
                    <a:pt x="170482" y="0"/>
                  </a:moveTo>
                  <a:cubicBezTo>
                    <a:pt x="165316" y="79428"/>
                    <a:pt x="160150" y="158857"/>
                    <a:pt x="131736" y="216976"/>
                  </a:cubicBezTo>
                  <a:cubicBezTo>
                    <a:pt x="103322" y="275095"/>
                    <a:pt x="51661" y="311903"/>
                    <a:pt x="0" y="348712"/>
                  </a:cubicBezTo>
                </a:path>
              </a:pathLst>
            </a:custGeom>
            <a:noFill/>
            <a:ln w="12700">
              <a:solidFill>
                <a:srgbClr val="A7A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: Shape 35">
              <a:extLst>
                <a:ext uri="{FF2B5EF4-FFF2-40B4-BE49-F238E27FC236}">
                  <a16:creationId xmlns:a16="http://schemas.microsoft.com/office/drawing/2014/main" id="{6C4596BC-85DB-1F68-8B1A-C568226313A8}"/>
                </a:ext>
              </a:extLst>
            </p:cNvPr>
            <p:cNvSpPr/>
            <p:nvPr/>
          </p:nvSpPr>
          <p:spPr>
            <a:xfrm flipH="1">
              <a:off x="2727016" y="5371253"/>
              <a:ext cx="170481" cy="348712"/>
            </a:xfrm>
            <a:custGeom>
              <a:avLst/>
              <a:gdLst>
                <a:gd name="connsiteX0" fmla="*/ 170482 w 170482"/>
                <a:gd name="connsiteY0" fmla="*/ 0 h 348712"/>
                <a:gd name="connsiteX1" fmla="*/ 131736 w 170482"/>
                <a:gd name="connsiteY1" fmla="*/ 216976 h 348712"/>
                <a:gd name="connsiteX2" fmla="*/ 0 w 170482"/>
                <a:gd name="connsiteY2" fmla="*/ 348712 h 34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482" h="348712">
                  <a:moveTo>
                    <a:pt x="170482" y="0"/>
                  </a:moveTo>
                  <a:cubicBezTo>
                    <a:pt x="165316" y="79428"/>
                    <a:pt x="160150" y="158857"/>
                    <a:pt x="131736" y="216976"/>
                  </a:cubicBezTo>
                  <a:cubicBezTo>
                    <a:pt x="103322" y="275095"/>
                    <a:pt x="51661" y="311903"/>
                    <a:pt x="0" y="348712"/>
                  </a:cubicBezTo>
                </a:path>
              </a:pathLst>
            </a:custGeom>
            <a:noFill/>
            <a:ln w="12700">
              <a:solidFill>
                <a:srgbClr val="A7A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: Shape 36">
              <a:extLst>
                <a:ext uri="{FF2B5EF4-FFF2-40B4-BE49-F238E27FC236}">
                  <a16:creationId xmlns:a16="http://schemas.microsoft.com/office/drawing/2014/main" id="{05C19F49-D838-741A-F8A4-F3AEE5A78AB4}"/>
                </a:ext>
              </a:extLst>
            </p:cNvPr>
            <p:cNvSpPr/>
            <p:nvPr/>
          </p:nvSpPr>
          <p:spPr>
            <a:xfrm flipH="1">
              <a:off x="2728377" y="5404430"/>
              <a:ext cx="244227" cy="222545"/>
            </a:xfrm>
            <a:custGeom>
              <a:avLst/>
              <a:gdLst>
                <a:gd name="connsiteX0" fmla="*/ 170482 w 170482"/>
                <a:gd name="connsiteY0" fmla="*/ 0 h 348712"/>
                <a:gd name="connsiteX1" fmla="*/ 131736 w 170482"/>
                <a:gd name="connsiteY1" fmla="*/ 216976 h 348712"/>
                <a:gd name="connsiteX2" fmla="*/ 0 w 170482"/>
                <a:gd name="connsiteY2" fmla="*/ 348712 h 34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482" h="348712">
                  <a:moveTo>
                    <a:pt x="170482" y="0"/>
                  </a:moveTo>
                  <a:cubicBezTo>
                    <a:pt x="165316" y="79428"/>
                    <a:pt x="160150" y="158857"/>
                    <a:pt x="131736" y="216976"/>
                  </a:cubicBezTo>
                  <a:cubicBezTo>
                    <a:pt x="103322" y="275095"/>
                    <a:pt x="51661" y="311903"/>
                    <a:pt x="0" y="348712"/>
                  </a:cubicBezTo>
                </a:path>
              </a:pathLst>
            </a:custGeom>
            <a:noFill/>
            <a:ln w="12700">
              <a:solidFill>
                <a:srgbClr val="A7A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: Shape 37">
              <a:extLst>
                <a:ext uri="{FF2B5EF4-FFF2-40B4-BE49-F238E27FC236}">
                  <a16:creationId xmlns:a16="http://schemas.microsoft.com/office/drawing/2014/main" id="{CDD79FE2-120A-BB9B-CFA1-AEF8492CA18E}"/>
                </a:ext>
              </a:extLst>
            </p:cNvPr>
            <p:cNvSpPr/>
            <p:nvPr/>
          </p:nvSpPr>
          <p:spPr>
            <a:xfrm>
              <a:off x="2496925" y="5355755"/>
              <a:ext cx="227388" cy="271220"/>
            </a:xfrm>
            <a:custGeom>
              <a:avLst/>
              <a:gdLst>
                <a:gd name="connsiteX0" fmla="*/ 170482 w 170482"/>
                <a:gd name="connsiteY0" fmla="*/ 0 h 348712"/>
                <a:gd name="connsiteX1" fmla="*/ 131736 w 170482"/>
                <a:gd name="connsiteY1" fmla="*/ 216976 h 348712"/>
                <a:gd name="connsiteX2" fmla="*/ 0 w 170482"/>
                <a:gd name="connsiteY2" fmla="*/ 348712 h 34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482" h="348712">
                  <a:moveTo>
                    <a:pt x="170482" y="0"/>
                  </a:moveTo>
                  <a:cubicBezTo>
                    <a:pt x="165316" y="79428"/>
                    <a:pt x="160150" y="158857"/>
                    <a:pt x="131736" y="216976"/>
                  </a:cubicBezTo>
                  <a:cubicBezTo>
                    <a:pt x="103322" y="275095"/>
                    <a:pt x="51661" y="311903"/>
                    <a:pt x="0" y="348712"/>
                  </a:cubicBezTo>
                </a:path>
              </a:pathLst>
            </a:custGeom>
            <a:noFill/>
            <a:ln w="12700">
              <a:solidFill>
                <a:srgbClr val="A7A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2" name="Group 78">
            <a:extLst>
              <a:ext uri="{FF2B5EF4-FFF2-40B4-BE49-F238E27FC236}">
                <a16:creationId xmlns:a16="http://schemas.microsoft.com/office/drawing/2014/main" id="{1A215BB7-5ADA-0824-C0D5-41813B021BD2}"/>
              </a:ext>
            </a:extLst>
          </p:cNvPr>
          <p:cNvGrpSpPr/>
          <p:nvPr/>
        </p:nvGrpSpPr>
        <p:grpSpPr>
          <a:xfrm>
            <a:off x="9403248" y="4479619"/>
            <a:ext cx="475679" cy="364210"/>
            <a:chOff x="2496925" y="5355755"/>
            <a:chExt cx="475679" cy="364210"/>
          </a:xfrm>
        </p:grpSpPr>
        <p:sp>
          <p:nvSpPr>
            <p:cNvPr id="33" name="Freeform: Shape 43">
              <a:extLst>
                <a:ext uri="{FF2B5EF4-FFF2-40B4-BE49-F238E27FC236}">
                  <a16:creationId xmlns:a16="http://schemas.microsoft.com/office/drawing/2014/main" id="{34B234C2-548B-043C-F1B3-8BAA20E02F0D}"/>
                </a:ext>
              </a:extLst>
            </p:cNvPr>
            <p:cNvSpPr/>
            <p:nvPr/>
          </p:nvSpPr>
          <p:spPr>
            <a:xfrm>
              <a:off x="2556534" y="5371253"/>
              <a:ext cx="170482" cy="348712"/>
            </a:xfrm>
            <a:custGeom>
              <a:avLst/>
              <a:gdLst>
                <a:gd name="connsiteX0" fmla="*/ 170482 w 170482"/>
                <a:gd name="connsiteY0" fmla="*/ 0 h 348712"/>
                <a:gd name="connsiteX1" fmla="*/ 131736 w 170482"/>
                <a:gd name="connsiteY1" fmla="*/ 216976 h 348712"/>
                <a:gd name="connsiteX2" fmla="*/ 0 w 170482"/>
                <a:gd name="connsiteY2" fmla="*/ 348712 h 34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482" h="348712">
                  <a:moveTo>
                    <a:pt x="170482" y="0"/>
                  </a:moveTo>
                  <a:cubicBezTo>
                    <a:pt x="165316" y="79428"/>
                    <a:pt x="160150" y="158857"/>
                    <a:pt x="131736" y="216976"/>
                  </a:cubicBezTo>
                  <a:cubicBezTo>
                    <a:pt x="103322" y="275095"/>
                    <a:pt x="51661" y="311903"/>
                    <a:pt x="0" y="348712"/>
                  </a:cubicBezTo>
                </a:path>
              </a:pathLst>
            </a:custGeom>
            <a:noFill/>
            <a:ln w="12700">
              <a:solidFill>
                <a:srgbClr val="A7A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Freeform: Shape 44">
              <a:extLst>
                <a:ext uri="{FF2B5EF4-FFF2-40B4-BE49-F238E27FC236}">
                  <a16:creationId xmlns:a16="http://schemas.microsoft.com/office/drawing/2014/main" id="{CC8B6E34-45C1-BF08-2BF6-3AF3F805EA37}"/>
                </a:ext>
              </a:extLst>
            </p:cNvPr>
            <p:cNvSpPr/>
            <p:nvPr/>
          </p:nvSpPr>
          <p:spPr>
            <a:xfrm flipH="1">
              <a:off x="2727016" y="5371253"/>
              <a:ext cx="170481" cy="348712"/>
            </a:xfrm>
            <a:custGeom>
              <a:avLst/>
              <a:gdLst>
                <a:gd name="connsiteX0" fmla="*/ 170482 w 170482"/>
                <a:gd name="connsiteY0" fmla="*/ 0 h 348712"/>
                <a:gd name="connsiteX1" fmla="*/ 131736 w 170482"/>
                <a:gd name="connsiteY1" fmla="*/ 216976 h 348712"/>
                <a:gd name="connsiteX2" fmla="*/ 0 w 170482"/>
                <a:gd name="connsiteY2" fmla="*/ 348712 h 34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482" h="348712">
                  <a:moveTo>
                    <a:pt x="170482" y="0"/>
                  </a:moveTo>
                  <a:cubicBezTo>
                    <a:pt x="165316" y="79428"/>
                    <a:pt x="160150" y="158857"/>
                    <a:pt x="131736" y="216976"/>
                  </a:cubicBezTo>
                  <a:cubicBezTo>
                    <a:pt x="103322" y="275095"/>
                    <a:pt x="51661" y="311903"/>
                    <a:pt x="0" y="348712"/>
                  </a:cubicBezTo>
                </a:path>
              </a:pathLst>
            </a:custGeom>
            <a:noFill/>
            <a:ln w="12700">
              <a:solidFill>
                <a:srgbClr val="A7A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: Shape 45">
              <a:extLst>
                <a:ext uri="{FF2B5EF4-FFF2-40B4-BE49-F238E27FC236}">
                  <a16:creationId xmlns:a16="http://schemas.microsoft.com/office/drawing/2014/main" id="{A55C14FA-BF3B-1FEF-02BC-6BCE45444730}"/>
                </a:ext>
              </a:extLst>
            </p:cNvPr>
            <p:cNvSpPr/>
            <p:nvPr/>
          </p:nvSpPr>
          <p:spPr>
            <a:xfrm flipH="1">
              <a:off x="2728377" y="5404430"/>
              <a:ext cx="244227" cy="222545"/>
            </a:xfrm>
            <a:custGeom>
              <a:avLst/>
              <a:gdLst>
                <a:gd name="connsiteX0" fmla="*/ 170482 w 170482"/>
                <a:gd name="connsiteY0" fmla="*/ 0 h 348712"/>
                <a:gd name="connsiteX1" fmla="*/ 131736 w 170482"/>
                <a:gd name="connsiteY1" fmla="*/ 216976 h 348712"/>
                <a:gd name="connsiteX2" fmla="*/ 0 w 170482"/>
                <a:gd name="connsiteY2" fmla="*/ 348712 h 34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482" h="348712">
                  <a:moveTo>
                    <a:pt x="170482" y="0"/>
                  </a:moveTo>
                  <a:cubicBezTo>
                    <a:pt x="165316" y="79428"/>
                    <a:pt x="160150" y="158857"/>
                    <a:pt x="131736" y="216976"/>
                  </a:cubicBezTo>
                  <a:cubicBezTo>
                    <a:pt x="103322" y="275095"/>
                    <a:pt x="51661" y="311903"/>
                    <a:pt x="0" y="348712"/>
                  </a:cubicBezTo>
                </a:path>
              </a:pathLst>
            </a:custGeom>
            <a:noFill/>
            <a:ln w="12700">
              <a:solidFill>
                <a:srgbClr val="A7A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: Shape 46">
              <a:extLst>
                <a:ext uri="{FF2B5EF4-FFF2-40B4-BE49-F238E27FC236}">
                  <a16:creationId xmlns:a16="http://schemas.microsoft.com/office/drawing/2014/main" id="{33C8D71F-64B3-E70E-2CCE-1379845FE05E}"/>
                </a:ext>
              </a:extLst>
            </p:cNvPr>
            <p:cNvSpPr/>
            <p:nvPr/>
          </p:nvSpPr>
          <p:spPr>
            <a:xfrm>
              <a:off x="2496925" y="5355755"/>
              <a:ext cx="227388" cy="271220"/>
            </a:xfrm>
            <a:custGeom>
              <a:avLst/>
              <a:gdLst>
                <a:gd name="connsiteX0" fmla="*/ 170482 w 170482"/>
                <a:gd name="connsiteY0" fmla="*/ 0 h 348712"/>
                <a:gd name="connsiteX1" fmla="*/ 131736 w 170482"/>
                <a:gd name="connsiteY1" fmla="*/ 216976 h 348712"/>
                <a:gd name="connsiteX2" fmla="*/ 0 w 170482"/>
                <a:gd name="connsiteY2" fmla="*/ 348712 h 34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482" h="348712">
                  <a:moveTo>
                    <a:pt x="170482" y="0"/>
                  </a:moveTo>
                  <a:cubicBezTo>
                    <a:pt x="165316" y="79428"/>
                    <a:pt x="160150" y="158857"/>
                    <a:pt x="131736" y="216976"/>
                  </a:cubicBezTo>
                  <a:cubicBezTo>
                    <a:pt x="103322" y="275095"/>
                    <a:pt x="51661" y="311903"/>
                    <a:pt x="0" y="348712"/>
                  </a:cubicBezTo>
                </a:path>
              </a:pathLst>
            </a:custGeom>
            <a:noFill/>
            <a:ln w="12700">
              <a:solidFill>
                <a:srgbClr val="A7A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2" name="Group 88">
            <a:extLst>
              <a:ext uri="{FF2B5EF4-FFF2-40B4-BE49-F238E27FC236}">
                <a16:creationId xmlns:a16="http://schemas.microsoft.com/office/drawing/2014/main" id="{68C5D939-78B9-7E47-CF28-25F7B93A14AD}"/>
              </a:ext>
            </a:extLst>
          </p:cNvPr>
          <p:cNvGrpSpPr/>
          <p:nvPr/>
        </p:nvGrpSpPr>
        <p:grpSpPr>
          <a:xfrm>
            <a:off x="9002917" y="5737799"/>
            <a:ext cx="975109" cy="543466"/>
            <a:chOff x="2005244" y="5235831"/>
            <a:chExt cx="975109" cy="543466"/>
          </a:xfrm>
        </p:grpSpPr>
        <p:sp>
          <p:nvSpPr>
            <p:cNvPr id="43" name="Freeform: Shape 57">
              <a:extLst>
                <a:ext uri="{FF2B5EF4-FFF2-40B4-BE49-F238E27FC236}">
                  <a16:creationId xmlns:a16="http://schemas.microsoft.com/office/drawing/2014/main" id="{9F4C848A-A6F2-7634-B2CB-2A204AFE2C20}"/>
                </a:ext>
              </a:extLst>
            </p:cNvPr>
            <p:cNvSpPr/>
            <p:nvPr/>
          </p:nvSpPr>
          <p:spPr>
            <a:xfrm>
              <a:off x="2556534" y="5371253"/>
              <a:ext cx="170482" cy="348712"/>
            </a:xfrm>
            <a:custGeom>
              <a:avLst/>
              <a:gdLst>
                <a:gd name="connsiteX0" fmla="*/ 170482 w 170482"/>
                <a:gd name="connsiteY0" fmla="*/ 0 h 348712"/>
                <a:gd name="connsiteX1" fmla="*/ 131736 w 170482"/>
                <a:gd name="connsiteY1" fmla="*/ 216976 h 348712"/>
                <a:gd name="connsiteX2" fmla="*/ 0 w 170482"/>
                <a:gd name="connsiteY2" fmla="*/ 348712 h 34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482" h="348712">
                  <a:moveTo>
                    <a:pt x="170482" y="0"/>
                  </a:moveTo>
                  <a:cubicBezTo>
                    <a:pt x="165316" y="79428"/>
                    <a:pt x="160150" y="158857"/>
                    <a:pt x="131736" y="216976"/>
                  </a:cubicBezTo>
                  <a:cubicBezTo>
                    <a:pt x="103322" y="275095"/>
                    <a:pt x="51661" y="311903"/>
                    <a:pt x="0" y="348712"/>
                  </a:cubicBezTo>
                </a:path>
              </a:pathLst>
            </a:custGeom>
            <a:noFill/>
            <a:ln w="12700">
              <a:solidFill>
                <a:srgbClr val="A7A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: Shape 58">
              <a:extLst>
                <a:ext uri="{FF2B5EF4-FFF2-40B4-BE49-F238E27FC236}">
                  <a16:creationId xmlns:a16="http://schemas.microsoft.com/office/drawing/2014/main" id="{362BCC3D-02BD-FFAC-009D-688EB4EC6A12}"/>
                </a:ext>
              </a:extLst>
            </p:cNvPr>
            <p:cNvSpPr/>
            <p:nvPr/>
          </p:nvSpPr>
          <p:spPr>
            <a:xfrm flipH="1">
              <a:off x="2727016" y="5371253"/>
              <a:ext cx="170481" cy="348712"/>
            </a:xfrm>
            <a:custGeom>
              <a:avLst/>
              <a:gdLst>
                <a:gd name="connsiteX0" fmla="*/ 170482 w 170482"/>
                <a:gd name="connsiteY0" fmla="*/ 0 h 348712"/>
                <a:gd name="connsiteX1" fmla="*/ 131736 w 170482"/>
                <a:gd name="connsiteY1" fmla="*/ 216976 h 348712"/>
                <a:gd name="connsiteX2" fmla="*/ 0 w 170482"/>
                <a:gd name="connsiteY2" fmla="*/ 348712 h 34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482" h="348712">
                  <a:moveTo>
                    <a:pt x="170482" y="0"/>
                  </a:moveTo>
                  <a:cubicBezTo>
                    <a:pt x="165316" y="79428"/>
                    <a:pt x="160150" y="158857"/>
                    <a:pt x="131736" y="216976"/>
                  </a:cubicBezTo>
                  <a:cubicBezTo>
                    <a:pt x="103322" y="275095"/>
                    <a:pt x="51661" y="311903"/>
                    <a:pt x="0" y="348712"/>
                  </a:cubicBezTo>
                </a:path>
              </a:pathLst>
            </a:custGeom>
            <a:noFill/>
            <a:ln w="12700">
              <a:solidFill>
                <a:srgbClr val="A7A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: Shape 59">
              <a:extLst>
                <a:ext uri="{FF2B5EF4-FFF2-40B4-BE49-F238E27FC236}">
                  <a16:creationId xmlns:a16="http://schemas.microsoft.com/office/drawing/2014/main" id="{A45F676F-E253-D290-210B-E5C068383F34}"/>
                </a:ext>
              </a:extLst>
            </p:cNvPr>
            <p:cNvSpPr/>
            <p:nvPr/>
          </p:nvSpPr>
          <p:spPr>
            <a:xfrm flipH="1">
              <a:off x="2736126" y="5404430"/>
              <a:ext cx="244227" cy="222545"/>
            </a:xfrm>
            <a:custGeom>
              <a:avLst/>
              <a:gdLst>
                <a:gd name="connsiteX0" fmla="*/ 170482 w 170482"/>
                <a:gd name="connsiteY0" fmla="*/ 0 h 348712"/>
                <a:gd name="connsiteX1" fmla="*/ 131736 w 170482"/>
                <a:gd name="connsiteY1" fmla="*/ 216976 h 348712"/>
                <a:gd name="connsiteX2" fmla="*/ 0 w 170482"/>
                <a:gd name="connsiteY2" fmla="*/ 348712 h 34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482" h="348712">
                  <a:moveTo>
                    <a:pt x="170482" y="0"/>
                  </a:moveTo>
                  <a:cubicBezTo>
                    <a:pt x="165316" y="79428"/>
                    <a:pt x="160150" y="158857"/>
                    <a:pt x="131736" y="216976"/>
                  </a:cubicBezTo>
                  <a:cubicBezTo>
                    <a:pt x="103322" y="275095"/>
                    <a:pt x="51661" y="311903"/>
                    <a:pt x="0" y="348712"/>
                  </a:cubicBezTo>
                </a:path>
              </a:pathLst>
            </a:custGeom>
            <a:noFill/>
            <a:ln w="12700">
              <a:solidFill>
                <a:srgbClr val="A7A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: Shape 60">
              <a:extLst>
                <a:ext uri="{FF2B5EF4-FFF2-40B4-BE49-F238E27FC236}">
                  <a16:creationId xmlns:a16="http://schemas.microsoft.com/office/drawing/2014/main" id="{51D0269F-5191-9531-41F8-35F753835B72}"/>
                </a:ext>
              </a:extLst>
            </p:cNvPr>
            <p:cNvSpPr/>
            <p:nvPr/>
          </p:nvSpPr>
          <p:spPr>
            <a:xfrm>
              <a:off x="2496925" y="5355755"/>
              <a:ext cx="227388" cy="271220"/>
            </a:xfrm>
            <a:custGeom>
              <a:avLst/>
              <a:gdLst>
                <a:gd name="connsiteX0" fmla="*/ 170482 w 170482"/>
                <a:gd name="connsiteY0" fmla="*/ 0 h 348712"/>
                <a:gd name="connsiteX1" fmla="*/ 131736 w 170482"/>
                <a:gd name="connsiteY1" fmla="*/ 216976 h 348712"/>
                <a:gd name="connsiteX2" fmla="*/ 0 w 170482"/>
                <a:gd name="connsiteY2" fmla="*/ 348712 h 3487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0482" h="348712">
                  <a:moveTo>
                    <a:pt x="170482" y="0"/>
                  </a:moveTo>
                  <a:cubicBezTo>
                    <a:pt x="165316" y="79428"/>
                    <a:pt x="160150" y="158857"/>
                    <a:pt x="131736" y="216976"/>
                  </a:cubicBezTo>
                  <a:cubicBezTo>
                    <a:pt x="103322" y="275095"/>
                    <a:pt x="51661" y="311903"/>
                    <a:pt x="0" y="348712"/>
                  </a:cubicBezTo>
                </a:path>
              </a:pathLst>
            </a:custGeom>
            <a:noFill/>
            <a:ln w="12700">
              <a:solidFill>
                <a:srgbClr val="A7A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Rectangle 93">
              <a:extLst>
                <a:ext uri="{FF2B5EF4-FFF2-40B4-BE49-F238E27FC236}">
                  <a16:creationId xmlns:a16="http://schemas.microsoft.com/office/drawing/2014/main" id="{E9F36365-7E78-3836-CE87-EE0EF9832608}"/>
                </a:ext>
              </a:extLst>
            </p:cNvPr>
            <p:cNvSpPr/>
            <p:nvPr/>
          </p:nvSpPr>
          <p:spPr>
            <a:xfrm>
              <a:off x="2005244" y="5235831"/>
              <a:ext cx="756454" cy="543466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91440" tIns="45720" rIns="91440" bIns="4572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1" i="0" u="none" strike="noStrike" kern="0" cap="none" spc="0" normalizeH="0" baseline="0" noProof="0">
                  <a:ln>
                    <a:noFill/>
                  </a:ln>
                  <a:effectLst/>
                  <a:uLnTx/>
                  <a:uFillTx/>
                  <a:latin typeface="Barlow"/>
                </a:rPr>
                <a:t>Bohrplatz</a:t>
              </a:r>
              <a:endParaRPr kumimoji="0" lang="de-DE" sz="900" b="1" i="0" u="none" strike="noStrike" kern="0" cap="none" spc="0" normalizeH="0" baseline="0" noProof="0">
                <a:ln>
                  <a:noFill/>
                </a:ln>
                <a:solidFill>
                  <a:srgbClr val="A7A9AC"/>
                </a:solidFill>
                <a:effectLst/>
                <a:uLnTx/>
                <a:uFillTx/>
                <a:latin typeface="Barlow" panose="00000500000000000000" pitchFamily="2" charset="0"/>
                <a:ea typeface="+mn-ea"/>
                <a:cs typeface="+mn-cs"/>
              </a:endParaRPr>
            </a:p>
            <a:p>
              <a:pPr algn="ctr">
                <a:defRPr/>
              </a:pPr>
              <a:endParaRPr lang="en-US" sz="9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Barlow" panose="00000500000000000000" pitchFamily="2" charset="0"/>
              </a:endParaRPr>
            </a:p>
          </p:txBody>
        </p:sp>
      </p:grpSp>
      <p:sp>
        <p:nvSpPr>
          <p:cNvPr id="48" name="Oval 94">
            <a:extLst>
              <a:ext uri="{FF2B5EF4-FFF2-40B4-BE49-F238E27FC236}">
                <a16:creationId xmlns:a16="http://schemas.microsoft.com/office/drawing/2014/main" id="{C7255B03-7BF6-69FA-DBFB-0E30651E0D2C}"/>
              </a:ext>
            </a:extLst>
          </p:cNvPr>
          <p:cNvSpPr/>
          <p:nvPr/>
        </p:nvSpPr>
        <p:spPr>
          <a:xfrm>
            <a:off x="7220933" y="3578152"/>
            <a:ext cx="360000" cy="360000"/>
          </a:xfrm>
          <a:prstGeom prst="ellipse">
            <a:avLst/>
          </a:prstGeom>
          <a:solidFill>
            <a:srgbClr val="A7A9A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Rectangle 97">
            <a:extLst>
              <a:ext uri="{FF2B5EF4-FFF2-40B4-BE49-F238E27FC236}">
                <a16:creationId xmlns:a16="http://schemas.microsoft.com/office/drawing/2014/main" id="{BC48F037-6472-A4A5-DEB5-D83014D133EE}"/>
              </a:ext>
            </a:extLst>
          </p:cNvPr>
          <p:cNvSpPr/>
          <p:nvPr/>
        </p:nvSpPr>
        <p:spPr>
          <a:xfrm>
            <a:off x="1134843" y="6141395"/>
            <a:ext cx="3166492" cy="38225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Barlow"/>
              </a:rPr>
              <a:t>Weitere Vorhaben im Oberrheingraben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kern="0">
                <a:latin typeface="Barlow"/>
              </a:rPr>
              <a:t>- </a:t>
            </a:r>
            <a:r>
              <a:rPr lang="de-DE" sz="1200" kern="0">
                <a:latin typeface="Barlow"/>
              </a:rPr>
              <a:t>Erlaubnisfelder in RLP, BW, HE</a:t>
            </a:r>
            <a:endParaRPr lang="de-DE" sz="140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Barlow"/>
            </a:endParaRPr>
          </a:p>
        </p:txBody>
      </p:sp>
      <p:pic>
        <p:nvPicPr>
          <p:cNvPr id="52" name="Graphic 98">
            <a:extLst>
              <a:ext uri="{FF2B5EF4-FFF2-40B4-BE49-F238E27FC236}">
                <a16:creationId xmlns:a16="http://schemas.microsoft.com/office/drawing/2014/main" id="{85C897A8-EA71-7228-4B0D-4F91956506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82480" y="2946083"/>
            <a:ext cx="360000" cy="360000"/>
          </a:xfrm>
          <a:prstGeom prst="rect">
            <a:avLst/>
          </a:prstGeom>
        </p:spPr>
      </p:pic>
      <p:pic>
        <p:nvPicPr>
          <p:cNvPr id="53" name="Graphic 99">
            <a:extLst>
              <a:ext uri="{FF2B5EF4-FFF2-40B4-BE49-F238E27FC236}">
                <a16:creationId xmlns:a16="http://schemas.microsoft.com/office/drawing/2014/main" id="{F426A669-68A1-9EA3-F313-62C90B02AF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39556" y="2946187"/>
            <a:ext cx="354337" cy="354337"/>
          </a:xfrm>
          <a:prstGeom prst="rect">
            <a:avLst/>
          </a:prstGeom>
        </p:spPr>
      </p:pic>
      <p:sp>
        <p:nvSpPr>
          <p:cNvPr id="56" name="Rectangle 102">
            <a:extLst>
              <a:ext uri="{FF2B5EF4-FFF2-40B4-BE49-F238E27FC236}">
                <a16:creationId xmlns:a16="http://schemas.microsoft.com/office/drawing/2014/main" id="{B514644B-3200-F36A-0002-BCCDDD88C40F}"/>
              </a:ext>
            </a:extLst>
          </p:cNvPr>
          <p:cNvSpPr/>
          <p:nvPr/>
        </p:nvSpPr>
        <p:spPr>
          <a:xfrm>
            <a:off x="8957144" y="4420754"/>
            <a:ext cx="756454" cy="54346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Barlow"/>
              </a:rPr>
              <a:t>Bohrplatz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0" cap="none" spc="0" normalizeH="0" baseline="0" noProof="0">
              <a:ln>
                <a:noFill/>
              </a:ln>
              <a:solidFill>
                <a:srgbClr val="A7A9AC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  <a:p>
            <a:pPr algn="ctr">
              <a:defRPr/>
            </a:pPr>
            <a:endParaRPr lang="en-US" sz="9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57" name="Rectangle 103">
            <a:extLst>
              <a:ext uri="{FF2B5EF4-FFF2-40B4-BE49-F238E27FC236}">
                <a16:creationId xmlns:a16="http://schemas.microsoft.com/office/drawing/2014/main" id="{64305666-23D8-F5D8-E175-11304F1CB1F3}"/>
              </a:ext>
            </a:extLst>
          </p:cNvPr>
          <p:cNvSpPr/>
          <p:nvPr/>
        </p:nvSpPr>
        <p:spPr>
          <a:xfrm>
            <a:off x="5153607" y="4793036"/>
            <a:ext cx="756454" cy="54346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Barlow"/>
              </a:rPr>
              <a:t>Bohrplatz</a:t>
            </a:r>
            <a:endParaRPr lang="de-DE" sz="9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Barlow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0" cap="none" spc="0" normalizeH="0" baseline="0" noProof="0">
              <a:ln>
                <a:noFill/>
              </a:ln>
              <a:solidFill>
                <a:srgbClr val="A7A9AC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  <a:p>
            <a:pPr algn="ctr">
              <a:defRPr/>
            </a:pPr>
            <a:endParaRPr lang="en-US" sz="9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58" name="Rectangle 104">
            <a:extLst>
              <a:ext uri="{FF2B5EF4-FFF2-40B4-BE49-F238E27FC236}">
                <a16:creationId xmlns:a16="http://schemas.microsoft.com/office/drawing/2014/main" id="{1B7CF1E1-B38B-E70E-E1F3-3F6A4B69A81D}"/>
              </a:ext>
            </a:extLst>
          </p:cNvPr>
          <p:cNvSpPr/>
          <p:nvPr/>
        </p:nvSpPr>
        <p:spPr>
          <a:xfrm>
            <a:off x="6128889" y="6139134"/>
            <a:ext cx="756454" cy="54346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Barlow"/>
              </a:rPr>
              <a:t>Bohrplatz</a:t>
            </a:r>
            <a:endParaRPr kumimoji="0" lang="de-DE" sz="900" b="1" kern="0">
              <a:latin typeface="Barlow" panose="000005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1" i="0" u="none" strike="noStrike" kern="0" cap="none" spc="0" normalizeH="0" baseline="0" noProof="0">
              <a:ln>
                <a:noFill/>
              </a:ln>
              <a:solidFill>
                <a:srgbClr val="A7A9AC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0" cap="none" spc="0" normalizeH="0" baseline="0" noProof="0">
              <a:ln>
                <a:noFill/>
              </a:ln>
              <a:solidFill>
                <a:srgbClr val="A7A9AC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</p:txBody>
      </p:sp>
      <p:pic>
        <p:nvPicPr>
          <p:cNvPr id="60" name="Graphic 106">
            <a:extLst>
              <a:ext uri="{FF2B5EF4-FFF2-40B4-BE49-F238E27FC236}">
                <a16:creationId xmlns:a16="http://schemas.microsoft.com/office/drawing/2014/main" id="{DD3365BA-7E3F-D55C-28D4-2B35F1A052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641632" y="3327946"/>
            <a:ext cx="813660" cy="503694"/>
          </a:xfrm>
          <a:prstGeom prst="rect">
            <a:avLst/>
          </a:prstGeom>
        </p:spPr>
      </p:pic>
      <p:pic>
        <p:nvPicPr>
          <p:cNvPr id="61" name="Graphic 107">
            <a:extLst>
              <a:ext uri="{FF2B5EF4-FFF2-40B4-BE49-F238E27FC236}">
                <a16:creationId xmlns:a16="http://schemas.microsoft.com/office/drawing/2014/main" id="{C2C10CA5-B876-8144-AC2F-AF7C3F1749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053839" y="3556225"/>
            <a:ext cx="1108286" cy="612474"/>
          </a:xfrm>
          <a:prstGeom prst="rect">
            <a:avLst/>
          </a:prstGeom>
        </p:spPr>
      </p:pic>
      <p:cxnSp>
        <p:nvCxnSpPr>
          <p:cNvPr id="63" name="Straight Connector 109">
            <a:extLst>
              <a:ext uri="{FF2B5EF4-FFF2-40B4-BE49-F238E27FC236}">
                <a16:creationId xmlns:a16="http://schemas.microsoft.com/office/drawing/2014/main" id="{001CCE3A-F696-E4BE-725D-BBB01E7D33F4}"/>
              </a:ext>
            </a:extLst>
          </p:cNvPr>
          <p:cNvCxnSpPr>
            <a:cxnSpLocks/>
          </p:cNvCxnSpPr>
          <p:nvPr/>
        </p:nvCxnSpPr>
        <p:spPr>
          <a:xfrm flipH="1">
            <a:off x="8157842" y="1707892"/>
            <a:ext cx="2102957" cy="1468702"/>
          </a:xfrm>
          <a:prstGeom prst="line">
            <a:avLst/>
          </a:prstGeom>
          <a:noFill/>
          <a:ln w="28575" cap="flat" cmpd="sng" algn="ctr">
            <a:solidFill>
              <a:schemeClr val="bg2"/>
            </a:solidFill>
            <a:prstDash val="sysDash"/>
            <a:miter lim="800000"/>
            <a:headEnd type="triangle" w="med" len="med"/>
            <a:tailEnd type="none" w="med" len="med"/>
          </a:ln>
          <a:effectLst/>
        </p:spPr>
      </p:cxnSp>
      <p:cxnSp>
        <p:nvCxnSpPr>
          <p:cNvPr id="72" name="Straight Connector 118">
            <a:extLst>
              <a:ext uri="{FF2B5EF4-FFF2-40B4-BE49-F238E27FC236}">
                <a16:creationId xmlns:a16="http://schemas.microsoft.com/office/drawing/2014/main" id="{A665D3DA-663E-BDEF-295F-AEC56412F751}"/>
              </a:ext>
            </a:extLst>
          </p:cNvPr>
          <p:cNvCxnSpPr>
            <a:cxnSpLocks/>
          </p:cNvCxnSpPr>
          <p:nvPr/>
        </p:nvCxnSpPr>
        <p:spPr>
          <a:xfrm>
            <a:off x="8142803" y="4385748"/>
            <a:ext cx="1357193" cy="1258171"/>
          </a:xfrm>
          <a:prstGeom prst="line">
            <a:avLst/>
          </a:prstGeom>
          <a:ln w="127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119">
            <a:extLst>
              <a:ext uri="{FF2B5EF4-FFF2-40B4-BE49-F238E27FC236}">
                <a16:creationId xmlns:a16="http://schemas.microsoft.com/office/drawing/2014/main" id="{EE1DBF77-E3D8-0210-46C9-3F0BEB4B22C7}"/>
              </a:ext>
            </a:extLst>
          </p:cNvPr>
          <p:cNvCxnSpPr>
            <a:cxnSpLocks/>
          </p:cNvCxnSpPr>
          <p:nvPr/>
        </p:nvCxnSpPr>
        <p:spPr>
          <a:xfrm flipV="1">
            <a:off x="6889022" y="4648053"/>
            <a:ext cx="358554" cy="1250362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21">
            <a:extLst>
              <a:ext uri="{FF2B5EF4-FFF2-40B4-BE49-F238E27FC236}">
                <a16:creationId xmlns:a16="http://schemas.microsoft.com/office/drawing/2014/main" id="{E83BF3F8-8AF8-A4F8-FA39-E86E61FB670F}"/>
              </a:ext>
            </a:extLst>
          </p:cNvPr>
          <p:cNvCxnSpPr>
            <a:cxnSpLocks/>
          </p:cNvCxnSpPr>
          <p:nvPr/>
        </p:nvCxnSpPr>
        <p:spPr>
          <a:xfrm flipV="1">
            <a:off x="6168150" y="4327897"/>
            <a:ext cx="501873" cy="58572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122">
            <a:extLst>
              <a:ext uri="{FF2B5EF4-FFF2-40B4-BE49-F238E27FC236}">
                <a16:creationId xmlns:a16="http://schemas.microsoft.com/office/drawing/2014/main" id="{C73541D7-5DE0-5331-1380-50DFA8E09F22}"/>
              </a:ext>
            </a:extLst>
          </p:cNvPr>
          <p:cNvCxnSpPr>
            <a:cxnSpLocks/>
          </p:cNvCxnSpPr>
          <p:nvPr/>
        </p:nvCxnSpPr>
        <p:spPr>
          <a:xfrm>
            <a:off x="8285159" y="3980442"/>
            <a:ext cx="1087678" cy="280966"/>
          </a:xfrm>
          <a:prstGeom prst="line">
            <a:avLst/>
          </a:prstGeom>
          <a:ln w="12700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125">
            <a:extLst>
              <a:ext uri="{FF2B5EF4-FFF2-40B4-BE49-F238E27FC236}">
                <a16:creationId xmlns:a16="http://schemas.microsoft.com/office/drawing/2014/main" id="{C44911D8-36D2-DFF5-B7F6-064FC4E56991}"/>
              </a:ext>
            </a:extLst>
          </p:cNvPr>
          <p:cNvCxnSpPr>
            <a:cxnSpLocks/>
          </p:cNvCxnSpPr>
          <p:nvPr/>
        </p:nvCxnSpPr>
        <p:spPr>
          <a:xfrm flipH="1">
            <a:off x="5195078" y="3618505"/>
            <a:ext cx="1304457" cy="0"/>
          </a:xfrm>
          <a:prstGeom prst="straightConnector1">
            <a:avLst/>
          </a:prstGeom>
          <a:ln w="381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ectangle 128">
            <a:extLst>
              <a:ext uri="{FF2B5EF4-FFF2-40B4-BE49-F238E27FC236}">
                <a16:creationId xmlns:a16="http://schemas.microsoft.com/office/drawing/2014/main" id="{942BE833-8C47-8B89-0E0B-102614B68CEB}"/>
              </a:ext>
            </a:extLst>
          </p:cNvPr>
          <p:cNvSpPr/>
          <p:nvPr/>
        </p:nvSpPr>
        <p:spPr>
          <a:xfrm rot="19477207">
            <a:off x="8713889" y="2097780"/>
            <a:ext cx="1846286" cy="17015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Barlow"/>
              </a:rPr>
              <a:t>LiCl: E-</a:t>
            </a:r>
            <a:r>
              <a:rPr kumimoji="0" lang="en-US" sz="900" b="1" i="0" u="none" strike="noStrike" kern="0" cap="none" spc="0" normalizeH="0" baseline="0" noProof="0" err="1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Barlow"/>
              </a:rPr>
              <a:t>Tanklaster</a:t>
            </a: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Barlow"/>
              </a:rPr>
              <a:t> / Zug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0" cap="none" spc="0" normalizeH="0" baseline="0" noProof="0">
              <a:ln>
                <a:noFill/>
              </a:ln>
              <a:solidFill>
                <a:srgbClr val="A7A9AC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  <a:p>
            <a:pPr algn="ctr">
              <a:defRPr/>
            </a:pPr>
            <a:endParaRPr lang="en-US" sz="9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Barlow" panose="00000500000000000000" pitchFamily="2" charset="0"/>
            </a:endParaRPr>
          </a:p>
        </p:txBody>
      </p:sp>
      <p:pic>
        <p:nvPicPr>
          <p:cNvPr id="89" name="Graphic 136">
            <a:extLst>
              <a:ext uri="{FF2B5EF4-FFF2-40B4-BE49-F238E27FC236}">
                <a16:creationId xmlns:a16="http://schemas.microsoft.com/office/drawing/2014/main" id="{7D987F0B-7B1F-E21E-3E5E-F3B3901F20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51713" y="3775226"/>
            <a:ext cx="777781" cy="497118"/>
          </a:xfrm>
          <a:prstGeom prst="rect">
            <a:avLst/>
          </a:prstGeom>
        </p:spPr>
      </p:pic>
      <p:pic>
        <p:nvPicPr>
          <p:cNvPr id="90" name="Graphic 137">
            <a:extLst>
              <a:ext uri="{FF2B5EF4-FFF2-40B4-BE49-F238E27FC236}">
                <a16:creationId xmlns:a16="http://schemas.microsoft.com/office/drawing/2014/main" id="{08DB5237-5C50-C0FD-0D4B-14E1C494AB9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33943" y="4594766"/>
            <a:ext cx="801179" cy="442757"/>
          </a:xfrm>
          <a:prstGeom prst="rect">
            <a:avLst/>
          </a:prstGeom>
        </p:spPr>
      </p:pic>
      <p:pic>
        <p:nvPicPr>
          <p:cNvPr id="91" name="Graphic 138">
            <a:extLst>
              <a:ext uri="{FF2B5EF4-FFF2-40B4-BE49-F238E27FC236}">
                <a16:creationId xmlns:a16="http://schemas.microsoft.com/office/drawing/2014/main" id="{6BF2B3B5-8907-20B1-5FBC-4ACFFF68900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4832" y="5252213"/>
            <a:ext cx="935613" cy="527782"/>
          </a:xfrm>
          <a:prstGeom prst="rect">
            <a:avLst/>
          </a:prstGeom>
        </p:spPr>
      </p:pic>
      <p:pic>
        <p:nvPicPr>
          <p:cNvPr id="94" name="Picture 2">
            <a:extLst>
              <a:ext uri="{FF2B5EF4-FFF2-40B4-BE49-F238E27FC236}">
                <a16:creationId xmlns:a16="http://schemas.microsoft.com/office/drawing/2014/main" id="{260BD4E9-5424-5462-19EB-FB359489F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094" y="1001753"/>
            <a:ext cx="625300" cy="65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>
            <a:extLst>
              <a:ext uri="{FF2B5EF4-FFF2-40B4-BE49-F238E27FC236}">
                <a16:creationId xmlns:a16="http://schemas.microsoft.com/office/drawing/2014/main" id="{DDDD4E4F-1CAC-9C12-DEA8-4AEB32343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1587" y="5349636"/>
            <a:ext cx="570129" cy="60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Rectangle 103">
            <a:extLst>
              <a:ext uri="{FF2B5EF4-FFF2-40B4-BE49-F238E27FC236}">
                <a16:creationId xmlns:a16="http://schemas.microsoft.com/office/drawing/2014/main" id="{7187EB06-C0DA-9B4D-32DE-23A2B4F0F356}"/>
              </a:ext>
            </a:extLst>
          </p:cNvPr>
          <p:cNvSpPr/>
          <p:nvPr/>
        </p:nvSpPr>
        <p:spPr>
          <a:xfrm>
            <a:off x="6703886" y="2570280"/>
            <a:ext cx="1461873" cy="54346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Barlow"/>
              </a:rPr>
              <a:t>Gewerbegebiet</a:t>
            </a:r>
            <a:endParaRPr lang="de-DE" sz="9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Barlow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0" cap="none" spc="0" normalizeH="0" baseline="0" noProof="0">
              <a:ln>
                <a:noFill/>
              </a:ln>
              <a:solidFill>
                <a:srgbClr val="A7A9AC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  <a:p>
            <a:pPr algn="ctr">
              <a:defRPr/>
            </a:pPr>
            <a:endParaRPr lang="en-US" sz="9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Barlow" panose="00000500000000000000" pitchFamily="2" charset="0"/>
            </a:endParaRPr>
          </a:p>
        </p:txBody>
      </p:sp>
      <p:cxnSp>
        <p:nvCxnSpPr>
          <p:cNvPr id="108" name="Straight Arrow Connector 125">
            <a:extLst>
              <a:ext uri="{FF2B5EF4-FFF2-40B4-BE49-F238E27FC236}">
                <a16:creationId xmlns:a16="http://schemas.microsoft.com/office/drawing/2014/main" id="{EE6CDD25-BC83-B410-7710-C1E1A8E6EC3D}"/>
              </a:ext>
            </a:extLst>
          </p:cNvPr>
          <p:cNvCxnSpPr>
            <a:cxnSpLocks/>
          </p:cNvCxnSpPr>
          <p:nvPr/>
        </p:nvCxnSpPr>
        <p:spPr>
          <a:xfrm>
            <a:off x="9755714" y="4479619"/>
            <a:ext cx="473268" cy="417978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Arrow Connector 125">
            <a:extLst>
              <a:ext uri="{FF2B5EF4-FFF2-40B4-BE49-F238E27FC236}">
                <a16:creationId xmlns:a16="http://schemas.microsoft.com/office/drawing/2014/main" id="{2B7D6DEB-3978-6D8E-E66A-350118329166}"/>
              </a:ext>
            </a:extLst>
          </p:cNvPr>
          <p:cNvCxnSpPr>
            <a:cxnSpLocks/>
          </p:cNvCxnSpPr>
          <p:nvPr/>
        </p:nvCxnSpPr>
        <p:spPr>
          <a:xfrm>
            <a:off x="7084671" y="6314533"/>
            <a:ext cx="423087" cy="45465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1">
            <a:extLst>
              <a:ext uri="{FF2B5EF4-FFF2-40B4-BE49-F238E27FC236}">
                <a16:creationId xmlns:a16="http://schemas.microsoft.com/office/drawing/2014/main" id="{F10E101E-5CD2-A7EC-8A38-268818990353}"/>
              </a:ext>
            </a:extLst>
          </p:cNvPr>
          <p:cNvCxnSpPr>
            <a:cxnSpLocks/>
          </p:cNvCxnSpPr>
          <p:nvPr/>
        </p:nvCxnSpPr>
        <p:spPr>
          <a:xfrm flipV="1">
            <a:off x="6135992" y="4287350"/>
            <a:ext cx="501873" cy="585726"/>
          </a:xfrm>
          <a:prstGeom prst="line">
            <a:avLst/>
          </a:prstGeom>
          <a:ln w="127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Connector 121">
            <a:extLst>
              <a:ext uri="{FF2B5EF4-FFF2-40B4-BE49-F238E27FC236}">
                <a16:creationId xmlns:a16="http://schemas.microsoft.com/office/drawing/2014/main" id="{29E69A79-C894-E94C-7037-F4F904AD6370}"/>
              </a:ext>
            </a:extLst>
          </p:cNvPr>
          <p:cNvCxnSpPr>
            <a:cxnSpLocks/>
          </p:cNvCxnSpPr>
          <p:nvPr/>
        </p:nvCxnSpPr>
        <p:spPr>
          <a:xfrm flipV="1">
            <a:off x="6229669" y="4364249"/>
            <a:ext cx="501873" cy="585726"/>
          </a:xfrm>
          <a:prstGeom prst="line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1">
            <a:extLst>
              <a:ext uri="{FF2B5EF4-FFF2-40B4-BE49-F238E27FC236}">
                <a16:creationId xmlns:a16="http://schemas.microsoft.com/office/drawing/2014/main" id="{18C58ADC-67CD-0191-C4AB-F64695F56B22}"/>
              </a:ext>
            </a:extLst>
          </p:cNvPr>
          <p:cNvCxnSpPr>
            <a:cxnSpLocks/>
          </p:cNvCxnSpPr>
          <p:nvPr/>
        </p:nvCxnSpPr>
        <p:spPr>
          <a:xfrm flipV="1">
            <a:off x="6264623" y="4424370"/>
            <a:ext cx="501873" cy="585726"/>
          </a:xfrm>
          <a:prstGeom prst="line">
            <a:avLst/>
          </a:prstGeom>
          <a:ln w="127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9" name="Rectangle 127">
            <a:extLst>
              <a:ext uri="{FF2B5EF4-FFF2-40B4-BE49-F238E27FC236}">
                <a16:creationId xmlns:a16="http://schemas.microsoft.com/office/drawing/2014/main" id="{3E2A0519-DB09-FFC7-6E9F-4F711D594024}"/>
              </a:ext>
            </a:extLst>
          </p:cNvPr>
          <p:cNvSpPr/>
          <p:nvPr/>
        </p:nvSpPr>
        <p:spPr>
          <a:xfrm>
            <a:off x="7463092" y="6356972"/>
            <a:ext cx="1168972" cy="17015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Barlow"/>
              </a:rPr>
              <a:t>Bereitstellung von Wärme </a:t>
            </a:r>
            <a:endParaRPr lang="de-DE" sz="9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Barlow" panose="00000500000000000000" pitchFamily="2" charset="0"/>
            </a:endParaRPr>
          </a:p>
        </p:txBody>
      </p:sp>
      <p:cxnSp>
        <p:nvCxnSpPr>
          <p:cNvPr id="130" name="Straight Connector 119">
            <a:extLst>
              <a:ext uri="{FF2B5EF4-FFF2-40B4-BE49-F238E27FC236}">
                <a16:creationId xmlns:a16="http://schemas.microsoft.com/office/drawing/2014/main" id="{BB85B0AF-4235-7E49-67C8-1F3010F195DE}"/>
              </a:ext>
            </a:extLst>
          </p:cNvPr>
          <p:cNvCxnSpPr>
            <a:cxnSpLocks/>
          </p:cNvCxnSpPr>
          <p:nvPr/>
        </p:nvCxnSpPr>
        <p:spPr>
          <a:xfrm flipV="1">
            <a:off x="6849411" y="4644410"/>
            <a:ext cx="338930" cy="1215607"/>
          </a:xfrm>
          <a:prstGeom prst="line">
            <a:avLst/>
          </a:prstGeom>
          <a:ln w="127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19">
            <a:extLst>
              <a:ext uri="{FF2B5EF4-FFF2-40B4-BE49-F238E27FC236}">
                <a16:creationId xmlns:a16="http://schemas.microsoft.com/office/drawing/2014/main" id="{FC286C0F-F3A7-2AB4-A1A5-694F91E5B878}"/>
              </a:ext>
            </a:extLst>
          </p:cNvPr>
          <p:cNvCxnSpPr>
            <a:cxnSpLocks/>
          </p:cNvCxnSpPr>
          <p:nvPr/>
        </p:nvCxnSpPr>
        <p:spPr>
          <a:xfrm flipV="1">
            <a:off x="6960515" y="4667657"/>
            <a:ext cx="358554" cy="1250362"/>
          </a:xfrm>
          <a:prstGeom prst="line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19">
            <a:extLst>
              <a:ext uri="{FF2B5EF4-FFF2-40B4-BE49-F238E27FC236}">
                <a16:creationId xmlns:a16="http://schemas.microsoft.com/office/drawing/2014/main" id="{E0597C9C-D99C-EF81-D463-AAF69E24346D}"/>
              </a:ext>
            </a:extLst>
          </p:cNvPr>
          <p:cNvCxnSpPr>
            <a:cxnSpLocks/>
          </p:cNvCxnSpPr>
          <p:nvPr/>
        </p:nvCxnSpPr>
        <p:spPr>
          <a:xfrm flipV="1">
            <a:off x="7019026" y="4702216"/>
            <a:ext cx="358554" cy="1250362"/>
          </a:xfrm>
          <a:prstGeom prst="line">
            <a:avLst/>
          </a:prstGeom>
          <a:ln w="127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18">
            <a:extLst>
              <a:ext uri="{FF2B5EF4-FFF2-40B4-BE49-F238E27FC236}">
                <a16:creationId xmlns:a16="http://schemas.microsoft.com/office/drawing/2014/main" id="{D1260039-92A3-F52A-2573-1241A15003A5}"/>
              </a:ext>
            </a:extLst>
          </p:cNvPr>
          <p:cNvCxnSpPr>
            <a:cxnSpLocks/>
          </p:cNvCxnSpPr>
          <p:nvPr/>
        </p:nvCxnSpPr>
        <p:spPr>
          <a:xfrm>
            <a:off x="8110645" y="4420702"/>
            <a:ext cx="1357193" cy="1258171"/>
          </a:xfrm>
          <a:prstGeom prst="line">
            <a:avLst/>
          </a:prstGeom>
          <a:ln w="127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18">
            <a:extLst>
              <a:ext uri="{FF2B5EF4-FFF2-40B4-BE49-F238E27FC236}">
                <a16:creationId xmlns:a16="http://schemas.microsoft.com/office/drawing/2014/main" id="{B8E12A6A-176D-137F-C47E-84C04FE6FFD8}"/>
              </a:ext>
            </a:extLst>
          </p:cNvPr>
          <p:cNvCxnSpPr>
            <a:cxnSpLocks/>
          </p:cNvCxnSpPr>
          <p:nvPr/>
        </p:nvCxnSpPr>
        <p:spPr>
          <a:xfrm>
            <a:off x="8070098" y="4455656"/>
            <a:ext cx="1357193" cy="125817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Connector 118">
            <a:extLst>
              <a:ext uri="{FF2B5EF4-FFF2-40B4-BE49-F238E27FC236}">
                <a16:creationId xmlns:a16="http://schemas.microsoft.com/office/drawing/2014/main" id="{7F0B7E9A-CA4A-E31A-1380-9E53C5297C81}"/>
              </a:ext>
            </a:extLst>
          </p:cNvPr>
          <p:cNvCxnSpPr>
            <a:cxnSpLocks/>
          </p:cNvCxnSpPr>
          <p:nvPr/>
        </p:nvCxnSpPr>
        <p:spPr>
          <a:xfrm>
            <a:off x="8012773" y="4465443"/>
            <a:ext cx="1357193" cy="1258171"/>
          </a:xfrm>
          <a:prstGeom prst="line">
            <a:avLst/>
          </a:prstGeom>
          <a:ln w="12700">
            <a:solidFill>
              <a:schemeClr val="bg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Connector 122">
            <a:extLst>
              <a:ext uri="{FF2B5EF4-FFF2-40B4-BE49-F238E27FC236}">
                <a16:creationId xmlns:a16="http://schemas.microsoft.com/office/drawing/2014/main" id="{066A58EB-28D9-745A-4358-0405DD5675E4}"/>
              </a:ext>
            </a:extLst>
          </p:cNvPr>
          <p:cNvCxnSpPr>
            <a:cxnSpLocks/>
          </p:cNvCxnSpPr>
          <p:nvPr/>
        </p:nvCxnSpPr>
        <p:spPr>
          <a:xfrm>
            <a:off x="8269779" y="4023785"/>
            <a:ext cx="1087678" cy="280966"/>
          </a:xfrm>
          <a:prstGeom prst="line">
            <a:avLst/>
          </a:prstGeom>
          <a:ln w="12700">
            <a:solidFill>
              <a:srgbClr val="FF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22">
            <a:extLst>
              <a:ext uri="{FF2B5EF4-FFF2-40B4-BE49-F238E27FC236}">
                <a16:creationId xmlns:a16="http://schemas.microsoft.com/office/drawing/2014/main" id="{B53A562F-5BF3-D779-FB2E-527D1AE2DF19}"/>
              </a:ext>
            </a:extLst>
          </p:cNvPr>
          <p:cNvCxnSpPr>
            <a:cxnSpLocks/>
          </p:cNvCxnSpPr>
          <p:nvPr/>
        </p:nvCxnSpPr>
        <p:spPr>
          <a:xfrm>
            <a:off x="8279566" y="4092295"/>
            <a:ext cx="1087678" cy="28096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22">
            <a:extLst>
              <a:ext uri="{FF2B5EF4-FFF2-40B4-BE49-F238E27FC236}">
                <a16:creationId xmlns:a16="http://schemas.microsoft.com/office/drawing/2014/main" id="{0EA246E2-E88D-4DD5-B189-BF9FA6CDD52F}"/>
              </a:ext>
            </a:extLst>
          </p:cNvPr>
          <p:cNvCxnSpPr>
            <a:cxnSpLocks/>
          </p:cNvCxnSpPr>
          <p:nvPr/>
        </p:nvCxnSpPr>
        <p:spPr>
          <a:xfrm>
            <a:off x="8230630" y="4135638"/>
            <a:ext cx="1087678" cy="280966"/>
          </a:xfrm>
          <a:prstGeom prst="line">
            <a:avLst/>
          </a:prstGeom>
          <a:ln w="12700">
            <a:solidFill>
              <a:schemeClr val="bg2">
                <a:lumMod val="60000"/>
                <a:lumOff val="40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127">
            <a:extLst>
              <a:ext uri="{FF2B5EF4-FFF2-40B4-BE49-F238E27FC236}">
                <a16:creationId xmlns:a16="http://schemas.microsoft.com/office/drawing/2014/main" id="{0F635758-0262-9C4B-023B-3263B02B21A9}"/>
              </a:ext>
            </a:extLst>
          </p:cNvPr>
          <p:cNvSpPr/>
          <p:nvPr/>
        </p:nvSpPr>
        <p:spPr>
          <a:xfrm>
            <a:off x="9475662" y="4994001"/>
            <a:ext cx="1168972" cy="17015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Barlow"/>
              </a:rPr>
              <a:t>Bereitstellung von Wärme </a:t>
            </a:r>
            <a:endParaRPr lang="de-DE" sz="9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Barlow" panose="00000500000000000000" pitchFamily="2" charset="0"/>
            </a:endParaRP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B557AAE1-16D1-27E3-A180-BAD87C13D9E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3" y="6000363"/>
            <a:ext cx="1087712" cy="673804"/>
          </a:xfrm>
          <a:prstGeom prst="rect">
            <a:avLst/>
          </a:prstGeom>
        </p:spPr>
      </p:pic>
      <p:sp>
        <p:nvSpPr>
          <p:cNvPr id="66" name="Rectangle 97">
            <a:extLst>
              <a:ext uri="{FF2B5EF4-FFF2-40B4-BE49-F238E27FC236}">
                <a16:creationId xmlns:a16="http://schemas.microsoft.com/office/drawing/2014/main" id="{4E2B20D5-CC0B-65E9-E588-8CD4F616E4D8}"/>
              </a:ext>
            </a:extLst>
          </p:cNvPr>
          <p:cNvSpPr/>
          <p:nvPr/>
        </p:nvSpPr>
        <p:spPr>
          <a:xfrm>
            <a:off x="1148256" y="1001753"/>
            <a:ext cx="3950324" cy="67380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Barlow"/>
              </a:rPr>
              <a:t>Bohrplätze (Bohrphase)</a:t>
            </a:r>
          </a:p>
        </p:txBody>
      </p:sp>
      <p:cxnSp>
        <p:nvCxnSpPr>
          <p:cNvPr id="67" name="Straight Connector 121">
            <a:extLst>
              <a:ext uri="{FF2B5EF4-FFF2-40B4-BE49-F238E27FC236}">
                <a16:creationId xmlns:a16="http://schemas.microsoft.com/office/drawing/2014/main" id="{0CE0A1EC-FA7C-857C-5297-F564C68817B6}"/>
              </a:ext>
            </a:extLst>
          </p:cNvPr>
          <p:cNvCxnSpPr>
            <a:cxnSpLocks/>
          </p:cNvCxnSpPr>
          <p:nvPr/>
        </p:nvCxnSpPr>
        <p:spPr>
          <a:xfrm>
            <a:off x="330875" y="2912278"/>
            <a:ext cx="629651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121">
            <a:extLst>
              <a:ext uri="{FF2B5EF4-FFF2-40B4-BE49-F238E27FC236}">
                <a16:creationId xmlns:a16="http://schemas.microsoft.com/office/drawing/2014/main" id="{06CBC008-4329-DC4D-51F8-809B6CA09724}"/>
              </a:ext>
            </a:extLst>
          </p:cNvPr>
          <p:cNvCxnSpPr>
            <a:cxnSpLocks/>
          </p:cNvCxnSpPr>
          <p:nvPr/>
        </p:nvCxnSpPr>
        <p:spPr>
          <a:xfrm>
            <a:off x="342640" y="2846246"/>
            <a:ext cx="629651" cy="0"/>
          </a:xfrm>
          <a:prstGeom prst="line">
            <a:avLst/>
          </a:prstGeom>
          <a:ln w="12700">
            <a:solidFill>
              <a:schemeClr val="bg2">
                <a:lumMod val="60000"/>
                <a:lumOff val="4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121">
            <a:extLst>
              <a:ext uri="{FF2B5EF4-FFF2-40B4-BE49-F238E27FC236}">
                <a16:creationId xmlns:a16="http://schemas.microsoft.com/office/drawing/2014/main" id="{F662C50D-3FE2-2F60-37E5-681E2F89BCCA}"/>
              </a:ext>
            </a:extLst>
          </p:cNvPr>
          <p:cNvCxnSpPr>
            <a:cxnSpLocks/>
          </p:cNvCxnSpPr>
          <p:nvPr/>
        </p:nvCxnSpPr>
        <p:spPr>
          <a:xfrm>
            <a:off x="342640" y="2725995"/>
            <a:ext cx="629651" cy="0"/>
          </a:xfrm>
          <a:prstGeom prst="line">
            <a:avLst/>
          </a:prstGeom>
          <a:ln w="127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121">
            <a:extLst>
              <a:ext uri="{FF2B5EF4-FFF2-40B4-BE49-F238E27FC236}">
                <a16:creationId xmlns:a16="http://schemas.microsoft.com/office/drawing/2014/main" id="{09F0F3BB-70DF-2216-1F7B-7502E91B29F7}"/>
              </a:ext>
            </a:extLst>
          </p:cNvPr>
          <p:cNvCxnSpPr>
            <a:cxnSpLocks/>
          </p:cNvCxnSpPr>
          <p:nvPr/>
        </p:nvCxnSpPr>
        <p:spPr>
          <a:xfrm flipV="1">
            <a:off x="330875" y="2776127"/>
            <a:ext cx="629651" cy="2404"/>
          </a:xfrm>
          <a:prstGeom prst="line">
            <a:avLst/>
          </a:prstGeom>
          <a:ln w="1270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 97">
            <a:extLst>
              <a:ext uri="{FF2B5EF4-FFF2-40B4-BE49-F238E27FC236}">
                <a16:creationId xmlns:a16="http://schemas.microsoft.com/office/drawing/2014/main" id="{3925F2ED-4C25-B4EC-3167-8CF6825707BE}"/>
              </a:ext>
            </a:extLst>
          </p:cNvPr>
          <p:cNvSpPr/>
          <p:nvPr/>
        </p:nvSpPr>
        <p:spPr>
          <a:xfrm>
            <a:off x="1154266" y="2615660"/>
            <a:ext cx="3335291" cy="67380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Barlow"/>
              </a:rPr>
              <a:t>Pipeline-Systeme zwischen Bohrplätzen und zentraler Anlage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1200" kern="0">
                <a:latin typeface="Barlow"/>
              </a:rPr>
              <a:t>- Heißes Industriewasser</a:t>
            </a:r>
            <a:r>
              <a:rPr lang="de-DE" sz="1200" kern="0">
                <a:solidFill>
                  <a:srgbClr val="FF0000"/>
                </a:solidFill>
                <a:latin typeface="Barlow"/>
              </a:rPr>
              <a:t> (Energie)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1200" kern="0">
                <a:latin typeface="Barlow"/>
              </a:rPr>
              <a:t>- Thermalwasser </a:t>
            </a:r>
            <a:r>
              <a:rPr lang="de-DE" sz="1200" kern="0">
                <a:solidFill>
                  <a:schemeClr val="bg2"/>
                </a:solidFill>
                <a:latin typeface="Barlow"/>
              </a:rPr>
              <a:t>(Lithium)</a:t>
            </a:r>
            <a:endParaRPr lang="de-DE" sz="1200" i="0" u="none" strike="noStrike" kern="0" cap="none" spc="0" normalizeH="0" baseline="0" noProof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Barlow"/>
            </a:endParaRPr>
          </a:p>
        </p:txBody>
      </p:sp>
      <p:sp>
        <p:nvSpPr>
          <p:cNvPr id="96" name="Rectangle 97">
            <a:extLst>
              <a:ext uri="{FF2B5EF4-FFF2-40B4-BE49-F238E27FC236}">
                <a16:creationId xmlns:a16="http://schemas.microsoft.com/office/drawing/2014/main" id="{E844AB3F-B4F6-4BD6-91D2-B9117D7F9967}"/>
              </a:ext>
            </a:extLst>
          </p:cNvPr>
          <p:cNvSpPr/>
          <p:nvPr/>
        </p:nvSpPr>
        <p:spPr>
          <a:xfrm>
            <a:off x="1126495" y="3653540"/>
            <a:ext cx="3166492" cy="622581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kern="0">
                <a:latin typeface="Barlow"/>
              </a:rPr>
              <a:t>Geothermieheizkraftwerk (GEO)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0">
                <a:latin typeface="Barlow"/>
              </a:rPr>
              <a:t>- Bereitstellung von CO</a:t>
            </a:r>
            <a:r>
              <a:rPr lang="de-DE" sz="1200" kern="0" baseline="-25000">
                <a:latin typeface="Barlow"/>
              </a:rPr>
              <a:t>2</a:t>
            </a:r>
            <a:r>
              <a:rPr lang="de-DE" sz="1200" kern="0">
                <a:latin typeface="Barlow"/>
              </a:rPr>
              <a:t>-freier Wärme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kern="0">
                <a:latin typeface="Barlow" panose="00000500000000000000" pitchFamily="2" charset="0"/>
              </a:rPr>
              <a:t>- Produktion von CO</a:t>
            </a:r>
            <a:r>
              <a:rPr lang="de-DE" sz="1200" kern="0" baseline="-25000">
                <a:latin typeface="Barlow" panose="00000500000000000000" pitchFamily="2" charset="0"/>
              </a:rPr>
              <a:t>2</a:t>
            </a:r>
            <a:r>
              <a:rPr lang="de-DE" sz="1200" kern="0">
                <a:latin typeface="Barlow" panose="00000500000000000000" pitchFamily="2" charset="0"/>
              </a:rPr>
              <a:t>-freiem Strom</a:t>
            </a:r>
          </a:p>
        </p:txBody>
      </p:sp>
      <p:cxnSp>
        <p:nvCxnSpPr>
          <p:cNvPr id="98" name="Straight Connector 109">
            <a:extLst>
              <a:ext uri="{FF2B5EF4-FFF2-40B4-BE49-F238E27FC236}">
                <a16:creationId xmlns:a16="http://schemas.microsoft.com/office/drawing/2014/main" id="{4B28F030-B4C0-56AE-957D-EBD82926BA70}"/>
              </a:ext>
            </a:extLst>
          </p:cNvPr>
          <p:cNvCxnSpPr>
            <a:cxnSpLocks/>
          </p:cNvCxnSpPr>
          <p:nvPr/>
        </p:nvCxnSpPr>
        <p:spPr>
          <a:xfrm flipV="1">
            <a:off x="8244292" y="1807625"/>
            <a:ext cx="2105053" cy="1485775"/>
          </a:xfrm>
          <a:prstGeom prst="line">
            <a:avLst/>
          </a:prstGeom>
          <a:noFill/>
          <a:ln w="28575" cap="flat" cmpd="sng" algn="ctr">
            <a:solidFill>
              <a:srgbClr val="0070C0"/>
            </a:solidFill>
            <a:prstDash val="sysDash"/>
            <a:miter lim="800000"/>
            <a:headEnd type="triangle" w="med" len="med"/>
            <a:tailEnd type="none" w="med" len="med"/>
          </a:ln>
          <a:effectLst/>
        </p:spPr>
      </p:cxnSp>
      <p:grpSp>
        <p:nvGrpSpPr>
          <p:cNvPr id="119" name="Gruppieren 118">
            <a:extLst>
              <a:ext uri="{FF2B5EF4-FFF2-40B4-BE49-F238E27FC236}">
                <a16:creationId xmlns:a16="http://schemas.microsoft.com/office/drawing/2014/main" id="{85F455C8-249B-E39D-F821-1D0F5937CDC1}"/>
              </a:ext>
            </a:extLst>
          </p:cNvPr>
          <p:cNvGrpSpPr/>
          <p:nvPr/>
        </p:nvGrpSpPr>
        <p:grpSpPr>
          <a:xfrm>
            <a:off x="6243813" y="217579"/>
            <a:ext cx="3734213" cy="1917487"/>
            <a:chOff x="6243813" y="217579"/>
            <a:chExt cx="3734213" cy="1917487"/>
          </a:xfrm>
        </p:grpSpPr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4C6E157B-47F0-C5E4-455A-E6C7080982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3813" y="1228328"/>
              <a:ext cx="1463734" cy="906738"/>
            </a:xfrm>
            <a:prstGeom prst="rect">
              <a:avLst/>
            </a:prstGeom>
          </p:spPr>
        </p:pic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DFCCAE94-C96F-139D-5BCD-C036B22C94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5559" y="217579"/>
              <a:ext cx="1486298" cy="920716"/>
            </a:xfrm>
            <a:prstGeom prst="rect">
              <a:avLst/>
            </a:prstGeom>
          </p:spPr>
        </p:pic>
        <p:cxnSp>
          <p:nvCxnSpPr>
            <p:cNvPr id="50" name="Straight Connector 109">
              <a:extLst>
                <a:ext uri="{FF2B5EF4-FFF2-40B4-BE49-F238E27FC236}">
                  <a16:creationId xmlns:a16="http://schemas.microsoft.com/office/drawing/2014/main" id="{463A9670-36EB-7169-7630-7440D7EF71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20886" y="1194221"/>
              <a:ext cx="2211764" cy="414973"/>
            </a:xfrm>
            <a:prstGeom prst="line">
              <a:avLst/>
            </a:prstGeom>
            <a:noFill/>
            <a:ln w="28575" cap="flat" cmpd="sng" algn="ctr">
              <a:solidFill>
                <a:schemeClr val="bg2"/>
              </a:solidFill>
              <a:prstDash val="sysDash"/>
              <a:miter lim="800000"/>
              <a:headEnd type="triangle" w="med" len="med"/>
              <a:tailEnd type="none" w="med" len="med"/>
            </a:ln>
            <a:effectLst/>
          </p:spPr>
        </p:cxnSp>
        <p:cxnSp>
          <p:nvCxnSpPr>
            <p:cNvPr id="55" name="Straight Connector 109">
              <a:extLst>
                <a:ext uri="{FF2B5EF4-FFF2-40B4-BE49-F238E27FC236}">
                  <a16:creationId xmlns:a16="http://schemas.microsoft.com/office/drawing/2014/main" id="{9BAFC458-0EB3-0996-C7FA-093CB3CFCD6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89241" y="745724"/>
              <a:ext cx="1188785" cy="120316"/>
            </a:xfrm>
            <a:prstGeom prst="line">
              <a:avLst/>
            </a:prstGeom>
            <a:noFill/>
            <a:ln w="28575" cap="flat" cmpd="sng" algn="ctr">
              <a:solidFill>
                <a:schemeClr val="bg2"/>
              </a:solidFill>
              <a:prstDash val="sysDash"/>
              <a:miter lim="800000"/>
              <a:headEnd type="triangle" w="med" len="med"/>
              <a:tailEnd type="none" w="med" len="med"/>
            </a:ln>
            <a:effectLst/>
          </p:spPr>
        </p:cxnSp>
        <p:cxnSp>
          <p:nvCxnSpPr>
            <p:cNvPr id="105" name="Straight Connector 109">
              <a:extLst>
                <a:ext uri="{FF2B5EF4-FFF2-40B4-BE49-F238E27FC236}">
                  <a16:creationId xmlns:a16="http://schemas.microsoft.com/office/drawing/2014/main" id="{45E80F40-824C-0BDB-E50D-8F279FFE532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76805" y="1273377"/>
              <a:ext cx="2155845" cy="416101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ysDash"/>
              <a:miter lim="800000"/>
              <a:headEnd type="triangle" w="med" len="med"/>
              <a:tailEnd type="none" w="med" len="med"/>
            </a:ln>
            <a:effectLst/>
          </p:spPr>
        </p:cxnSp>
        <p:cxnSp>
          <p:nvCxnSpPr>
            <p:cNvPr id="109" name="Straight Connector 109">
              <a:extLst>
                <a:ext uri="{FF2B5EF4-FFF2-40B4-BE49-F238E27FC236}">
                  <a16:creationId xmlns:a16="http://schemas.microsoft.com/office/drawing/2014/main" id="{856F0CA2-46D3-8743-5FEF-F90FB5A12C80}"/>
                </a:ext>
              </a:extLst>
            </p:cNvPr>
            <p:cNvCxnSpPr>
              <a:cxnSpLocks/>
            </p:cNvCxnSpPr>
            <p:nvPr/>
          </p:nvCxnSpPr>
          <p:spPr>
            <a:xfrm>
              <a:off x="8748694" y="837799"/>
              <a:ext cx="1193489" cy="124794"/>
            </a:xfrm>
            <a:prstGeom prst="line">
              <a:avLst/>
            </a:prstGeom>
            <a:noFill/>
            <a:ln w="28575" cap="flat" cmpd="sng" algn="ctr">
              <a:solidFill>
                <a:srgbClr val="0070C0"/>
              </a:solidFill>
              <a:prstDash val="sysDash"/>
              <a:miter lim="800000"/>
              <a:headEnd type="triangle" w="med" len="med"/>
              <a:tailEnd type="none" w="med" len="med"/>
            </a:ln>
            <a:effectLst/>
          </p:spPr>
        </p:cxnSp>
      </p:grpSp>
      <p:sp>
        <p:nvSpPr>
          <p:cNvPr id="114" name="Rectangle 128">
            <a:extLst>
              <a:ext uri="{FF2B5EF4-FFF2-40B4-BE49-F238E27FC236}">
                <a16:creationId xmlns:a16="http://schemas.microsoft.com/office/drawing/2014/main" id="{CC72F454-5B35-D699-4C55-519C20074612}"/>
              </a:ext>
            </a:extLst>
          </p:cNvPr>
          <p:cNvSpPr/>
          <p:nvPr/>
        </p:nvSpPr>
        <p:spPr>
          <a:xfrm rot="19477207">
            <a:off x="8997770" y="2220887"/>
            <a:ext cx="1888826" cy="17015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Barlow"/>
              </a:rPr>
              <a:t>Wasser: </a:t>
            </a:r>
            <a:r>
              <a:rPr lang="en-US" sz="900" b="1" kern="0">
                <a:solidFill>
                  <a:srgbClr val="0070C0"/>
                </a:solidFill>
                <a:latin typeface="Barlow"/>
              </a:rPr>
              <a:t>E-</a:t>
            </a:r>
            <a:r>
              <a:rPr lang="en-US" sz="900" b="1" kern="0" err="1">
                <a:solidFill>
                  <a:srgbClr val="0070C0"/>
                </a:solidFill>
                <a:latin typeface="Barlow"/>
              </a:rPr>
              <a:t>Tanklaster</a:t>
            </a:r>
            <a:r>
              <a:rPr lang="en-US" sz="900" b="1" kern="0">
                <a:solidFill>
                  <a:srgbClr val="0070C0"/>
                </a:solidFill>
                <a:latin typeface="Barlow"/>
              </a:rPr>
              <a:t> / Zug</a:t>
            </a:r>
            <a:endParaRPr kumimoji="0" lang="en-US" sz="900" b="1" i="0" u="none" strike="noStrike" kern="0" cap="none" spc="0" normalizeH="0" baseline="0" noProof="0">
              <a:ln>
                <a:noFill/>
              </a:ln>
              <a:solidFill>
                <a:srgbClr val="A7A9AC"/>
              </a:solidFill>
              <a:effectLst/>
              <a:uLnTx/>
              <a:uFillTx/>
              <a:latin typeface="Barlow" panose="00000500000000000000" pitchFamily="2" charset="0"/>
              <a:ea typeface="+mn-ea"/>
              <a:cs typeface="+mn-cs"/>
            </a:endParaRPr>
          </a:p>
          <a:p>
            <a:pPr algn="ctr">
              <a:defRPr/>
            </a:pPr>
            <a:endParaRPr lang="en-US" sz="9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116" name="Rectangle 97">
            <a:extLst>
              <a:ext uri="{FF2B5EF4-FFF2-40B4-BE49-F238E27FC236}">
                <a16:creationId xmlns:a16="http://schemas.microsoft.com/office/drawing/2014/main" id="{C3D8F9FC-D92D-2CF5-FDBC-A820DC3D79A6}"/>
              </a:ext>
            </a:extLst>
          </p:cNvPr>
          <p:cNvSpPr/>
          <p:nvPr/>
        </p:nvSpPr>
        <p:spPr>
          <a:xfrm>
            <a:off x="1143619" y="4597018"/>
            <a:ext cx="3166492" cy="45742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kern="0">
                <a:latin typeface="Barlow"/>
              </a:rPr>
              <a:t>Lithiumgewinnungsanlage (LEP)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Barlow"/>
              </a:rPr>
              <a:t>- Gewinnung von Lithiumchlorid</a:t>
            </a:r>
            <a:endParaRPr lang="de-DE" sz="1400" kern="0">
              <a:latin typeface="Barlow"/>
            </a:endParaRPr>
          </a:p>
        </p:txBody>
      </p:sp>
      <p:sp>
        <p:nvSpPr>
          <p:cNvPr id="118" name="Rectangle 97">
            <a:extLst>
              <a:ext uri="{FF2B5EF4-FFF2-40B4-BE49-F238E27FC236}">
                <a16:creationId xmlns:a16="http://schemas.microsoft.com/office/drawing/2014/main" id="{E48D81E2-9888-4540-BE67-BC2513239C6C}"/>
              </a:ext>
            </a:extLst>
          </p:cNvPr>
          <p:cNvSpPr/>
          <p:nvPr/>
        </p:nvSpPr>
        <p:spPr>
          <a:xfrm>
            <a:off x="1134843" y="5271252"/>
            <a:ext cx="3608094" cy="514506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kern="0">
                <a:latin typeface="Barlow"/>
              </a:rPr>
              <a:t>Lithiumaufbereitungsanlage (CLP)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Barlow"/>
              </a:rPr>
              <a:t>- </a:t>
            </a:r>
            <a:r>
              <a:rPr lang="de-DE" sz="1200" kern="0">
                <a:latin typeface="Barlow"/>
              </a:rPr>
              <a:t>Umwandlung</a:t>
            </a:r>
            <a:r>
              <a:rPr lang="de-DE" sz="12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Barlow"/>
              </a:rPr>
              <a:t> in Lithiumhydroxid</a:t>
            </a:r>
          </a:p>
        </p:txBody>
      </p:sp>
      <p:cxnSp>
        <p:nvCxnSpPr>
          <p:cNvPr id="120" name="Straight Arrow Connector 125">
            <a:extLst>
              <a:ext uri="{FF2B5EF4-FFF2-40B4-BE49-F238E27FC236}">
                <a16:creationId xmlns:a16="http://schemas.microsoft.com/office/drawing/2014/main" id="{0780FD3C-4619-C888-E0F7-C3850703D85C}"/>
              </a:ext>
            </a:extLst>
          </p:cNvPr>
          <p:cNvCxnSpPr>
            <a:cxnSpLocks/>
          </p:cNvCxnSpPr>
          <p:nvPr/>
        </p:nvCxnSpPr>
        <p:spPr>
          <a:xfrm flipH="1">
            <a:off x="5610634" y="5054441"/>
            <a:ext cx="162938" cy="523230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1" name="Rectangle 127">
            <a:extLst>
              <a:ext uri="{FF2B5EF4-FFF2-40B4-BE49-F238E27FC236}">
                <a16:creationId xmlns:a16="http://schemas.microsoft.com/office/drawing/2014/main" id="{7B6956B6-F700-73E9-2A21-654970266723}"/>
              </a:ext>
            </a:extLst>
          </p:cNvPr>
          <p:cNvSpPr/>
          <p:nvPr/>
        </p:nvSpPr>
        <p:spPr>
          <a:xfrm>
            <a:off x="5108630" y="5652721"/>
            <a:ext cx="1168972" cy="17015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9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Barlow"/>
              </a:rPr>
              <a:t>Bereitstellung von Wärme </a:t>
            </a:r>
            <a:endParaRPr lang="de-DE" sz="9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Barlow" panose="00000500000000000000" pitchFamily="2" charset="0"/>
            </a:endParaRPr>
          </a:p>
        </p:txBody>
      </p:sp>
      <p:sp>
        <p:nvSpPr>
          <p:cNvPr id="2" name="Rectangle 127">
            <a:extLst>
              <a:ext uri="{FF2B5EF4-FFF2-40B4-BE49-F238E27FC236}">
                <a16:creationId xmlns:a16="http://schemas.microsoft.com/office/drawing/2014/main" id="{E11CE640-F261-1504-8A51-4AEDA291343B}"/>
              </a:ext>
            </a:extLst>
          </p:cNvPr>
          <p:cNvSpPr/>
          <p:nvPr/>
        </p:nvSpPr>
        <p:spPr>
          <a:xfrm>
            <a:off x="5372165" y="3999977"/>
            <a:ext cx="1168972" cy="17015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b="1" kern="0">
                <a:latin typeface="Barlow"/>
              </a:rPr>
              <a:t>Bereitstellung </a:t>
            </a:r>
            <a:r>
              <a:rPr kumimoji="0" lang="de-DE" sz="9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Barlow"/>
              </a:rPr>
              <a:t>von Wärme und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00" b="1" kern="0">
                <a:latin typeface="Barlow"/>
              </a:rPr>
              <a:t>Stromproduktion</a:t>
            </a:r>
            <a:endParaRPr lang="de-DE" sz="9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Barlow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Barlow" panose="00000500000000000000" pitchFamily="2" charset="0"/>
            </a:endParaRPr>
          </a:p>
          <a:p>
            <a:pPr algn="ctr">
              <a:defRPr/>
            </a:pPr>
            <a:endParaRPr lang="en-US" sz="900" b="1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Barlow" panose="00000500000000000000" pitchFamily="2" charset="0"/>
            </a:endParaRPr>
          </a:p>
        </p:txBody>
      </p:sp>
      <p:pic>
        <p:nvPicPr>
          <p:cNvPr id="3" name="Picture 126" descr="Icon&#10;&#10;Description automatically generated">
            <a:extLst>
              <a:ext uri="{FF2B5EF4-FFF2-40B4-BE49-F238E27FC236}">
                <a16:creationId xmlns:a16="http://schemas.microsoft.com/office/drawing/2014/main" id="{4D2E9BC5-827A-13BD-0766-0DBD4C5C2CD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826" y="3142489"/>
            <a:ext cx="239637" cy="247678"/>
          </a:xfrm>
          <a:prstGeom prst="rect">
            <a:avLst/>
          </a:prstGeom>
        </p:spPr>
      </p:pic>
      <p:sp>
        <p:nvSpPr>
          <p:cNvPr id="6" name="Rectangle 97">
            <a:extLst>
              <a:ext uri="{FF2B5EF4-FFF2-40B4-BE49-F238E27FC236}">
                <a16:creationId xmlns:a16="http://schemas.microsoft.com/office/drawing/2014/main" id="{C467814D-7254-85A3-3A32-28F6328F675C}"/>
              </a:ext>
            </a:extLst>
          </p:cNvPr>
          <p:cNvSpPr/>
          <p:nvPr/>
        </p:nvSpPr>
        <p:spPr>
          <a:xfrm>
            <a:off x="8564951" y="170448"/>
            <a:ext cx="1463734" cy="25644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latin typeface="Barlow"/>
              </a:rPr>
              <a:t>Vorhaben Insheim-Landau</a:t>
            </a:r>
          </a:p>
        </p:txBody>
      </p:sp>
      <p:sp>
        <p:nvSpPr>
          <p:cNvPr id="9" name="Rectangle 97">
            <a:extLst>
              <a:ext uri="{FF2B5EF4-FFF2-40B4-BE49-F238E27FC236}">
                <a16:creationId xmlns:a16="http://schemas.microsoft.com/office/drawing/2014/main" id="{C5624181-DB32-0CE9-E6F5-43A79DFA0FD2}"/>
              </a:ext>
            </a:extLst>
          </p:cNvPr>
          <p:cNvSpPr/>
          <p:nvPr/>
        </p:nvSpPr>
        <p:spPr>
          <a:xfrm>
            <a:off x="1134843" y="1759818"/>
            <a:ext cx="3950324" cy="67380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440" tIns="45720" rIns="91440" bIns="45720"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rlow"/>
              </a:rPr>
              <a:t>Bohrplätze (Produktionsphase)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de-DE" sz="120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Barlow"/>
              </a:rPr>
              <a:t>- Wärmeauskopplung, ggfs. </a:t>
            </a:r>
            <a:r>
              <a:rPr kumimoji="0" lang="de-DE" sz="120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Barlow"/>
              </a:rPr>
              <a:t>Bereitst</a:t>
            </a:r>
            <a:r>
              <a:rPr lang="de-DE" sz="1200" kern="0" dirty="0" err="1">
                <a:latin typeface="Barlow"/>
              </a:rPr>
              <a:t>ellung</a:t>
            </a:r>
            <a:r>
              <a:rPr lang="de-DE" sz="1200" kern="0" dirty="0">
                <a:latin typeface="Barlow"/>
              </a:rPr>
              <a:t> von Wärme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de-DE" sz="1200" kern="0" dirty="0">
                <a:latin typeface="Barlow"/>
              </a:rPr>
              <a:t>- Redundanz für CO</a:t>
            </a:r>
            <a:r>
              <a:rPr lang="de-DE" sz="1200" kern="0" baseline="-25000" dirty="0">
                <a:latin typeface="Barlow"/>
              </a:rPr>
              <a:t>2</a:t>
            </a:r>
            <a:r>
              <a:rPr lang="de-DE" sz="1200" kern="0" dirty="0">
                <a:latin typeface="Barlow"/>
              </a:rPr>
              <a:t>-freie Wärme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39F02D0-9CEB-5ECB-2D8A-046F2B5D6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360" y="1998657"/>
            <a:ext cx="498210" cy="282458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B662F47-6089-00FB-4E3C-68C8056A235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9167" y="4888396"/>
            <a:ext cx="498210" cy="282458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E8FF4EF4-3CF2-A37D-B8D6-41FDCDD2277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64270" y="5964919"/>
            <a:ext cx="498210" cy="282458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5F45DBD-A5D9-524A-7A9D-BE9325D8E8B9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78893" y="4204021"/>
            <a:ext cx="498210" cy="282458"/>
          </a:xfrm>
          <a:prstGeom prst="rect">
            <a:avLst/>
          </a:prstGeom>
        </p:spPr>
      </p:pic>
      <p:sp>
        <p:nvSpPr>
          <p:cNvPr id="7" name="Textplatzhalter 4">
            <a:extLst>
              <a:ext uri="{FF2B5EF4-FFF2-40B4-BE49-F238E27FC236}">
                <a16:creationId xmlns:a16="http://schemas.microsoft.com/office/drawing/2014/main" id="{233904E7-815F-8145-6349-AD353C97AA82}"/>
              </a:ext>
            </a:extLst>
          </p:cNvPr>
          <p:cNvSpPr txBox="1">
            <a:spLocks/>
          </p:cNvSpPr>
          <p:nvPr/>
        </p:nvSpPr>
        <p:spPr bwMode="auto">
          <a:xfrm>
            <a:off x="884858" y="842884"/>
            <a:ext cx="6696075" cy="669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Barlow" pitchFamily="2" charset="77"/>
                <a:ea typeface="+mn-ea"/>
                <a:cs typeface="Segoe UI Semilight" panose="020B0402040204020203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None/>
              <a:defRPr sz="2000" b="0" i="0" kern="1200">
                <a:solidFill>
                  <a:schemeClr val="tx2"/>
                </a:solidFill>
                <a:latin typeface="Barlow Medium" pitchFamily="2" charset="77"/>
                <a:ea typeface="+mn-ea"/>
                <a:cs typeface="Segoe UI Semilight" panose="020B0402040204020203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Barlow" pitchFamily="2" charset="77"/>
                <a:ea typeface="+mn-ea"/>
                <a:cs typeface="Segoe UI Semilight" panose="020B0402040204020203" pitchFamily="34" charset="0"/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Arial" panose="020B0604020202020204" pitchFamily="34" charset="0"/>
              <a:buNone/>
              <a:tabLst/>
              <a:defRPr sz="1800" b="1" i="0" kern="1200">
                <a:solidFill>
                  <a:srgbClr val="11D1C9"/>
                </a:solidFill>
                <a:latin typeface="Barlow" pitchFamily="2" charset="77"/>
                <a:ea typeface="+mn-ea"/>
                <a:cs typeface="Segoe UI Semilight" panose="020B0402040204020203" pitchFamily="34" charset="0"/>
              </a:defRPr>
            </a:lvl4pPr>
            <a:lvl5pPr marL="216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70000"/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Barlow" pitchFamily="2" charset="77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b="1" dirty="0">
                <a:solidFill>
                  <a:srgbClr val="034872"/>
                </a:solidFill>
                <a:latin typeface="Barlow"/>
              </a:rPr>
              <a:t>Beispiel Vulcan Phase 1 – Landau-Insheim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359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58848" y="1553497"/>
            <a:ext cx="7457565" cy="4829841"/>
          </a:xfrm>
        </p:spPr>
        <p:txBody>
          <a:bodyPr/>
          <a:lstStyle/>
          <a:p>
            <a:pPr marL="265113" indent="-265113">
              <a:spcBef>
                <a:spcPts val="600"/>
              </a:spcBef>
              <a:buSzPct val="70000"/>
              <a:buBlip>
                <a:blip r:embed="rId2"/>
              </a:buBlip>
              <a:defRPr/>
            </a:pP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Tiefe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Geothermie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ist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eine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ökonomische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Lösung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für die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kommunale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und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regionale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Wärmewende</a:t>
            </a:r>
            <a:endParaRPr lang="en-GB" sz="1800" dirty="0">
              <a:solidFill>
                <a:schemeClr val="tx1"/>
              </a:solidFill>
              <a:latin typeface="Barlow" panose="00000500000000000000" pitchFamily="2" charset="0"/>
              <a:ea typeface="+mn-lt"/>
              <a:cs typeface="+mn-lt"/>
            </a:endParaRPr>
          </a:p>
          <a:p>
            <a:pPr marL="265113" indent="-265113">
              <a:spcBef>
                <a:spcPts val="600"/>
              </a:spcBef>
              <a:buSzPct val="70000"/>
              <a:buBlip>
                <a:blip r:embed="rId2"/>
              </a:buBlip>
              <a:defRPr/>
            </a:pP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Dabei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müssen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Trinkwasser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- und Naturschutz in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Einklang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mit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der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lokalen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Gewinnung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erneuerbarer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Energie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gebracht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werden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.</a:t>
            </a:r>
          </a:p>
          <a:p>
            <a:pPr marL="265113" indent="-265113">
              <a:spcBef>
                <a:spcPts val="600"/>
              </a:spcBef>
              <a:buSzPct val="70000"/>
              <a:buBlip>
                <a:blip r:embed="rId2"/>
              </a:buBlip>
              <a:defRPr/>
            </a:pP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Geothermische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Wärmeversorgung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für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Gewerbe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- und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Industrie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können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Vorreiter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für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kommunale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Wärmeversorgungskonzepte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und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zukünftige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regionale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Wärmeverbünde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sein.</a:t>
            </a:r>
          </a:p>
          <a:p>
            <a:pPr marL="265113" indent="-265113">
              <a:spcBef>
                <a:spcPts val="600"/>
              </a:spcBef>
              <a:buSzPct val="70000"/>
              <a:buBlip>
                <a:blip r:embed="rId2"/>
              </a:buBlip>
              <a:defRPr/>
            </a:pP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Industrie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,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Projektentwickler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,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Kommunen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,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Genehmigungsbehörden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und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Politik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müssen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dies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gemeinsam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umsetzen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und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erste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Projekte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zu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regionalen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‘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Leuchttürmen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’ der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Wärmewende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machen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.</a:t>
            </a:r>
          </a:p>
          <a:p>
            <a:pPr marL="265113" indent="-265113">
              <a:spcBef>
                <a:spcPts val="600"/>
              </a:spcBef>
              <a:buSzPct val="70000"/>
              <a:buBlip>
                <a:blip r:embed="rId2"/>
              </a:buBlip>
              <a:defRPr/>
            </a:pP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Die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Forschungsbohrung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Frankfurt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ist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dafür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ein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gutes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Beispiel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.</a:t>
            </a:r>
          </a:p>
          <a:p>
            <a:pPr marL="265113" indent="-265113">
              <a:spcBef>
                <a:spcPts val="600"/>
              </a:spcBef>
              <a:buSzPct val="70000"/>
              <a:buBlip>
                <a:blip r:embed="rId2"/>
              </a:buBlip>
              <a:defRPr/>
            </a:pP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Es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geht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darum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jetzt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gemeinsam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die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Wärmewende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in der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benötigten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Größenordnung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 </a:t>
            </a:r>
            <a:r>
              <a:rPr lang="en-GB" sz="18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voranzubringen</a:t>
            </a:r>
            <a:r>
              <a:rPr lang="en-GB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  <a:sym typeface="Wingdings" panose="05000000000000000000" pitchFamily="2" charset="2"/>
              </a:rPr>
              <a:t>!</a:t>
            </a:r>
          </a:p>
          <a:p>
            <a:pPr marL="265113" indent="-265113">
              <a:spcBef>
                <a:spcPts val="600"/>
              </a:spcBef>
              <a:buSzPct val="70000"/>
              <a:buBlip>
                <a:blip r:embed="rId2"/>
              </a:buBlip>
              <a:defRPr/>
            </a:pPr>
            <a:endParaRPr lang="en-GB" sz="1800" dirty="0">
              <a:solidFill>
                <a:schemeClr val="tx1"/>
              </a:solidFill>
              <a:latin typeface="Barlow" panose="00000500000000000000" pitchFamily="2" charset="0"/>
              <a:ea typeface="+mn-lt"/>
              <a:cs typeface="+mn-lt"/>
              <a:sym typeface="Wingdings" panose="05000000000000000000" pitchFamily="2" charset="2"/>
            </a:endParaRPr>
          </a:p>
          <a:p>
            <a:pPr marL="0" indent="0">
              <a:spcBef>
                <a:spcPts val="600"/>
              </a:spcBef>
              <a:buSzPct val="70000"/>
              <a:defRPr/>
            </a:pPr>
            <a:endParaRPr lang="en-GB" sz="1800" b="1" dirty="0">
              <a:solidFill>
                <a:schemeClr val="tx1"/>
              </a:solidFill>
              <a:latin typeface="Barlow" panose="00000500000000000000" pitchFamily="2" charset="0"/>
              <a:ea typeface="+mn-lt"/>
              <a:cs typeface="+mn-lt"/>
              <a:sym typeface="Wingdings" panose="05000000000000000000" pitchFamily="2" charset="2"/>
            </a:endParaRPr>
          </a:p>
          <a:p>
            <a:pPr marL="0" indent="0">
              <a:lnSpc>
                <a:spcPct val="114000"/>
              </a:lnSpc>
              <a:buClr>
                <a:srgbClr val="DC6500"/>
              </a:buClr>
            </a:pPr>
            <a:endParaRPr lang="de-DE" sz="1800" b="1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E067793-276F-AF96-AE7D-1A14CADB26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8849" y="424900"/>
            <a:ext cx="8059739" cy="503590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de-DE" sz="2500" b="1" cap="all" dirty="0">
                <a:solidFill>
                  <a:schemeClr val="tx2"/>
                </a:solidFill>
                <a:latin typeface="Barlow" panose="00000500000000000000" pitchFamily="2" charset="0"/>
              </a:rPr>
              <a:t>Fazit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B2B42B5-C232-2B56-9D16-78BB6C7E84B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Grafik 8" descr="Ein Bild, das Himmel, draußen, halten, Wolkig enthält.&#10;&#10;Automatisch generierte Beschreibung">
            <a:extLst>
              <a:ext uri="{FF2B5EF4-FFF2-40B4-BE49-F238E27FC236}">
                <a16:creationId xmlns:a16="http://schemas.microsoft.com/office/drawing/2014/main" id="{DE28406F-55A1-6CFC-810D-5E01FE6083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5466" y="927075"/>
            <a:ext cx="2962103" cy="553334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C424A16-64B1-0FE0-C88E-7F7D630B23CE}"/>
              </a:ext>
            </a:extLst>
          </p:cNvPr>
          <p:cNvSpPr txBox="1"/>
          <p:nvPr/>
        </p:nvSpPr>
        <p:spPr>
          <a:xfrm>
            <a:off x="8517239" y="6433100"/>
            <a:ext cx="157927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50" b="1" i="1" dirty="0">
                <a:solidFill>
                  <a:srgbClr val="000000"/>
                </a:solidFill>
              </a:rPr>
              <a:t>Tiefbohrung Trebur GT1</a:t>
            </a:r>
          </a:p>
        </p:txBody>
      </p:sp>
    </p:spTree>
    <p:extLst>
      <p:ext uri="{BB962C8B-B14F-4D97-AF65-F5344CB8AC3E}">
        <p14:creationId xmlns:p14="http://schemas.microsoft.com/office/powerpoint/2010/main" val="161046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B30BA5C-9010-BCC9-B975-B30A71249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172" y="2962625"/>
            <a:ext cx="4688774" cy="932749"/>
          </a:xfrm>
        </p:spPr>
        <p:txBody>
          <a:bodyPr/>
          <a:lstStyle/>
          <a:p>
            <a:r>
              <a:rPr lang="de-DE" dirty="0"/>
              <a:t>Vielen Dank!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B48101DA-321A-34F1-E38A-66E80555EBA7}"/>
              </a:ext>
            </a:extLst>
          </p:cNvPr>
          <p:cNvSpPr txBox="1"/>
          <p:nvPr/>
        </p:nvSpPr>
        <p:spPr>
          <a:xfrm>
            <a:off x="174172" y="5549521"/>
            <a:ext cx="4905959" cy="21175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60000"/>
              </a:lnSpc>
              <a:spcAft>
                <a:spcPts val="1200"/>
              </a:spcAft>
              <a:defRPr/>
            </a:pPr>
            <a:r>
              <a:rPr lang="de-DE" sz="1600" b="1" dirty="0">
                <a:solidFill>
                  <a:srgbClr val="113E61"/>
                </a:solidFill>
                <a:latin typeface="Barlow" panose="00000500000000000000" pitchFamily="2" charset="0"/>
                <a:cs typeface="Tahoma"/>
              </a:rPr>
              <a:t>Ansprechpartner</a:t>
            </a:r>
          </a:p>
          <a:p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arlow" panose="00000500000000000000" pitchFamily="2" charset="0"/>
              </a:rPr>
              <a:t>Kristian Bär</a:t>
            </a:r>
          </a:p>
          <a:p>
            <a:r>
              <a:rPr lang="de-DE" sz="1600" dirty="0">
                <a:solidFill>
                  <a:prstClr val="white"/>
                </a:solidFill>
                <a:latin typeface="Barlow" panose="00000500000000000000" pitchFamily="2" charset="0"/>
                <a:hlinkClick r:id="rId2"/>
              </a:rPr>
              <a:t>kbaer@v-er.eu</a:t>
            </a:r>
            <a:endParaRPr lang="de-DE" sz="1600" dirty="0">
              <a:solidFill>
                <a:prstClr val="white"/>
              </a:solidFill>
              <a:latin typeface="Barlow" panose="00000500000000000000" pitchFamily="2" charset="0"/>
            </a:endParaRPr>
          </a:p>
          <a:p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Barlow" panose="00000500000000000000" pitchFamily="2" charset="0"/>
              </a:rPr>
              <a:t>M: 0171 6700248 </a:t>
            </a:r>
          </a:p>
          <a:p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  <a:latin typeface="Barlow" panose="00000500000000000000" pitchFamily="2" charset="0"/>
            </a:endParaRPr>
          </a:p>
          <a:p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  <a:latin typeface="Barlow" panose="00000500000000000000" pitchFamily="2" charset="0"/>
            </a:endParaRPr>
          </a:p>
          <a:p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  <a:latin typeface="Barlow" panose="00000500000000000000" pitchFamily="2" charset="0"/>
            </a:endParaRPr>
          </a:p>
          <a:p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  <a:latin typeface="Barlow" panose="000005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8307AD-66D1-5ADC-BC20-A2A77E885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429" y="5973534"/>
            <a:ext cx="366200" cy="36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453771C-4E56-10CD-0311-280F8A00C4B8}"/>
              </a:ext>
            </a:extLst>
          </p:cNvPr>
          <p:cNvSpPr txBox="1"/>
          <p:nvPr/>
        </p:nvSpPr>
        <p:spPr>
          <a:xfrm>
            <a:off x="3141907" y="5973534"/>
            <a:ext cx="2649793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b="0" dirty="0">
                <a:solidFill>
                  <a:srgbClr val="034872"/>
                </a:solidFill>
                <a:latin typeface="Barlow" panose="00000500000000000000" pitchFamily="2" charset="0"/>
                <a:cs typeface="Barlow Light"/>
              </a:rPr>
              <a:t>Vulcan Energy Resources</a:t>
            </a:r>
          </a:p>
          <a:p>
            <a:endParaRPr lang="en-US" sz="1600" b="0" dirty="0">
              <a:solidFill>
                <a:srgbClr val="034872"/>
              </a:solidFill>
              <a:latin typeface="Barlow" panose="00000500000000000000" pitchFamily="2" charset="0"/>
              <a:cs typeface="Barlow Ligh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>
            <a:extLst>
              <a:ext uri="{FF2B5EF4-FFF2-40B4-BE49-F238E27FC236}">
                <a16:creationId xmlns:a16="http://schemas.microsoft.com/office/drawing/2014/main" id="{EB5E5303-82CE-294C-8483-0725132A266E}"/>
              </a:ext>
            </a:extLst>
          </p:cNvPr>
          <p:cNvSpPr txBox="1"/>
          <p:nvPr/>
        </p:nvSpPr>
        <p:spPr>
          <a:xfrm>
            <a:off x="625453" y="306417"/>
            <a:ext cx="959026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2500" b="1" cap="all">
                <a:solidFill>
                  <a:schemeClr val="tx2"/>
                </a:solidFill>
                <a:latin typeface="Rounded Mplus 1c ExtraBold"/>
                <a:ea typeface="Rounded Mplus 1c ExtraBold"/>
                <a:cs typeface="Rounded Mplus 1c ExtraBold"/>
              </a:defRPr>
            </a:lvl1pPr>
          </a:lstStyle>
          <a:p>
            <a:r>
              <a:rPr lang="de-DE" dirty="0">
                <a:latin typeface="Barlow" panose="00000500000000000000" pitchFamily="2" charset="0"/>
              </a:rPr>
              <a:t>Beiträge der Tiefengeothermie zur Volkswirtschaft</a:t>
            </a:r>
          </a:p>
        </p:txBody>
      </p:sp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62818B2C-84FE-654C-B2E2-D7A0FC6816F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6593049"/>
              </p:ext>
            </p:extLst>
          </p:nvPr>
        </p:nvGraphicFramePr>
        <p:xfrm>
          <a:off x="625453" y="1135522"/>
          <a:ext cx="9590262" cy="5416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29292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39C5541-5FDC-7569-4675-E30D6996B5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b="1" dirty="0"/>
              <a:t>01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A9B75FD-CE69-3B39-F5D2-FA559EB8CC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5B31C78-BA26-47C2-F636-D58EA72076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Regionaler Wärmebedarf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2DB8716B-726B-C762-5452-F34CBE0B329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9A730E0-C5C9-AED5-F37A-8FB844B312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198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48F6FC6-34E2-4A09-92F3-FDA27A02C1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8849" y="424900"/>
            <a:ext cx="9169711" cy="411257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de-DE" sz="2500" b="1" cap="all" dirty="0">
                <a:solidFill>
                  <a:schemeClr val="tx2"/>
                </a:solidFill>
                <a:latin typeface="Barlow" panose="00000500000000000000" pitchFamily="2" charset="0"/>
                <a:ea typeface="Rounded Mplus 1c ExtraBold"/>
                <a:cs typeface="Rounded Mplus 1c ExtraBold"/>
              </a:rPr>
              <a:t>Regionaler </a:t>
            </a:r>
            <a:r>
              <a:rPr lang="de-DE" sz="2500" b="1" cap="all" dirty="0" err="1">
                <a:solidFill>
                  <a:schemeClr val="tx2"/>
                </a:solidFill>
                <a:latin typeface="Barlow" panose="00000500000000000000" pitchFamily="2" charset="0"/>
                <a:ea typeface="Rounded Mplus 1c ExtraBold"/>
                <a:cs typeface="Rounded Mplus 1c ExtraBold"/>
              </a:rPr>
              <a:t>WärmeBedarf</a:t>
            </a:r>
            <a:endParaRPr lang="de-DE" sz="2500" b="1" cap="all" dirty="0">
              <a:solidFill>
                <a:schemeClr val="tx2"/>
              </a:solidFill>
              <a:latin typeface="Barlow" panose="00000500000000000000" pitchFamily="2" charset="0"/>
              <a:ea typeface="Rounded Mplus 1c ExtraBold"/>
              <a:cs typeface="Rounded Mplus 1c ExtraBold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8175D4-1098-090E-2837-7E48672E2B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6980" y="1380107"/>
            <a:ext cx="2989007" cy="4610100"/>
          </a:xfrm>
        </p:spPr>
        <p:txBody>
          <a:bodyPr vert="horz" lIns="91440" tIns="45720" rIns="91440" bIns="45720" rtlCol="0">
            <a:noAutofit/>
          </a:bodyPr>
          <a:lstStyle/>
          <a:p>
            <a:pPr marL="265113" indent="-265113">
              <a:spcBef>
                <a:spcPts val="600"/>
              </a:spcBef>
              <a:spcAft>
                <a:spcPts val="600"/>
              </a:spcAft>
              <a:buSzPct val="70000"/>
              <a:buBlip>
                <a:blip r:embed="rId2"/>
              </a:buBlip>
            </a:pPr>
            <a:r>
              <a:rPr lang="de-DE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Das Rhein-Main Gebiet hat mit ca. 6 Mio. € EinwohnerInnen einen großen lokalen Wärmbedarf.</a:t>
            </a:r>
          </a:p>
          <a:p>
            <a:pPr marL="265113" indent="-265113">
              <a:spcBef>
                <a:spcPts val="600"/>
              </a:spcBef>
              <a:spcAft>
                <a:spcPts val="600"/>
              </a:spcAft>
              <a:buSzPct val="70000"/>
              <a:buBlip>
                <a:blip r:embed="rId2"/>
              </a:buBlip>
            </a:pPr>
            <a:r>
              <a:rPr lang="de-DE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Bisher bestehen 4 große Wärmenetze (Gesamtlänge 294 km) mit einer </a:t>
            </a:r>
            <a:r>
              <a:rPr lang="de-DE" sz="1800" b="1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Kapazität von 1055 </a:t>
            </a:r>
            <a:r>
              <a:rPr lang="de-DE" sz="1800" b="1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MW</a:t>
            </a:r>
            <a:r>
              <a:rPr lang="de-DE" sz="1800" b="1" baseline="-250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th</a:t>
            </a:r>
            <a:r>
              <a:rPr lang="de-DE" sz="1800" b="1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/430 </a:t>
            </a:r>
            <a:r>
              <a:rPr lang="de-DE" sz="1800" b="1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MW</a:t>
            </a:r>
            <a:r>
              <a:rPr lang="de-DE" sz="1800" b="1" baseline="-25000" dirty="0" err="1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el</a:t>
            </a:r>
            <a:endParaRPr lang="de-DE" sz="1800" b="1" baseline="-25000" dirty="0">
              <a:solidFill>
                <a:schemeClr val="tx1"/>
              </a:solidFill>
              <a:latin typeface="Barlow" panose="00000500000000000000" pitchFamily="2" charset="0"/>
              <a:ea typeface="+mn-lt"/>
              <a:cs typeface="+mn-lt"/>
            </a:endParaRPr>
          </a:p>
          <a:p>
            <a:pPr marL="265113" indent="-265113">
              <a:spcBef>
                <a:spcPts val="600"/>
              </a:spcBef>
              <a:spcAft>
                <a:spcPts val="600"/>
              </a:spcAft>
              <a:buSzPct val="70000"/>
              <a:buBlip>
                <a:blip r:embed="rId2"/>
              </a:buBlip>
            </a:pPr>
            <a:r>
              <a:rPr lang="de-DE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Allein Frankfurt hatte bereits in 2010 einen </a:t>
            </a:r>
            <a:r>
              <a:rPr lang="de-DE" sz="1800" b="1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Wärmebedarf von 11,7 TWh/a</a:t>
            </a:r>
            <a:r>
              <a:rPr lang="de-DE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.</a:t>
            </a:r>
          </a:p>
          <a:p>
            <a:pPr marL="265113" indent="-265113">
              <a:spcBef>
                <a:spcPts val="600"/>
              </a:spcBef>
              <a:spcAft>
                <a:spcPts val="600"/>
              </a:spcAft>
              <a:buSzPct val="70000"/>
              <a:buBlip>
                <a:blip r:embed="rId2"/>
              </a:buBlip>
            </a:pPr>
            <a:r>
              <a:rPr lang="de-DE" sz="18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Dieser Wärmebedarf wird bislang zu über 85% aus fossilen Quellen gedeckt.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C7D4099-E68F-5FDF-D58E-3BFC092824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51" y="365638"/>
            <a:ext cx="3253105" cy="248348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C0DE5A1D-6BEC-0549-EA17-C5B97ECE5A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51" y="3436795"/>
            <a:ext cx="3253105" cy="2848085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FFBDAC8-D829-3BCA-8E5F-BB5FBDE06AB4}"/>
              </a:ext>
            </a:extLst>
          </p:cNvPr>
          <p:cNvSpPr txBox="1"/>
          <p:nvPr/>
        </p:nvSpPr>
        <p:spPr>
          <a:xfrm>
            <a:off x="8121142" y="2829354"/>
            <a:ext cx="4021165" cy="503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200" b="1" dirty="0" err="1">
                <a:solidFill>
                  <a:srgbClr val="002060"/>
                </a:solidFill>
                <a:effectLst/>
                <a:latin typeface="Barlow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Wärmebedarfsdichte</a:t>
            </a:r>
            <a:r>
              <a:rPr lang="en-US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Frankfurt </a:t>
            </a:r>
          </a:p>
          <a:p>
            <a:pPr>
              <a:lnSpc>
                <a:spcPct val="115000"/>
              </a:lnSpc>
            </a:pPr>
            <a:r>
              <a:rPr lang="en-US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(Quelle: </a:t>
            </a:r>
            <a:r>
              <a:rPr lang="en-US" sz="1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Hotmaps</a:t>
            </a:r>
            <a:r>
              <a:rPr lang="en-US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2020) </a:t>
            </a:r>
            <a:r>
              <a:rPr lang="en-GB" sz="1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de-DE" sz="12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D92477D2-3BEB-EC46-FEB8-458BCA2D0483}"/>
              </a:ext>
            </a:extLst>
          </p:cNvPr>
          <p:cNvSpPr txBox="1"/>
          <p:nvPr/>
        </p:nvSpPr>
        <p:spPr>
          <a:xfrm>
            <a:off x="8121142" y="6212688"/>
            <a:ext cx="6093228" cy="504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en-US" sz="1200" b="1" dirty="0" err="1">
                <a:solidFill>
                  <a:srgbClr val="002060"/>
                </a:solidFill>
                <a:effectLst/>
                <a:latin typeface="Barlow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Fernwärmenetz</a:t>
            </a:r>
            <a:r>
              <a:rPr lang="en-US" sz="1200" b="1" dirty="0">
                <a:solidFill>
                  <a:srgbClr val="002060"/>
                </a:solidFill>
                <a:effectLst/>
                <a:latin typeface="Barlow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Frankfurt </a:t>
            </a:r>
          </a:p>
          <a:p>
            <a:pPr>
              <a:lnSpc>
                <a:spcPct val="115000"/>
              </a:lnSpc>
            </a:pPr>
            <a:r>
              <a:rPr lang="en-US" sz="1200" b="1" dirty="0">
                <a:solidFill>
                  <a:srgbClr val="002060"/>
                </a:solidFill>
                <a:effectLst/>
                <a:latin typeface="Barlow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(Quelle: </a:t>
            </a:r>
            <a:r>
              <a:rPr lang="en-US" sz="1200" b="1" dirty="0" err="1">
                <a:solidFill>
                  <a:srgbClr val="002060"/>
                </a:solidFill>
                <a:effectLst/>
                <a:latin typeface="Barlow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Mainova</a:t>
            </a:r>
            <a:r>
              <a:rPr lang="en-US" sz="1200" b="1" dirty="0">
                <a:solidFill>
                  <a:srgbClr val="002060"/>
                </a:solidFill>
                <a:effectLst/>
                <a:latin typeface="Barlow" panose="000005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AG 2020)</a:t>
            </a:r>
            <a:endParaRPr lang="de-DE" sz="1200" b="1" dirty="0">
              <a:solidFill>
                <a:srgbClr val="002060"/>
              </a:solidFill>
              <a:effectLst/>
              <a:latin typeface="Barlow" panose="00000500000000000000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072A6511-CBBA-2F5C-62D5-3FBB71C9E32B}"/>
              </a:ext>
            </a:extLst>
          </p:cNvPr>
          <p:cNvGrpSpPr/>
          <p:nvPr/>
        </p:nvGrpSpPr>
        <p:grpSpPr>
          <a:xfrm>
            <a:off x="3272091" y="1122212"/>
            <a:ext cx="4880445" cy="5735788"/>
            <a:chOff x="3270560" y="867793"/>
            <a:chExt cx="4880445" cy="5735788"/>
          </a:xfrm>
        </p:grpSpPr>
        <p:pic>
          <p:nvPicPr>
            <p:cNvPr id="15" name="Grafik 14" descr="Ein Bild, das Text, Karte, Screenshot enthält.&#10;&#10;Automatisch generierte Beschreibung">
              <a:extLst>
                <a:ext uri="{FF2B5EF4-FFF2-40B4-BE49-F238E27FC236}">
                  <a16:creationId xmlns:a16="http://schemas.microsoft.com/office/drawing/2014/main" id="{0D4AF0B1-F9EE-023A-3416-4B7A8F0C88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70560" y="867793"/>
              <a:ext cx="3916821" cy="5735788"/>
            </a:xfrm>
            <a:prstGeom prst="rect">
              <a:avLst/>
            </a:prstGeom>
          </p:spPr>
        </p:pic>
        <p:grpSp>
          <p:nvGrpSpPr>
            <p:cNvPr id="24" name="Gruppieren 23">
              <a:extLst>
                <a:ext uri="{FF2B5EF4-FFF2-40B4-BE49-F238E27FC236}">
                  <a16:creationId xmlns:a16="http://schemas.microsoft.com/office/drawing/2014/main" id="{00CC86EA-7E6D-6447-58A7-FA04AEAF1A80}"/>
                </a:ext>
              </a:extLst>
            </p:cNvPr>
            <p:cNvGrpSpPr/>
            <p:nvPr/>
          </p:nvGrpSpPr>
          <p:grpSpPr>
            <a:xfrm>
              <a:off x="6223757" y="4152109"/>
              <a:ext cx="1927248" cy="2196886"/>
              <a:chOff x="5122366" y="3517597"/>
              <a:chExt cx="1927248" cy="2196886"/>
            </a:xfrm>
          </p:grpSpPr>
          <p:pic>
            <p:nvPicPr>
              <p:cNvPr id="20" name="Grafik 19" descr="Ein Bild, das Text, Karte, Screenshot enthält.&#10;&#10;Automatisch generierte Beschreibung">
                <a:extLst>
                  <a:ext uri="{FF2B5EF4-FFF2-40B4-BE49-F238E27FC236}">
                    <a16:creationId xmlns:a16="http://schemas.microsoft.com/office/drawing/2014/main" id="{833E7CE2-0F11-40C9-E781-CD7F473CA7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122366" y="3517597"/>
                <a:ext cx="1927248" cy="213989"/>
              </a:xfrm>
              <a:prstGeom prst="rect">
                <a:avLst/>
              </a:prstGeom>
            </p:spPr>
          </p:pic>
          <p:pic>
            <p:nvPicPr>
              <p:cNvPr id="21" name="Grafik 20" descr="Ein Bild, das Text, Karte, Screenshot enthält.&#10;&#10;Automatisch generierte Beschreibung">
                <a:extLst>
                  <a:ext uri="{FF2B5EF4-FFF2-40B4-BE49-F238E27FC236}">
                    <a16:creationId xmlns:a16="http://schemas.microsoft.com/office/drawing/2014/main" id="{0DC2185A-E3F8-16D7-A742-A19301F7C98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122366" y="3735687"/>
                <a:ext cx="1927248" cy="353961"/>
              </a:xfrm>
              <a:prstGeom prst="rect">
                <a:avLst/>
              </a:prstGeom>
            </p:spPr>
          </p:pic>
          <p:pic>
            <p:nvPicPr>
              <p:cNvPr id="22" name="Grafik 21" descr="Ein Bild, das Text, Karte, Screenshot enthält.&#10;&#10;Automatisch generierte Beschreibung">
                <a:extLst>
                  <a:ext uri="{FF2B5EF4-FFF2-40B4-BE49-F238E27FC236}">
                    <a16:creationId xmlns:a16="http://schemas.microsoft.com/office/drawing/2014/main" id="{F6741208-2B56-4214-63A5-9E519180F8F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122366" y="4089648"/>
                <a:ext cx="1927248" cy="1455174"/>
              </a:xfrm>
              <a:prstGeom prst="rect">
                <a:avLst/>
              </a:prstGeom>
            </p:spPr>
          </p:pic>
          <p:pic>
            <p:nvPicPr>
              <p:cNvPr id="23" name="Grafik 22" descr="Ein Bild, das Text, Karte, Screenshot enthält.&#10;&#10;Automatisch generierte Beschreibung">
                <a:extLst>
                  <a:ext uri="{FF2B5EF4-FFF2-40B4-BE49-F238E27FC236}">
                    <a16:creationId xmlns:a16="http://schemas.microsoft.com/office/drawing/2014/main" id="{91332F0A-64F0-08DE-A032-9E11312ED65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5122366" y="5544822"/>
                <a:ext cx="1927248" cy="169661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4125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8892A32D-2966-7DFE-5BCE-6453E8B2887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6204" y="1311896"/>
            <a:ext cx="5832810" cy="4896680"/>
          </a:xfrm>
          <a:prstGeom prst="rect">
            <a:avLst/>
          </a:prstGeom>
        </p:spPr>
      </p:pic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348F6FC6-34E2-4A09-92F3-FDA27A02C12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8849" y="424900"/>
            <a:ext cx="9169711" cy="411257"/>
          </a:xfrm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de-DE" sz="2500" b="1" cap="all" dirty="0">
                <a:solidFill>
                  <a:schemeClr val="tx2"/>
                </a:solidFill>
                <a:latin typeface="Barlow" panose="00000500000000000000" pitchFamily="2" charset="0"/>
                <a:ea typeface="Rounded Mplus 1c ExtraBold"/>
                <a:cs typeface="Rounded Mplus 1c ExtraBold"/>
              </a:rPr>
              <a:t>Beispiel Wärmebedarf Mannheim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D57C85BA-295E-3FDC-3D97-4E28F56AB4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2986" y="3374215"/>
            <a:ext cx="5957640" cy="1095366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AF3819A0-D5B7-1AD6-27F0-046CE9318417}"/>
              </a:ext>
            </a:extLst>
          </p:cNvPr>
          <p:cNvSpPr txBox="1"/>
          <p:nvPr/>
        </p:nvSpPr>
        <p:spPr>
          <a:xfrm>
            <a:off x="8954644" y="6407316"/>
            <a:ext cx="26643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arlow" panose="00000500000000000000" pitchFamily="2" charset="0"/>
              </a:rPr>
              <a:t>https://www.geothermie-hardt.de/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C8175D4-1098-090E-2837-7E48672E2BB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16C77D-95DE-CFD7-06CC-4CC8BF014A21}"/>
              </a:ext>
            </a:extLst>
          </p:cNvPr>
          <p:cNvSpPr txBox="1"/>
          <p:nvPr/>
        </p:nvSpPr>
        <p:spPr>
          <a:xfrm>
            <a:off x="479426" y="1294303"/>
            <a:ext cx="5832810" cy="50722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de-DE"/>
            </a:defPPr>
            <a:lvl1pPr marL="179388" indent="-179388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100000"/>
              <a:buFontTx/>
              <a:buBlip>
                <a:blip r:embed="rId4"/>
              </a:buBlip>
              <a:defRPr sz="2400">
                <a:cs typeface="Segoe UI Semilight" panose="020B0402040204020203" pitchFamily="34" charset="0"/>
              </a:defRPr>
            </a:lvl1pPr>
            <a:lvl2pPr marL="4476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70000"/>
              <a:buFontTx/>
              <a:buBlip>
                <a:blip r:embed="rId4"/>
              </a:buBlip>
              <a:defRPr sz="1400">
                <a:cs typeface="Segoe UI Semilight" panose="020B0402040204020203" pitchFamily="34" charset="0"/>
              </a:defRPr>
            </a:lvl2pPr>
            <a:lvl3pPr marL="628650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70000"/>
              <a:buFontTx/>
              <a:buBlip>
                <a:blip r:embed="rId4"/>
              </a:buBlip>
              <a:defRPr sz="1400">
                <a:cs typeface="Segoe UI Semilight" panose="020B0402040204020203" pitchFamily="34" charset="0"/>
              </a:defRPr>
            </a:lvl3pPr>
            <a:lvl4pPr marL="80962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70000"/>
              <a:buFontTx/>
              <a:buBlip>
                <a:blip r:embed="rId4"/>
              </a:buBlip>
              <a:defRPr sz="1400">
                <a:cs typeface="Segoe UI Semilight" panose="020B0402040204020203" pitchFamily="34" charset="0"/>
              </a:defRPr>
            </a:lvl4pPr>
            <a:lvl5pPr marL="990600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tx1"/>
              </a:buClr>
              <a:buSzPct val="70000"/>
              <a:buFontTx/>
              <a:buBlip>
                <a:blip r:embed="rId4"/>
              </a:buBlip>
              <a:defRPr sz="1400">
                <a:cs typeface="Segoe UI Semilight" panose="020B0402040204020203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126900" indent="0"/>
            <a:r>
              <a:rPr lang="de-DE" sz="1800" dirty="0">
                <a:latin typeface="Calibri" panose="020F0502020204030204" pitchFamily="34" charset="0"/>
              </a:rPr>
              <a:t> </a:t>
            </a:r>
            <a:r>
              <a:rPr lang="de-DE" sz="1600" dirty="0">
                <a:latin typeface="Barlow" panose="00000500000000000000" pitchFamily="2" charset="0"/>
              </a:rPr>
              <a:t>Hoher Bedarf an Wärme</a:t>
            </a:r>
          </a:p>
          <a:p>
            <a:pPr marL="395187" lvl="1" indent="0"/>
            <a:r>
              <a:rPr lang="de-DE" sz="1600" dirty="0">
                <a:latin typeface="Barlow" panose="00000500000000000000" pitchFamily="2" charset="0"/>
              </a:rPr>
              <a:t> Fernwärmenetz versorgt &gt;60% der Haushalte (160.000)</a:t>
            </a:r>
          </a:p>
          <a:p>
            <a:pPr marL="395187" lvl="1" indent="0"/>
            <a:r>
              <a:rPr lang="de-DE" sz="1600" dirty="0">
                <a:latin typeface="Barlow" panose="00000500000000000000" pitchFamily="2" charset="0"/>
              </a:rPr>
              <a:t> GKM (Steinkohle) liefert Spitzenlast von ca. </a:t>
            </a:r>
            <a:r>
              <a:rPr lang="de-DE" sz="1600" b="1" dirty="0">
                <a:latin typeface="Barlow" panose="00000500000000000000" pitchFamily="2" charset="0"/>
              </a:rPr>
              <a:t>1 </a:t>
            </a:r>
            <a:r>
              <a:rPr lang="de-DE" sz="1600" b="1" dirty="0" err="1">
                <a:latin typeface="Barlow" panose="00000500000000000000" pitchFamily="2" charset="0"/>
              </a:rPr>
              <a:t>GW</a:t>
            </a:r>
            <a:r>
              <a:rPr lang="de-DE" sz="1600" b="1" baseline="-25000" dirty="0" err="1">
                <a:latin typeface="Barlow" panose="00000500000000000000" pitchFamily="2" charset="0"/>
              </a:rPr>
              <a:t>th</a:t>
            </a:r>
            <a:endParaRPr lang="de-DE" sz="1600" b="1" baseline="-25000" dirty="0">
              <a:latin typeface="Barlow" panose="00000500000000000000" pitchFamily="2" charset="0"/>
            </a:endParaRPr>
          </a:p>
          <a:p>
            <a:pPr marL="395187" lvl="1" indent="0"/>
            <a:r>
              <a:rPr lang="de-DE" sz="1600" baseline="-25000" dirty="0">
                <a:latin typeface="Barlow" panose="00000500000000000000" pitchFamily="2" charset="0"/>
              </a:rPr>
              <a:t> </a:t>
            </a:r>
            <a:r>
              <a:rPr lang="de-DE" sz="1600" dirty="0">
                <a:latin typeface="Barlow" panose="00000500000000000000" pitchFamily="2" charset="0"/>
              </a:rPr>
              <a:t>Jährliche Wärmeabgabe von ca. </a:t>
            </a:r>
            <a:r>
              <a:rPr lang="de-DE" sz="1600" b="1" dirty="0">
                <a:latin typeface="Barlow" panose="00000500000000000000" pitchFamily="2" charset="0"/>
              </a:rPr>
              <a:t>2,2 bis 2,4 TWh</a:t>
            </a:r>
          </a:p>
          <a:p>
            <a:pPr marL="395187" lvl="1" indent="0"/>
            <a:r>
              <a:rPr lang="de-DE" sz="1600" dirty="0">
                <a:latin typeface="Barlow" panose="00000500000000000000" pitchFamily="2" charset="0"/>
              </a:rPr>
              <a:t> In 2010 mit 6,5 Mio. t CO</a:t>
            </a:r>
            <a:r>
              <a:rPr lang="de-DE" sz="1600" baseline="-25000" dirty="0">
                <a:latin typeface="Barlow" panose="00000500000000000000" pitchFamily="2" charset="0"/>
              </a:rPr>
              <a:t>2</a:t>
            </a:r>
            <a:r>
              <a:rPr lang="de-DE" sz="1600" dirty="0">
                <a:latin typeface="Barlow" panose="00000500000000000000" pitchFamily="2" charset="0"/>
              </a:rPr>
              <a:t> </a:t>
            </a:r>
          </a:p>
          <a:p>
            <a:pPr marL="395187" lvl="1" indent="0"/>
            <a:r>
              <a:rPr lang="de-DE" sz="1600" dirty="0">
                <a:latin typeface="Barlow" panose="00000500000000000000" pitchFamily="2" charset="0"/>
              </a:rPr>
              <a:t> Im Rahmen der Wärmetransformation prüft die MVV:</a:t>
            </a:r>
          </a:p>
          <a:p>
            <a:pPr marL="395187" lvl="1" indent="0"/>
            <a:endParaRPr lang="de-DE" sz="1600" dirty="0">
              <a:latin typeface="Barlow" panose="00000500000000000000" pitchFamily="2" charset="0"/>
            </a:endParaRPr>
          </a:p>
          <a:p>
            <a:pPr marL="395187" lvl="1" indent="0">
              <a:buNone/>
            </a:pPr>
            <a:endParaRPr lang="de-DE" sz="1600" dirty="0">
              <a:latin typeface="Barlow" panose="00000500000000000000" pitchFamily="2" charset="0"/>
            </a:endParaRPr>
          </a:p>
          <a:p>
            <a:pPr marL="395187" lvl="1" indent="0">
              <a:buNone/>
            </a:pPr>
            <a:endParaRPr lang="de-DE" sz="1600" dirty="0">
              <a:latin typeface="Barlow" panose="00000500000000000000" pitchFamily="2" charset="0"/>
            </a:endParaRPr>
          </a:p>
          <a:p>
            <a:pPr marL="395187" lvl="1" indent="0">
              <a:buNone/>
            </a:pPr>
            <a:endParaRPr lang="de-DE" sz="1600" dirty="0">
              <a:latin typeface="Barlow" panose="00000500000000000000" pitchFamily="2" charset="0"/>
            </a:endParaRPr>
          </a:p>
          <a:p>
            <a:pPr marL="395187" lvl="1" indent="0">
              <a:buNone/>
            </a:pPr>
            <a:endParaRPr lang="de-DE" sz="1600" dirty="0">
              <a:latin typeface="Barlow" panose="00000500000000000000" pitchFamily="2" charset="0"/>
            </a:endParaRPr>
          </a:p>
          <a:p>
            <a:pPr marL="342900">
              <a:spcAft>
                <a:spcPts val="600"/>
              </a:spcAft>
            </a:pPr>
            <a:r>
              <a:rPr lang="de-DE" sz="1600" dirty="0">
                <a:latin typeface="Calibri" panose="020F0502020204030204" pitchFamily="34" charset="0"/>
              </a:rPr>
              <a:t>Vulcan und MVV haben einen bedingten Wärmeliefervertrag geschlossen</a:t>
            </a:r>
          </a:p>
          <a:p>
            <a:pPr marL="342900">
              <a:spcAft>
                <a:spcPts val="600"/>
              </a:spcAft>
            </a:pPr>
            <a:r>
              <a:rPr lang="de-DE" sz="1600" dirty="0">
                <a:latin typeface="Calibri" panose="020F0502020204030204" pitchFamily="34" charset="0"/>
              </a:rPr>
              <a:t>Ab 2025 soll über 20 Jahre Wärme geliefert werden</a:t>
            </a:r>
          </a:p>
          <a:p>
            <a:pPr marL="342900">
              <a:spcAft>
                <a:spcPts val="600"/>
              </a:spcAft>
            </a:pPr>
            <a:r>
              <a:rPr lang="de-DE" sz="1600" dirty="0">
                <a:latin typeface="Calibri" panose="020F0502020204030204" pitchFamily="34" charset="0"/>
              </a:rPr>
              <a:t>Wärmelieferung von </a:t>
            </a:r>
            <a:r>
              <a:rPr lang="de-DE" sz="1600" b="1" dirty="0">
                <a:latin typeface="Calibri" panose="020F0502020204030204" pitchFamily="34" charset="0"/>
              </a:rPr>
              <a:t>240 bis 350 </a:t>
            </a:r>
            <a:r>
              <a:rPr lang="de-DE" sz="1600" b="1" dirty="0" err="1">
                <a:latin typeface="Calibri" panose="020F0502020204030204" pitchFamily="34" charset="0"/>
              </a:rPr>
              <a:t>GWh</a:t>
            </a:r>
            <a:r>
              <a:rPr lang="de-DE" sz="1600" dirty="0">
                <a:latin typeface="Calibri" panose="020F0502020204030204" pitchFamily="34" charset="0"/>
              </a:rPr>
              <a:t> pro Jahr vereinbart</a:t>
            </a:r>
          </a:p>
          <a:p>
            <a:pPr marL="342900">
              <a:spcAft>
                <a:spcPts val="600"/>
              </a:spcAft>
            </a:pPr>
            <a:r>
              <a:rPr lang="de-DE" sz="1600" dirty="0">
                <a:latin typeface="Calibri" panose="020F0502020204030204" pitchFamily="34" charset="0"/>
              </a:rPr>
              <a:t>Im Vulcan Lizenzgebiet sollen mind. </a:t>
            </a:r>
            <a:r>
              <a:rPr lang="de-DE" sz="1600" b="1" dirty="0">
                <a:latin typeface="Calibri" panose="020F0502020204030204" pitchFamily="34" charset="0"/>
              </a:rPr>
              <a:t>3 Geothermiekraftwerke </a:t>
            </a:r>
            <a:r>
              <a:rPr lang="de-DE" sz="1600" dirty="0">
                <a:latin typeface="Calibri" panose="020F0502020204030204" pitchFamily="34" charset="0"/>
              </a:rPr>
              <a:t>errichtet werden</a:t>
            </a:r>
          </a:p>
        </p:txBody>
      </p:sp>
      <p:sp>
        <p:nvSpPr>
          <p:cNvPr id="2" name="Textplatzhalter 3">
            <a:extLst>
              <a:ext uri="{FF2B5EF4-FFF2-40B4-BE49-F238E27FC236}">
                <a16:creationId xmlns:a16="http://schemas.microsoft.com/office/drawing/2014/main" id="{5A2C74B4-797D-4F3E-3139-2DBE34414B62}"/>
              </a:ext>
            </a:extLst>
          </p:cNvPr>
          <p:cNvSpPr txBox="1">
            <a:spLocks/>
          </p:cNvSpPr>
          <p:nvPr/>
        </p:nvSpPr>
        <p:spPr bwMode="auto">
          <a:xfrm>
            <a:off x="958848" y="863600"/>
            <a:ext cx="6866975" cy="338554"/>
          </a:xfrm>
          <a:prstGeom prst="rect">
            <a:avLst/>
          </a:prstGeom>
        </p:spPr>
        <p:txBody>
          <a:bodyPr vert="horz" wrap="square" lIns="0" tIns="45720" rIns="91440" bIns="4572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Barlow" pitchFamily="2" charset="77"/>
                <a:ea typeface="+mn-ea"/>
                <a:cs typeface="Segoe UI Semilight" panose="020B0402040204020203" pitchFamily="34" charset="0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None/>
              <a:defRPr sz="2000" b="0" i="0" kern="1200">
                <a:solidFill>
                  <a:schemeClr val="tx2"/>
                </a:solidFill>
                <a:latin typeface="Barlow Medium" pitchFamily="2" charset="77"/>
                <a:ea typeface="+mn-ea"/>
                <a:cs typeface="Segoe UI Semilight" panose="020B0402040204020203" pitchFamily="34" charset="0"/>
              </a:defRPr>
            </a:lvl2pPr>
            <a:lvl3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1"/>
              </a:buClr>
              <a:buSzPct val="70000"/>
              <a:buFont typeface="Arial" panose="020B0604020202020204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Barlow" pitchFamily="2" charset="77"/>
                <a:ea typeface="+mn-ea"/>
                <a:cs typeface="Segoe UI Semilight" panose="020B0402040204020203" pitchFamily="34" charset="0"/>
              </a:defRPr>
            </a:lvl3pPr>
            <a:lvl4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SzPct val="70000"/>
              <a:buFont typeface="Arial" panose="020B0604020202020204" pitchFamily="34" charset="0"/>
              <a:buNone/>
              <a:tabLst/>
              <a:defRPr sz="1800" b="1" i="0" kern="1200">
                <a:solidFill>
                  <a:srgbClr val="11D1C9"/>
                </a:solidFill>
                <a:latin typeface="Barlow" pitchFamily="2" charset="77"/>
                <a:ea typeface="+mn-ea"/>
                <a:cs typeface="Segoe UI Semilight" panose="020B0402040204020203" pitchFamily="34" charset="0"/>
              </a:defRPr>
            </a:lvl4pPr>
            <a:lvl5pPr marL="216000" indent="-180975" algn="l" defTabSz="914400" rtl="0" eaLnBrk="1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bg2"/>
              </a:buClr>
              <a:buSzPct val="70000"/>
              <a:buFont typeface="Arial" panose="020B0604020202020204" pitchFamily="34" charset="0"/>
              <a:buChar char="•"/>
              <a:defRPr sz="1400" b="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Barlow" pitchFamily="2" charset="77"/>
                <a:ea typeface="+mn-ea"/>
                <a:cs typeface="Segoe UI Semilight" panose="020B0402040204020203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de-DE" b="1" dirty="0">
                <a:solidFill>
                  <a:srgbClr val="034872"/>
                </a:solidFill>
                <a:latin typeface="Barlow"/>
              </a:rPr>
              <a:t>Paradebeispiel für kommunale Wärmeplanung und Transformation</a:t>
            </a:r>
            <a:endParaRPr lang="en-GB" b="1" dirty="0">
              <a:solidFill>
                <a:srgbClr val="034872"/>
              </a:solidFill>
              <a:latin typeface="Barlow"/>
            </a:endParaRPr>
          </a:p>
        </p:txBody>
      </p:sp>
    </p:spTree>
    <p:extLst>
      <p:ext uri="{BB962C8B-B14F-4D97-AF65-F5344CB8AC3E}">
        <p14:creationId xmlns:p14="http://schemas.microsoft.com/office/powerpoint/2010/main" val="1550876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39C5541-5FDC-7569-4675-E30D6996B5A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e-DE" b="1" dirty="0"/>
              <a:t>02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A9B75FD-CE69-3B39-F5D2-FA559EB8CC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5B31C78-BA26-47C2-F636-D58EA72076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dirty="0"/>
              <a:t>Geologisch-Geothermische Grundlagen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2DB8716B-726B-C762-5452-F34CBE0B329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Bildplatzhalter 5">
            <a:extLst>
              <a:ext uri="{FF2B5EF4-FFF2-40B4-BE49-F238E27FC236}">
                <a16:creationId xmlns:a16="http://schemas.microsoft.com/office/drawing/2014/main" id="{A9A730E0-C5C9-AED5-F37A-8FB844B3127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009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haltsplatzhalter 11">
            <a:extLst>
              <a:ext uri="{FF2B5EF4-FFF2-40B4-BE49-F238E27FC236}">
                <a16:creationId xmlns:a16="http://schemas.microsoft.com/office/drawing/2014/main" id="{F4BE8D1A-53F0-B81D-6F3C-15F423E38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91968" y="1773238"/>
            <a:ext cx="2220605" cy="4610100"/>
          </a:xfrm>
        </p:spPr>
        <p:txBody>
          <a:bodyPr vert="horz" lIns="91440" tIns="45720" rIns="91440" bIns="45720" rtlCol="0">
            <a:noAutofit/>
          </a:bodyPr>
          <a:lstStyle/>
          <a:p>
            <a:pPr marL="176213" indent="-176213">
              <a:spcBef>
                <a:spcPts val="600"/>
              </a:spcBef>
              <a:buSzPct val="70000"/>
              <a:buBlip>
                <a:blip r:embed="rId2"/>
              </a:buBlip>
            </a:pPr>
            <a:r>
              <a:rPr lang="de-DE" sz="16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Forschungsbohrung am Rebstockbad hat erste signifikante Abweichungen belegt:</a:t>
            </a:r>
          </a:p>
          <a:p>
            <a:pPr marL="176213" indent="-176213">
              <a:spcBef>
                <a:spcPts val="600"/>
              </a:spcBef>
              <a:buSzPct val="70000"/>
              <a:buBlip>
                <a:blip r:embed="rId2"/>
              </a:buBlip>
            </a:pPr>
            <a:r>
              <a:rPr lang="de-DE" sz="16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Top Rotliegend </a:t>
            </a:r>
            <a:br>
              <a:rPr lang="de-DE" sz="16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</a:br>
            <a:r>
              <a:rPr lang="de-DE" sz="16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300 m tiefer als prognostiziert</a:t>
            </a:r>
          </a:p>
          <a:p>
            <a:pPr marL="176213" indent="-176213">
              <a:spcBef>
                <a:spcPts val="600"/>
              </a:spcBef>
              <a:buSzPct val="70000"/>
              <a:buBlip>
                <a:blip r:embed="rId2"/>
              </a:buBlip>
            </a:pPr>
            <a:r>
              <a:rPr lang="de-DE" sz="16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Basis Rotliegend in 1060 m Tiefe noch nicht erreicht.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C7B3D5D4-8075-38D2-D06A-4646849701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8849" y="424900"/>
            <a:ext cx="8059739" cy="457424"/>
          </a:xfrm>
        </p:spPr>
        <p:txBody>
          <a:bodyPr vert="horz" lIns="0" tIns="72000" rIns="91440" bIns="0" rtlCol="0" anchor="t" anchorCtr="0">
            <a:spAutoFit/>
          </a:bodyPr>
          <a:lstStyle/>
          <a:p>
            <a:r>
              <a:rPr lang="de-DE" sz="2500" b="1" cap="all" dirty="0">
                <a:solidFill>
                  <a:schemeClr val="tx2"/>
                </a:solidFill>
                <a:latin typeface="Barlow" panose="00000500000000000000" pitchFamily="2" charset="0"/>
              </a:rPr>
              <a:t>Tiefenlage des </a:t>
            </a:r>
            <a:r>
              <a:rPr lang="de-DE" sz="2500" b="1" cap="all" dirty="0" err="1">
                <a:solidFill>
                  <a:schemeClr val="tx2"/>
                </a:solidFill>
                <a:latin typeface="Barlow" panose="00000500000000000000" pitchFamily="2" charset="0"/>
              </a:rPr>
              <a:t>Rotliegendreservoirs</a:t>
            </a:r>
            <a:endParaRPr lang="en-GB" sz="2500" b="1" cap="all" dirty="0">
              <a:solidFill>
                <a:schemeClr val="tx2"/>
              </a:solidFill>
              <a:latin typeface="Barlow" panose="00000500000000000000" pitchFamily="2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EC72B4A-98B2-99CA-20CB-6F19174980B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5199" y="927075"/>
            <a:ext cx="9112866" cy="354584"/>
          </a:xfrm>
        </p:spPr>
        <p:txBody>
          <a:bodyPr vert="horz" wrap="square" lIns="0" tIns="45720" rIns="91440" bIns="45720" rtlCol="0">
            <a:spAutoFit/>
          </a:bodyPr>
          <a:lstStyle/>
          <a:p>
            <a:r>
              <a:rPr lang="de-DE" b="1" i="1" dirty="0">
                <a:solidFill>
                  <a:srgbClr val="034872"/>
                </a:solidFill>
                <a:latin typeface="Barlow" panose="00000500000000000000" pitchFamily="2" charset="0"/>
              </a:rPr>
              <a:t>Hessen 3D </a:t>
            </a:r>
            <a:r>
              <a:rPr lang="de-DE" b="1" dirty="0">
                <a:solidFill>
                  <a:srgbClr val="034872"/>
                </a:solidFill>
                <a:latin typeface="Barlow" panose="00000500000000000000" pitchFamily="2" charset="0"/>
              </a:rPr>
              <a:t>und </a:t>
            </a:r>
            <a:r>
              <a:rPr lang="de-DE" b="1" i="1" dirty="0">
                <a:solidFill>
                  <a:srgbClr val="034872"/>
                </a:solidFill>
                <a:latin typeface="Barlow" panose="00000500000000000000" pitchFamily="2" charset="0"/>
              </a:rPr>
              <a:t>Hessen 3D 2.0 </a:t>
            </a:r>
            <a:r>
              <a:rPr lang="de-DE" b="1" dirty="0">
                <a:solidFill>
                  <a:srgbClr val="034872"/>
                </a:solidFill>
                <a:latin typeface="Barlow" panose="00000500000000000000" pitchFamily="2" charset="0"/>
              </a:rPr>
              <a:t>liefern beste Prognose geothermischer Potenziale für Hessen</a:t>
            </a:r>
            <a:endParaRPr lang="en-GB" b="1" dirty="0">
              <a:solidFill>
                <a:srgbClr val="034872"/>
              </a:solidFill>
              <a:latin typeface="Barlow" panose="00000500000000000000" pitchFamily="2" charset="0"/>
            </a:endParaRPr>
          </a:p>
        </p:txBody>
      </p:sp>
      <p:pic>
        <p:nvPicPr>
          <p:cNvPr id="1213444" name="Picture 4" descr="D:\Veroeffentlichungen\2014_GeoFrankfurt\Abbildungen\Legende Tiefenlag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77210" y="3568987"/>
            <a:ext cx="4680000" cy="1087658"/>
          </a:xfrm>
          <a:prstGeom prst="rect">
            <a:avLst/>
          </a:prstGeom>
          <a:noFill/>
        </p:spPr>
      </p:pic>
      <p:sp>
        <p:nvSpPr>
          <p:cNvPr id="10" name="Textfeld 9"/>
          <p:cNvSpPr txBox="1"/>
          <p:nvPr/>
        </p:nvSpPr>
        <p:spPr>
          <a:xfrm>
            <a:off x="1427073" y="1484784"/>
            <a:ext cx="14499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Top Rotliegend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459522" y="1484784"/>
            <a:ext cx="15751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Basis Rotliegend</a:t>
            </a:r>
          </a:p>
        </p:txBody>
      </p:sp>
      <p:pic>
        <p:nvPicPr>
          <p:cNvPr id="1214466" name="Picture 2" descr="D:\Veroeffentlichungen\2014_GeoFrankfurt\Abbildungen\Tiefenlage ROL34 gggeo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081" y="1772816"/>
            <a:ext cx="3943506" cy="4680000"/>
          </a:xfrm>
          <a:prstGeom prst="rect">
            <a:avLst/>
          </a:prstGeom>
          <a:noFill/>
        </p:spPr>
      </p:pic>
      <p:pic>
        <p:nvPicPr>
          <p:cNvPr id="1214467" name="Picture 3" descr="D:\Veroeffentlichungen\2014_GeoFrankfurt\Abbildungen\Tiefenlage GG34 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8463" y="1772816"/>
            <a:ext cx="3943506" cy="4680000"/>
          </a:xfrm>
          <a:prstGeom prst="rect">
            <a:avLst/>
          </a:prstGeom>
          <a:noFill/>
        </p:spPr>
      </p:pic>
      <p:sp>
        <p:nvSpPr>
          <p:cNvPr id="13" name="Stern: 5 Zacken 12">
            <a:extLst>
              <a:ext uri="{FF2B5EF4-FFF2-40B4-BE49-F238E27FC236}">
                <a16:creationId xmlns:a16="http://schemas.microsoft.com/office/drawing/2014/main" id="{A55B5FA6-E3AD-9612-92B5-B362269BEA97}"/>
              </a:ext>
            </a:extLst>
          </p:cNvPr>
          <p:cNvSpPr/>
          <p:nvPr/>
        </p:nvSpPr>
        <p:spPr>
          <a:xfrm>
            <a:off x="3666976" y="2636890"/>
            <a:ext cx="130796" cy="13504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Stern: 5 Zacken 14">
            <a:extLst>
              <a:ext uri="{FF2B5EF4-FFF2-40B4-BE49-F238E27FC236}">
                <a16:creationId xmlns:a16="http://schemas.microsoft.com/office/drawing/2014/main" id="{968CE225-69BC-9A31-80BA-5CBFB0D4E6C6}"/>
              </a:ext>
            </a:extLst>
          </p:cNvPr>
          <p:cNvSpPr/>
          <p:nvPr/>
        </p:nvSpPr>
        <p:spPr>
          <a:xfrm>
            <a:off x="7745751" y="2636890"/>
            <a:ext cx="130796" cy="13504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tern: 5 Zacken 15">
            <a:extLst>
              <a:ext uri="{FF2B5EF4-FFF2-40B4-BE49-F238E27FC236}">
                <a16:creationId xmlns:a16="http://schemas.microsoft.com/office/drawing/2014/main" id="{B910AA6D-4528-7085-B01C-52DF45B46FE2}"/>
              </a:ext>
            </a:extLst>
          </p:cNvPr>
          <p:cNvSpPr/>
          <p:nvPr/>
        </p:nvSpPr>
        <p:spPr>
          <a:xfrm>
            <a:off x="2944419" y="4117761"/>
            <a:ext cx="130796" cy="135040"/>
          </a:xfrm>
          <a:prstGeom prst="star5">
            <a:avLst/>
          </a:prstGeom>
          <a:solidFill>
            <a:srgbClr val="00206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tern: 5 Zacken 16">
            <a:extLst>
              <a:ext uri="{FF2B5EF4-FFF2-40B4-BE49-F238E27FC236}">
                <a16:creationId xmlns:a16="http://schemas.microsoft.com/office/drawing/2014/main" id="{7DEBA40A-6F9D-DD83-84CE-CF361159868F}"/>
              </a:ext>
            </a:extLst>
          </p:cNvPr>
          <p:cNvSpPr/>
          <p:nvPr/>
        </p:nvSpPr>
        <p:spPr>
          <a:xfrm>
            <a:off x="7023194" y="4117761"/>
            <a:ext cx="130796" cy="135040"/>
          </a:xfrm>
          <a:prstGeom prst="star5">
            <a:avLst/>
          </a:prstGeom>
          <a:solidFill>
            <a:srgbClr val="00206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9D70526F-C63F-4B0A-12C2-4692088EF18C}"/>
              </a:ext>
            </a:extLst>
          </p:cNvPr>
          <p:cNvSpPr txBox="1"/>
          <p:nvPr/>
        </p:nvSpPr>
        <p:spPr>
          <a:xfrm>
            <a:off x="2967882" y="4209827"/>
            <a:ext cx="8402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Trebur GT1</a:t>
            </a:r>
            <a:endParaRPr lang="en-GB" sz="11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700E0661-84DE-6123-9E72-1183544F0D0E}"/>
              </a:ext>
            </a:extLst>
          </p:cNvPr>
          <p:cNvSpPr txBox="1"/>
          <p:nvPr/>
        </p:nvSpPr>
        <p:spPr>
          <a:xfrm>
            <a:off x="7088592" y="4185281"/>
            <a:ext cx="8402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Trebur GT1</a:t>
            </a:r>
            <a:endParaRPr lang="en-GB" sz="11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A02E866-25E3-67F0-68FD-E7592038CFEA}"/>
              </a:ext>
            </a:extLst>
          </p:cNvPr>
          <p:cNvSpPr txBox="1"/>
          <p:nvPr/>
        </p:nvSpPr>
        <p:spPr>
          <a:xfrm rot="16200000">
            <a:off x="-183897" y="5789493"/>
            <a:ext cx="1072730" cy="2539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GB" sz="1050" b="1" dirty="0">
                <a:solidFill>
                  <a:schemeClr val="tx1"/>
                </a:solidFill>
              </a:rPr>
              <a:t>Bär et al. (2014)</a:t>
            </a:r>
            <a:endParaRPr lang="de-DE" sz="1050" b="1" dirty="0">
              <a:solidFill>
                <a:schemeClr val="tx1"/>
              </a:solidFill>
            </a:endParaRPr>
          </a:p>
        </p:txBody>
      </p:sp>
      <p:sp>
        <p:nvSpPr>
          <p:cNvPr id="9" name="Freihandform: Form 8">
            <a:extLst>
              <a:ext uri="{FF2B5EF4-FFF2-40B4-BE49-F238E27FC236}">
                <a16:creationId xmlns:a16="http://schemas.microsoft.com/office/drawing/2014/main" id="{D7F53E17-2BAD-4B37-ADE9-7C74B6F6B1B5}"/>
              </a:ext>
            </a:extLst>
          </p:cNvPr>
          <p:cNvSpPr>
            <a:spLocks noChangeAspect="1"/>
          </p:cNvSpPr>
          <p:nvPr/>
        </p:nvSpPr>
        <p:spPr>
          <a:xfrm>
            <a:off x="2512535" y="3533420"/>
            <a:ext cx="994563" cy="1767840"/>
          </a:xfrm>
          <a:custGeom>
            <a:avLst/>
            <a:gdLst>
              <a:gd name="connsiteX0" fmla="*/ 81280 w 248920"/>
              <a:gd name="connsiteY0" fmla="*/ 0 h 441960"/>
              <a:gd name="connsiteX1" fmla="*/ 0 w 248920"/>
              <a:gd name="connsiteY1" fmla="*/ 66040 h 441960"/>
              <a:gd name="connsiteX2" fmla="*/ 7620 w 248920"/>
              <a:gd name="connsiteY2" fmla="*/ 243840 h 441960"/>
              <a:gd name="connsiteX3" fmla="*/ 58420 w 248920"/>
              <a:gd name="connsiteY3" fmla="*/ 271780 h 441960"/>
              <a:gd name="connsiteX4" fmla="*/ 48260 w 248920"/>
              <a:gd name="connsiteY4" fmla="*/ 350520 h 441960"/>
              <a:gd name="connsiteX5" fmla="*/ 93980 w 248920"/>
              <a:gd name="connsiteY5" fmla="*/ 431800 h 441960"/>
              <a:gd name="connsiteX6" fmla="*/ 154940 w 248920"/>
              <a:gd name="connsiteY6" fmla="*/ 441960 h 441960"/>
              <a:gd name="connsiteX7" fmla="*/ 154940 w 248920"/>
              <a:gd name="connsiteY7" fmla="*/ 393700 h 441960"/>
              <a:gd name="connsiteX8" fmla="*/ 228600 w 248920"/>
              <a:gd name="connsiteY8" fmla="*/ 388620 h 441960"/>
              <a:gd name="connsiteX9" fmla="*/ 248920 w 248920"/>
              <a:gd name="connsiteY9" fmla="*/ 45720 h 441960"/>
              <a:gd name="connsiteX10" fmla="*/ 81280 w 248920"/>
              <a:gd name="connsiteY10" fmla="*/ 0 h 441960"/>
              <a:gd name="connsiteX0" fmla="*/ 81280 w 248920"/>
              <a:gd name="connsiteY0" fmla="*/ 0 h 441960"/>
              <a:gd name="connsiteX1" fmla="*/ 34528 w 248920"/>
              <a:gd name="connsiteY1" fmla="*/ 33337 h 441960"/>
              <a:gd name="connsiteX2" fmla="*/ 0 w 248920"/>
              <a:gd name="connsiteY2" fmla="*/ 66040 h 441960"/>
              <a:gd name="connsiteX3" fmla="*/ 7620 w 248920"/>
              <a:gd name="connsiteY3" fmla="*/ 243840 h 441960"/>
              <a:gd name="connsiteX4" fmla="*/ 58420 w 248920"/>
              <a:gd name="connsiteY4" fmla="*/ 271780 h 441960"/>
              <a:gd name="connsiteX5" fmla="*/ 48260 w 248920"/>
              <a:gd name="connsiteY5" fmla="*/ 350520 h 441960"/>
              <a:gd name="connsiteX6" fmla="*/ 93980 w 248920"/>
              <a:gd name="connsiteY6" fmla="*/ 431800 h 441960"/>
              <a:gd name="connsiteX7" fmla="*/ 154940 w 248920"/>
              <a:gd name="connsiteY7" fmla="*/ 441960 h 441960"/>
              <a:gd name="connsiteX8" fmla="*/ 154940 w 248920"/>
              <a:gd name="connsiteY8" fmla="*/ 393700 h 441960"/>
              <a:gd name="connsiteX9" fmla="*/ 228600 w 248920"/>
              <a:gd name="connsiteY9" fmla="*/ 388620 h 441960"/>
              <a:gd name="connsiteX10" fmla="*/ 248920 w 248920"/>
              <a:gd name="connsiteY10" fmla="*/ 45720 h 441960"/>
              <a:gd name="connsiteX11" fmla="*/ 81280 w 248920"/>
              <a:gd name="connsiteY11" fmla="*/ 0 h 441960"/>
              <a:gd name="connsiteX0" fmla="*/ 86632 w 254272"/>
              <a:gd name="connsiteY0" fmla="*/ 4455 h 446415"/>
              <a:gd name="connsiteX1" fmla="*/ 0 w 254272"/>
              <a:gd name="connsiteY1" fmla="*/ 0 h 446415"/>
              <a:gd name="connsiteX2" fmla="*/ 5352 w 254272"/>
              <a:gd name="connsiteY2" fmla="*/ 70495 h 446415"/>
              <a:gd name="connsiteX3" fmla="*/ 12972 w 254272"/>
              <a:gd name="connsiteY3" fmla="*/ 248295 h 446415"/>
              <a:gd name="connsiteX4" fmla="*/ 63772 w 254272"/>
              <a:gd name="connsiteY4" fmla="*/ 276235 h 446415"/>
              <a:gd name="connsiteX5" fmla="*/ 53612 w 254272"/>
              <a:gd name="connsiteY5" fmla="*/ 354975 h 446415"/>
              <a:gd name="connsiteX6" fmla="*/ 99332 w 254272"/>
              <a:gd name="connsiteY6" fmla="*/ 436255 h 446415"/>
              <a:gd name="connsiteX7" fmla="*/ 160292 w 254272"/>
              <a:gd name="connsiteY7" fmla="*/ 446415 h 446415"/>
              <a:gd name="connsiteX8" fmla="*/ 160292 w 254272"/>
              <a:gd name="connsiteY8" fmla="*/ 398155 h 446415"/>
              <a:gd name="connsiteX9" fmla="*/ 233952 w 254272"/>
              <a:gd name="connsiteY9" fmla="*/ 393075 h 446415"/>
              <a:gd name="connsiteX10" fmla="*/ 254272 w 254272"/>
              <a:gd name="connsiteY10" fmla="*/ 50175 h 446415"/>
              <a:gd name="connsiteX11" fmla="*/ 86632 w 254272"/>
              <a:gd name="connsiteY11" fmla="*/ 4455 h 446415"/>
              <a:gd name="connsiteX0" fmla="*/ 81280 w 248920"/>
              <a:gd name="connsiteY0" fmla="*/ 0 h 441960"/>
              <a:gd name="connsiteX1" fmla="*/ 945 w 248920"/>
              <a:gd name="connsiteY1" fmla="*/ 1214 h 441960"/>
              <a:gd name="connsiteX2" fmla="*/ 0 w 248920"/>
              <a:gd name="connsiteY2" fmla="*/ 66040 h 441960"/>
              <a:gd name="connsiteX3" fmla="*/ 7620 w 248920"/>
              <a:gd name="connsiteY3" fmla="*/ 243840 h 441960"/>
              <a:gd name="connsiteX4" fmla="*/ 58420 w 248920"/>
              <a:gd name="connsiteY4" fmla="*/ 271780 h 441960"/>
              <a:gd name="connsiteX5" fmla="*/ 48260 w 248920"/>
              <a:gd name="connsiteY5" fmla="*/ 350520 h 441960"/>
              <a:gd name="connsiteX6" fmla="*/ 93980 w 248920"/>
              <a:gd name="connsiteY6" fmla="*/ 431800 h 441960"/>
              <a:gd name="connsiteX7" fmla="*/ 154940 w 248920"/>
              <a:gd name="connsiteY7" fmla="*/ 441960 h 441960"/>
              <a:gd name="connsiteX8" fmla="*/ 154940 w 248920"/>
              <a:gd name="connsiteY8" fmla="*/ 393700 h 441960"/>
              <a:gd name="connsiteX9" fmla="*/ 228600 w 248920"/>
              <a:gd name="connsiteY9" fmla="*/ 388620 h 441960"/>
              <a:gd name="connsiteX10" fmla="*/ 248920 w 248920"/>
              <a:gd name="connsiteY10" fmla="*/ 45720 h 441960"/>
              <a:gd name="connsiteX11" fmla="*/ 81280 w 248920"/>
              <a:gd name="connsiteY11" fmla="*/ 0 h 441960"/>
              <a:gd name="connsiteX0" fmla="*/ 81280 w 248920"/>
              <a:gd name="connsiteY0" fmla="*/ 0 h 441960"/>
              <a:gd name="connsiteX1" fmla="*/ 945 w 248920"/>
              <a:gd name="connsiteY1" fmla="*/ 1214 h 441960"/>
              <a:gd name="connsiteX2" fmla="*/ 0 w 248920"/>
              <a:gd name="connsiteY2" fmla="*/ 66040 h 441960"/>
              <a:gd name="connsiteX3" fmla="*/ 7620 w 248920"/>
              <a:gd name="connsiteY3" fmla="*/ 243840 h 441960"/>
              <a:gd name="connsiteX4" fmla="*/ 58420 w 248920"/>
              <a:gd name="connsiteY4" fmla="*/ 271780 h 441960"/>
              <a:gd name="connsiteX5" fmla="*/ 48260 w 248920"/>
              <a:gd name="connsiteY5" fmla="*/ 350520 h 441960"/>
              <a:gd name="connsiteX6" fmla="*/ 93980 w 248920"/>
              <a:gd name="connsiteY6" fmla="*/ 431800 h 441960"/>
              <a:gd name="connsiteX7" fmla="*/ 154940 w 248920"/>
              <a:gd name="connsiteY7" fmla="*/ 441960 h 441960"/>
              <a:gd name="connsiteX8" fmla="*/ 154940 w 248920"/>
              <a:gd name="connsiteY8" fmla="*/ 393700 h 441960"/>
              <a:gd name="connsiteX9" fmla="*/ 247490 w 248920"/>
              <a:gd name="connsiteY9" fmla="*/ 388620 h 441960"/>
              <a:gd name="connsiteX10" fmla="*/ 248920 w 248920"/>
              <a:gd name="connsiteY10" fmla="*/ 45720 h 441960"/>
              <a:gd name="connsiteX11" fmla="*/ 81280 w 248920"/>
              <a:gd name="connsiteY11" fmla="*/ 0 h 441960"/>
              <a:gd name="connsiteX0" fmla="*/ 814823 w 982463"/>
              <a:gd name="connsiteY0" fmla="*/ 771146 h 1213106"/>
              <a:gd name="connsiteX1" fmla="*/ 0 w 982463"/>
              <a:gd name="connsiteY1" fmla="*/ 0 h 1213106"/>
              <a:gd name="connsiteX2" fmla="*/ 733543 w 982463"/>
              <a:gd name="connsiteY2" fmla="*/ 837186 h 1213106"/>
              <a:gd name="connsiteX3" fmla="*/ 741163 w 982463"/>
              <a:gd name="connsiteY3" fmla="*/ 1014986 h 1213106"/>
              <a:gd name="connsiteX4" fmla="*/ 791963 w 982463"/>
              <a:gd name="connsiteY4" fmla="*/ 1042926 h 1213106"/>
              <a:gd name="connsiteX5" fmla="*/ 781803 w 982463"/>
              <a:gd name="connsiteY5" fmla="*/ 1121666 h 1213106"/>
              <a:gd name="connsiteX6" fmla="*/ 827523 w 982463"/>
              <a:gd name="connsiteY6" fmla="*/ 1202946 h 1213106"/>
              <a:gd name="connsiteX7" fmla="*/ 888483 w 982463"/>
              <a:gd name="connsiteY7" fmla="*/ 1213106 h 1213106"/>
              <a:gd name="connsiteX8" fmla="*/ 888483 w 982463"/>
              <a:gd name="connsiteY8" fmla="*/ 1164846 h 1213106"/>
              <a:gd name="connsiteX9" fmla="*/ 981033 w 982463"/>
              <a:gd name="connsiteY9" fmla="*/ 1159766 h 1213106"/>
              <a:gd name="connsiteX10" fmla="*/ 982463 w 982463"/>
              <a:gd name="connsiteY10" fmla="*/ 816866 h 1213106"/>
              <a:gd name="connsiteX11" fmla="*/ 814823 w 982463"/>
              <a:gd name="connsiteY11" fmla="*/ 771146 h 1213106"/>
              <a:gd name="connsiteX0" fmla="*/ 648174 w 982463"/>
              <a:gd name="connsiteY0" fmla="*/ 4342 h 1213106"/>
              <a:gd name="connsiteX1" fmla="*/ 0 w 982463"/>
              <a:gd name="connsiteY1" fmla="*/ 0 h 1213106"/>
              <a:gd name="connsiteX2" fmla="*/ 733543 w 982463"/>
              <a:gd name="connsiteY2" fmla="*/ 837186 h 1213106"/>
              <a:gd name="connsiteX3" fmla="*/ 741163 w 982463"/>
              <a:gd name="connsiteY3" fmla="*/ 1014986 h 1213106"/>
              <a:gd name="connsiteX4" fmla="*/ 791963 w 982463"/>
              <a:gd name="connsiteY4" fmla="*/ 1042926 h 1213106"/>
              <a:gd name="connsiteX5" fmla="*/ 781803 w 982463"/>
              <a:gd name="connsiteY5" fmla="*/ 1121666 h 1213106"/>
              <a:gd name="connsiteX6" fmla="*/ 827523 w 982463"/>
              <a:gd name="connsiteY6" fmla="*/ 1202946 h 1213106"/>
              <a:gd name="connsiteX7" fmla="*/ 888483 w 982463"/>
              <a:gd name="connsiteY7" fmla="*/ 1213106 h 1213106"/>
              <a:gd name="connsiteX8" fmla="*/ 888483 w 982463"/>
              <a:gd name="connsiteY8" fmla="*/ 1164846 h 1213106"/>
              <a:gd name="connsiteX9" fmla="*/ 981033 w 982463"/>
              <a:gd name="connsiteY9" fmla="*/ 1159766 h 1213106"/>
              <a:gd name="connsiteX10" fmla="*/ 982463 w 982463"/>
              <a:gd name="connsiteY10" fmla="*/ 816866 h 1213106"/>
              <a:gd name="connsiteX11" fmla="*/ 648174 w 982463"/>
              <a:gd name="connsiteY11" fmla="*/ 4342 h 1213106"/>
              <a:gd name="connsiteX0" fmla="*/ 648174 w 1920633"/>
              <a:gd name="connsiteY0" fmla="*/ 4342 h 1213106"/>
              <a:gd name="connsiteX1" fmla="*/ 0 w 1920633"/>
              <a:gd name="connsiteY1" fmla="*/ 0 h 1213106"/>
              <a:gd name="connsiteX2" fmla="*/ 733543 w 1920633"/>
              <a:gd name="connsiteY2" fmla="*/ 837186 h 1213106"/>
              <a:gd name="connsiteX3" fmla="*/ 741163 w 1920633"/>
              <a:gd name="connsiteY3" fmla="*/ 1014986 h 1213106"/>
              <a:gd name="connsiteX4" fmla="*/ 791963 w 1920633"/>
              <a:gd name="connsiteY4" fmla="*/ 1042926 h 1213106"/>
              <a:gd name="connsiteX5" fmla="*/ 781803 w 1920633"/>
              <a:gd name="connsiteY5" fmla="*/ 1121666 h 1213106"/>
              <a:gd name="connsiteX6" fmla="*/ 827523 w 1920633"/>
              <a:gd name="connsiteY6" fmla="*/ 1202946 h 1213106"/>
              <a:gd name="connsiteX7" fmla="*/ 888483 w 1920633"/>
              <a:gd name="connsiteY7" fmla="*/ 1213106 h 1213106"/>
              <a:gd name="connsiteX8" fmla="*/ 888483 w 1920633"/>
              <a:gd name="connsiteY8" fmla="*/ 1164846 h 1213106"/>
              <a:gd name="connsiteX9" fmla="*/ 981033 w 1920633"/>
              <a:gd name="connsiteY9" fmla="*/ 1159766 h 1213106"/>
              <a:gd name="connsiteX10" fmla="*/ 1920633 w 1920633"/>
              <a:gd name="connsiteY10" fmla="*/ 305664 h 1213106"/>
              <a:gd name="connsiteX11" fmla="*/ 648174 w 1920633"/>
              <a:gd name="connsiteY11" fmla="*/ 4342 h 1213106"/>
              <a:gd name="connsiteX0" fmla="*/ 648174 w 1925403"/>
              <a:gd name="connsiteY0" fmla="*/ 4342 h 2787834"/>
              <a:gd name="connsiteX1" fmla="*/ 0 w 1925403"/>
              <a:gd name="connsiteY1" fmla="*/ 0 h 2787834"/>
              <a:gd name="connsiteX2" fmla="*/ 733543 w 1925403"/>
              <a:gd name="connsiteY2" fmla="*/ 837186 h 2787834"/>
              <a:gd name="connsiteX3" fmla="*/ 741163 w 1925403"/>
              <a:gd name="connsiteY3" fmla="*/ 1014986 h 2787834"/>
              <a:gd name="connsiteX4" fmla="*/ 791963 w 1925403"/>
              <a:gd name="connsiteY4" fmla="*/ 1042926 h 2787834"/>
              <a:gd name="connsiteX5" fmla="*/ 781803 w 1925403"/>
              <a:gd name="connsiteY5" fmla="*/ 1121666 h 2787834"/>
              <a:gd name="connsiteX6" fmla="*/ 827523 w 1925403"/>
              <a:gd name="connsiteY6" fmla="*/ 1202946 h 2787834"/>
              <a:gd name="connsiteX7" fmla="*/ 888483 w 1925403"/>
              <a:gd name="connsiteY7" fmla="*/ 1213106 h 2787834"/>
              <a:gd name="connsiteX8" fmla="*/ 888483 w 1925403"/>
              <a:gd name="connsiteY8" fmla="*/ 1164846 h 2787834"/>
              <a:gd name="connsiteX9" fmla="*/ 1925375 w 1925403"/>
              <a:gd name="connsiteY9" fmla="*/ 2787834 h 2787834"/>
              <a:gd name="connsiteX10" fmla="*/ 1920633 w 1925403"/>
              <a:gd name="connsiteY10" fmla="*/ 305664 h 2787834"/>
              <a:gd name="connsiteX11" fmla="*/ 648174 w 1925403"/>
              <a:gd name="connsiteY11" fmla="*/ 4342 h 2787834"/>
              <a:gd name="connsiteX0" fmla="*/ 648174 w 1925403"/>
              <a:gd name="connsiteY0" fmla="*/ 4342 h 2798471"/>
              <a:gd name="connsiteX1" fmla="*/ 0 w 1925403"/>
              <a:gd name="connsiteY1" fmla="*/ 0 h 2798471"/>
              <a:gd name="connsiteX2" fmla="*/ 733543 w 1925403"/>
              <a:gd name="connsiteY2" fmla="*/ 837186 h 2798471"/>
              <a:gd name="connsiteX3" fmla="*/ 741163 w 1925403"/>
              <a:gd name="connsiteY3" fmla="*/ 1014986 h 2798471"/>
              <a:gd name="connsiteX4" fmla="*/ 791963 w 1925403"/>
              <a:gd name="connsiteY4" fmla="*/ 1042926 h 2798471"/>
              <a:gd name="connsiteX5" fmla="*/ 781803 w 1925403"/>
              <a:gd name="connsiteY5" fmla="*/ 1121666 h 2798471"/>
              <a:gd name="connsiteX6" fmla="*/ 827523 w 1925403"/>
              <a:gd name="connsiteY6" fmla="*/ 1202946 h 2798471"/>
              <a:gd name="connsiteX7" fmla="*/ 888483 w 1925403"/>
              <a:gd name="connsiteY7" fmla="*/ 1213106 h 2798471"/>
              <a:gd name="connsiteX8" fmla="*/ 1221781 w 1925403"/>
              <a:gd name="connsiteY8" fmla="*/ 2798471 h 2798471"/>
              <a:gd name="connsiteX9" fmla="*/ 1925375 w 1925403"/>
              <a:gd name="connsiteY9" fmla="*/ 2787834 h 2798471"/>
              <a:gd name="connsiteX10" fmla="*/ 1920633 w 1925403"/>
              <a:gd name="connsiteY10" fmla="*/ 305664 h 2798471"/>
              <a:gd name="connsiteX11" fmla="*/ 648174 w 1925403"/>
              <a:gd name="connsiteY11" fmla="*/ 4342 h 2798471"/>
              <a:gd name="connsiteX0" fmla="*/ 648174 w 1925403"/>
              <a:gd name="connsiteY0" fmla="*/ 4342 h 3080106"/>
              <a:gd name="connsiteX1" fmla="*/ 0 w 1925403"/>
              <a:gd name="connsiteY1" fmla="*/ 0 h 3080106"/>
              <a:gd name="connsiteX2" fmla="*/ 733543 w 1925403"/>
              <a:gd name="connsiteY2" fmla="*/ 837186 h 3080106"/>
              <a:gd name="connsiteX3" fmla="*/ 741163 w 1925403"/>
              <a:gd name="connsiteY3" fmla="*/ 1014986 h 3080106"/>
              <a:gd name="connsiteX4" fmla="*/ 791963 w 1925403"/>
              <a:gd name="connsiteY4" fmla="*/ 1042926 h 3080106"/>
              <a:gd name="connsiteX5" fmla="*/ 781803 w 1925403"/>
              <a:gd name="connsiteY5" fmla="*/ 1121666 h 3080106"/>
              <a:gd name="connsiteX6" fmla="*/ 827523 w 1925403"/>
              <a:gd name="connsiteY6" fmla="*/ 1202946 h 3080106"/>
              <a:gd name="connsiteX7" fmla="*/ 1215608 w 1925403"/>
              <a:gd name="connsiteY7" fmla="*/ 3080106 h 3080106"/>
              <a:gd name="connsiteX8" fmla="*/ 1221781 w 1925403"/>
              <a:gd name="connsiteY8" fmla="*/ 2798471 h 3080106"/>
              <a:gd name="connsiteX9" fmla="*/ 1925375 w 1925403"/>
              <a:gd name="connsiteY9" fmla="*/ 2787834 h 3080106"/>
              <a:gd name="connsiteX10" fmla="*/ 1920633 w 1925403"/>
              <a:gd name="connsiteY10" fmla="*/ 305664 h 3080106"/>
              <a:gd name="connsiteX11" fmla="*/ 648174 w 1925403"/>
              <a:gd name="connsiteY11" fmla="*/ 4342 h 3080106"/>
              <a:gd name="connsiteX0" fmla="*/ 648174 w 1925403"/>
              <a:gd name="connsiteY0" fmla="*/ 4342 h 3081059"/>
              <a:gd name="connsiteX1" fmla="*/ 0 w 1925403"/>
              <a:gd name="connsiteY1" fmla="*/ 0 h 3081059"/>
              <a:gd name="connsiteX2" fmla="*/ 733543 w 1925403"/>
              <a:gd name="connsiteY2" fmla="*/ 837186 h 3081059"/>
              <a:gd name="connsiteX3" fmla="*/ 741163 w 1925403"/>
              <a:gd name="connsiteY3" fmla="*/ 1014986 h 3081059"/>
              <a:gd name="connsiteX4" fmla="*/ 791963 w 1925403"/>
              <a:gd name="connsiteY4" fmla="*/ 1042926 h 3081059"/>
              <a:gd name="connsiteX5" fmla="*/ 781803 w 1925403"/>
              <a:gd name="connsiteY5" fmla="*/ 1121666 h 3081059"/>
              <a:gd name="connsiteX6" fmla="*/ 704080 w 1925403"/>
              <a:gd name="connsiteY6" fmla="*/ 3081059 h 3081059"/>
              <a:gd name="connsiteX7" fmla="*/ 1215608 w 1925403"/>
              <a:gd name="connsiteY7" fmla="*/ 3080106 h 3081059"/>
              <a:gd name="connsiteX8" fmla="*/ 1221781 w 1925403"/>
              <a:gd name="connsiteY8" fmla="*/ 2798471 h 3081059"/>
              <a:gd name="connsiteX9" fmla="*/ 1925375 w 1925403"/>
              <a:gd name="connsiteY9" fmla="*/ 2787834 h 3081059"/>
              <a:gd name="connsiteX10" fmla="*/ 1920633 w 1925403"/>
              <a:gd name="connsiteY10" fmla="*/ 305664 h 3081059"/>
              <a:gd name="connsiteX11" fmla="*/ 648174 w 1925403"/>
              <a:gd name="connsiteY11" fmla="*/ 4342 h 3081059"/>
              <a:gd name="connsiteX0" fmla="*/ 648174 w 1925403"/>
              <a:gd name="connsiteY0" fmla="*/ 4342 h 3081059"/>
              <a:gd name="connsiteX1" fmla="*/ 0 w 1925403"/>
              <a:gd name="connsiteY1" fmla="*/ 0 h 3081059"/>
              <a:gd name="connsiteX2" fmla="*/ 733543 w 1925403"/>
              <a:gd name="connsiteY2" fmla="*/ 837186 h 3081059"/>
              <a:gd name="connsiteX3" fmla="*/ 741163 w 1925403"/>
              <a:gd name="connsiteY3" fmla="*/ 1014986 h 3081059"/>
              <a:gd name="connsiteX4" fmla="*/ 791963 w 1925403"/>
              <a:gd name="connsiteY4" fmla="*/ 1042926 h 3081059"/>
              <a:gd name="connsiteX5" fmla="*/ 300373 w 1925403"/>
              <a:gd name="connsiteY5" fmla="*/ 2349663 h 3081059"/>
              <a:gd name="connsiteX6" fmla="*/ 704080 w 1925403"/>
              <a:gd name="connsiteY6" fmla="*/ 3081059 h 3081059"/>
              <a:gd name="connsiteX7" fmla="*/ 1215608 w 1925403"/>
              <a:gd name="connsiteY7" fmla="*/ 3080106 h 3081059"/>
              <a:gd name="connsiteX8" fmla="*/ 1221781 w 1925403"/>
              <a:gd name="connsiteY8" fmla="*/ 2798471 h 3081059"/>
              <a:gd name="connsiteX9" fmla="*/ 1925375 w 1925403"/>
              <a:gd name="connsiteY9" fmla="*/ 2787834 h 3081059"/>
              <a:gd name="connsiteX10" fmla="*/ 1920633 w 1925403"/>
              <a:gd name="connsiteY10" fmla="*/ 305664 h 3081059"/>
              <a:gd name="connsiteX11" fmla="*/ 648174 w 1925403"/>
              <a:gd name="connsiteY11" fmla="*/ 4342 h 3081059"/>
              <a:gd name="connsiteX0" fmla="*/ 648174 w 1925403"/>
              <a:gd name="connsiteY0" fmla="*/ 4342 h 3081059"/>
              <a:gd name="connsiteX1" fmla="*/ 0 w 1925403"/>
              <a:gd name="connsiteY1" fmla="*/ 0 h 3081059"/>
              <a:gd name="connsiteX2" fmla="*/ 733543 w 1925403"/>
              <a:gd name="connsiteY2" fmla="*/ 837186 h 3081059"/>
              <a:gd name="connsiteX3" fmla="*/ 741163 w 1925403"/>
              <a:gd name="connsiteY3" fmla="*/ 1014986 h 3081059"/>
              <a:gd name="connsiteX4" fmla="*/ 298190 w 1925403"/>
              <a:gd name="connsiteY4" fmla="*/ 1843069 h 3081059"/>
              <a:gd name="connsiteX5" fmla="*/ 300373 w 1925403"/>
              <a:gd name="connsiteY5" fmla="*/ 2349663 h 3081059"/>
              <a:gd name="connsiteX6" fmla="*/ 704080 w 1925403"/>
              <a:gd name="connsiteY6" fmla="*/ 3081059 h 3081059"/>
              <a:gd name="connsiteX7" fmla="*/ 1215608 w 1925403"/>
              <a:gd name="connsiteY7" fmla="*/ 3080106 h 3081059"/>
              <a:gd name="connsiteX8" fmla="*/ 1221781 w 1925403"/>
              <a:gd name="connsiteY8" fmla="*/ 2798471 h 3081059"/>
              <a:gd name="connsiteX9" fmla="*/ 1925375 w 1925403"/>
              <a:gd name="connsiteY9" fmla="*/ 2787834 h 3081059"/>
              <a:gd name="connsiteX10" fmla="*/ 1920633 w 1925403"/>
              <a:gd name="connsiteY10" fmla="*/ 305664 h 3081059"/>
              <a:gd name="connsiteX11" fmla="*/ 648174 w 1925403"/>
              <a:gd name="connsiteY11" fmla="*/ 4342 h 3081059"/>
              <a:gd name="connsiteX0" fmla="*/ 648174 w 1925403"/>
              <a:gd name="connsiteY0" fmla="*/ 4342 h 3081059"/>
              <a:gd name="connsiteX1" fmla="*/ 0 w 1925403"/>
              <a:gd name="connsiteY1" fmla="*/ 0 h 3081059"/>
              <a:gd name="connsiteX2" fmla="*/ 733543 w 1925403"/>
              <a:gd name="connsiteY2" fmla="*/ 837186 h 3081059"/>
              <a:gd name="connsiteX3" fmla="*/ 19019 w 1925403"/>
              <a:gd name="connsiteY3" fmla="*/ 1737338 h 3081059"/>
              <a:gd name="connsiteX4" fmla="*/ 298190 w 1925403"/>
              <a:gd name="connsiteY4" fmla="*/ 1843069 h 3081059"/>
              <a:gd name="connsiteX5" fmla="*/ 300373 w 1925403"/>
              <a:gd name="connsiteY5" fmla="*/ 2349663 h 3081059"/>
              <a:gd name="connsiteX6" fmla="*/ 704080 w 1925403"/>
              <a:gd name="connsiteY6" fmla="*/ 3081059 h 3081059"/>
              <a:gd name="connsiteX7" fmla="*/ 1215608 w 1925403"/>
              <a:gd name="connsiteY7" fmla="*/ 3080106 h 3081059"/>
              <a:gd name="connsiteX8" fmla="*/ 1221781 w 1925403"/>
              <a:gd name="connsiteY8" fmla="*/ 2798471 h 3081059"/>
              <a:gd name="connsiteX9" fmla="*/ 1925375 w 1925403"/>
              <a:gd name="connsiteY9" fmla="*/ 2787834 h 3081059"/>
              <a:gd name="connsiteX10" fmla="*/ 1920633 w 1925403"/>
              <a:gd name="connsiteY10" fmla="*/ 305664 h 3081059"/>
              <a:gd name="connsiteX11" fmla="*/ 648174 w 1925403"/>
              <a:gd name="connsiteY11" fmla="*/ 4342 h 3081059"/>
              <a:gd name="connsiteX0" fmla="*/ 648174 w 1925403"/>
              <a:gd name="connsiteY0" fmla="*/ 4342 h 3081059"/>
              <a:gd name="connsiteX1" fmla="*/ 0 w 1925403"/>
              <a:gd name="connsiteY1" fmla="*/ 0 h 3081059"/>
              <a:gd name="connsiteX2" fmla="*/ 19019 w 1925403"/>
              <a:gd name="connsiteY2" fmla="*/ 1737338 h 3081059"/>
              <a:gd name="connsiteX3" fmla="*/ 298190 w 1925403"/>
              <a:gd name="connsiteY3" fmla="*/ 1843069 h 3081059"/>
              <a:gd name="connsiteX4" fmla="*/ 300373 w 1925403"/>
              <a:gd name="connsiteY4" fmla="*/ 2349663 h 3081059"/>
              <a:gd name="connsiteX5" fmla="*/ 704080 w 1925403"/>
              <a:gd name="connsiteY5" fmla="*/ 3081059 h 3081059"/>
              <a:gd name="connsiteX6" fmla="*/ 1215608 w 1925403"/>
              <a:gd name="connsiteY6" fmla="*/ 3080106 h 3081059"/>
              <a:gd name="connsiteX7" fmla="*/ 1221781 w 1925403"/>
              <a:gd name="connsiteY7" fmla="*/ 2798471 h 3081059"/>
              <a:gd name="connsiteX8" fmla="*/ 1925375 w 1925403"/>
              <a:gd name="connsiteY8" fmla="*/ 2787834 h 3081059"/>
              <a:gd name="connsiteX9" fmla="*/ 1920633 w 1925403"/>
              <a:gd name="connsiteY9" fmla="*/ 305664 h 3081059"/>
              <a:gd name="connsiteX10" fmla="*/ 648174 w 1925403"/>
              <a:gd name="connsiteY10" fmla="*/ 4342 h 3081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5403" h="3081059">
                <a:moveTo>
                  <a:pt x="648174" y="4342"/>
                </a:moveTo>
                <a:lnTo>
                  <a:pt x="0" y="0"/>
                </a:lnTo>
                <a:lnTo>
                  <a:pt x="19019" y="1737338"/>
                </a:lnTo>
                <a:lnTo>
                  <a:pt x="298190" y="1843069"/>
                </a:lnTo>
                <a:cubicBezTo>
                  <a:pt x="298918" y="2011934"/>
                  <a:pt x="299645" y="2180798"/>
                  <a:pt x="300373" y="2349663"/>
                </a:cubicBezTo>
                <a:lnTo>
                  <a:pt x="704080" y="3081059"/>
                </a:lnTo>
                <a:lnTo>
                  <a:pt x="1215608" y="3080106"/>
                </a:lnTo>
                <a:lnTo>
                  <a:pt x="1221781" y="2798471"/>
                </a:lnTo>
                <a:lnTo>
                  <a:pt x="1925375" y="2787834"/>
                </a:lnTo>
                <a:cubicBezTo>
                  <a:pt x="1925852" y="2673534"/>
                  <a:pt x="1920156" y="419964"/>
                  <a:pt x="1920633" y="305664"/>
                </a:cubicBezTo>
                <a:lnTo>
                  <a:pt x="648174" y="4342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Freihandform: Form 19">
            <a:extLst>
              <a:ext uri="{FF2B5EF4-FFF2-40B4-BE49-F238E27FC236}">
                <a16:creationId xmlns:a16="http://schemas.microsoft.com/office/drawing/2014/main" id="{DC03B1C3-FF92-C0AC-4FD7-176CD0034568}"/>
              </a:ext>
            </a:extLst>
          </p:cNvPr>
          <p:cNvSpPr>
            <a:spLocks noChangeAspect="1"/>
          </p:cNvSpPr>
          <p:nvPr/>
        </p:nvSpPr>
        <p:spPr>
          <a:xfrm>
            <a:off x="6582377" y="3533420"/>
            <a:ext cx="994563" cy="1767840"/>
          </a:xfrm>
          <a:custGeom>
            <a:avLst/>
            <a:gdLst>
              <a:gd name="connsiteX0" fmla="*/ 81280 w 248920"/>
              <a:gd name="connsiteY0" fmla="*/ 0 h 441960"/>
              <a:gd name="connsiteX1" fmla="*/ 0 w 248920"/>
              <a:gd name="connsiteY1" fmla="*/ 66040 h 441960"/>
              <a:gd name="connsiteX2" fmla="*/ 7620 w 248920"/>
              <a:gd name="connsiteY2" fmla="*/ 243840 h 441960"/>
              <a:gd name="connsiteX3" fmla="*/ 58420 w 248920"/>
              <a:gd name="connsiteY3" fmla="*/ 271780 h 441960"/>
              <a:gd name="connsiteX4" fmla="*/ 48260 w 248920"/>
              <a:gd name="connsiteY4" fmla="*/ 350520 h 441960"/>
              <a:gd name="connsiteX5" fmla="*/ 93980 w 248920"/>
              <a:gd name="connsiteY5" fmla="*/ 431800 h 441960"/>
              <a:gd name="connsiteX6" fmla="*/ 154940 w 248920"/>
              <a:gd name="connsiteY6" fmla="*/ 441960 h 441960"/>
              <a:gd name="connsiteX7" fmla="*/ 154940 w 248920"/>
              <a:gd name="connsiteY7" fmla="*/ 393700 h 441960"/>
              <a:gd name="connsiteX8" fmla="*/ 228600 w 248920"/>
              <a:gd name="connsiteY8" fmla="*/ 388620 h 441960"/>
              <a:gd name="connsiteX9" fmla="*/ 248920 w 248920"/>
              <a:gd name="connsiteY9" fmla="*/ 45720 h 441960"/>
              <a:gd name="connsiteX10" fmla="*/ 81280 w 248920"/>
              <a:gd name="connsiteY10" fmla="*/ 0 h 441960"/>
              <a:gd name="connsiteX0" fmla="*/ 81280 w 248920"/>
              <a:gd name="connsiteY0" fmla="*/ 0 h 441960"/>
              <a:gd name="connsiteX1" fmla="*/ 34528 w 248920"/>
              <a:gd name="connsiteY1" fmla="*/ 33337 h 441960"/>
              <a:gd name="connsiteX2" fmla="*/ 0 w 248920"/>
              <a:gd name="connsiteY2" fmla="*/ 66040 h 441960"/>
              <a:gd name="connsiteX3" fmla="*/ 7620 w 248920"/>
              <a:gd name="connsiteY3" fmla="*/ 243840 h 441960"/>
              <a:gd name="connsiteX4" fmla="*/ 58420 w 248920"/>
              <a:gd name="connsiteY4" fmla="*/ 271780 h 441960"/>
              <a:gd name="connsiteX5" fmla="*/ 48260 w 248920"/>
              <a:gd name="connsiteY5" fmla="*/ 350520 h 441960"/>
              <a:gd name="connsiteX6" fmla="*/ 93980 w 248920"/>
              <a:gd name="connsiteY6" fmla="*/ 431800 h 441960"/>
              <a:gd name="connsiteX7" fmla="*/ 154940 w 248920"/>
              <a:gd name="connsiteY7" fmla="*/ 441960 h 441960"/>
              <a:gd name="connsiteX8" fmla="*/ 154940 w 248920"/>
              <a:gd name="connsiteY8" fmla="*/ 393700 h 441960"/>
              <a:gd name="connsiteX9" fmla="*/ 228600 w 248920"/>
              <a:gd name="connsiteY9" fmla="*/ 388620 h 441960"/>
              <a:gd name="connsiteX10" fmla="*/ 248920 w 248920"/>
              <a:gd name="connsiteY10" fmla="*/ 45720 h 441960"/>
              <a:gd name="connsiteX11" fmla="*/ 81280 w 248920"/>
              <a:gd name="connsiteY11" fmla="*/ 0 h 441960"/>
              <a:gd name="connsiteX0" fmla="*/ 86632 w 254272"/>
              <a:gd name="connsiteY0" fmla="*/ 4455 h 446415"/>
              <a:gd name="connsiteX1" fmla="*/ 0 w 254272"/>
              <a:gd name="connsiteY1" fmla="*/ 0 h 446415"/>
              <a:gd name="connsiteX2" fmla="*/ 5352 w 254272"/>
              <a:gd name="connsiteY2" fmla="*/ 70495 h 446415"/>
              <a:gd name="connsiteX3" fmla="*/ 12972 w 254272"/>
              <a:gd name="connsiteY3" fmla="*/ 248295 h 446415"/>
              <a:gd name="connsiteX4" fmla="*/ 63772 w 254272"/>
              <a:gd name="connsiteY4" fmla="*/ 276235 h 446415"/>
              <a:gd name="connsiteX5" fmla="*/ 53612 w 254272"/>
              <a:gd name="connsiteY5" fmla="*/ 354975 h 446415"/>
              <a:gd name="connsiteX6" fmla="*/ 99332 w 254272"/>
              <a:gd name="connsiteY6" fmla="*/ 436255 h 446415"/>
              <a:gd name="connsiteX7" fmla="*/ 160292 w 254272"/>
              <a:gd name="connsiteY7" fmla="*/ 446415 h 446415"/>
              <a:gd name="connsiteX8" fmla="*/ 160292 w 254272"/>
              <a:gd name="connsiteY8" fmla="*/ 398155 h 446415"/>
              <a:gd name="connsiteX9" fmla="*/ 233952 w 254272"/>
              <a:gd name="connsiteY9" fmla="*/ 393075 h 446415"/>
              <a:gd name="connsiteX10" fmla="*/ 254272 w 254272"/>
              <a:gd name="connsiteY10" fmla="*/ 50175 h 446415"/>
              <a:gd name="connsiteX11" fmla="*/ 86632 w 254272"/>
              <a:gd name="connsiteY11" fmla="*/ 4455 h 446415"/>
              <a:gd name="connsiteX0" fmla="*/ 81280 w 248920"/>
              <a:gd name="connsiteY0" fmla="*/ 0 h 441960"/>
              <a:gd name="connsiteX1" fmla="*/ 945 w 248920"/>
              <a:gd name="connsiteY1" fmla="*/ 1214 h 441960"/>
              <a:gd name="connsiteX2" fmla="*/ 0 w 248920"/>
              <a:gd name="connsiteY2" fmla="*/ 66040 h 441960"/>
              <a:gd name="connsiteX3" fmla="*/ 7620 w 248920"/>
              <a:gd name="connsiteY3" fmla="*/ 243840 h 441960"/>
              <a:gd name="connsiteX4" fmla="*/ 58420 w 248920"/>
              <a:gd name="connsiteY4" fmla="*/ 271780 h 441960"/>
              <a:gd name="connsiteX5" fmla="*/ 48260 w 248920"/>
              <a:gd name="connsiteY5" fmla="*/ 350520 h 441960"/>
              <a:gd name="connsiteX6" fmla="*/ 93980 w 248920"/>
              <a:gd name="connsiteY6" fmla="*/ 431800 h 441960"/>
              <a:gd name="connsiteX7" fmla="*/ 154940 w 248920"/>
              <a:gd name="connsiteY7" fmla="*/ 441960 h 441960"/>
              <a:gd name="connsiteX8" fmla="*/ 154940 w 248920"/>
              <a:gd name="connsiteY8" fmla="*/ 393700 h 441960"/>
              <a:gd name="connsiteX9" fmla="*/ 228600 w 248920"/>
              <a:gd name="connsiteY9" fmla="*/ 388620 h 441960"/>
              <a:gd name="connsiteX10" fmla="*/ 248920 w 248920"/>
              <a:gd name="connsiteY10" fmla="*/ 45720 h 441960"/>
              <a:gd name="connsiteX11" fmla="*/ 81280 w 248920"/>
              <a:gd name="connsiteY11" fmla="*/ 0 h 441960"/>
              <a:gd name="connsiteX0" fmla="*/ 81280 w 248920"/>
              <a:gd name="connsiteY0" fmla="*/ 0 h 441960"/>
              <a:gd name="connsiteX1" fmla="*/ 945 w 248920"/>
              <a:gd name="connsiteY1" fmla="*/ 1214 h 441960"/>
              <a:gd name="connsiteX2" fmla="*/ 0 w 248920"/>
              <a:gd name="connsiteY2" fmla="*/ 66040 h 441960"/>
              <a:gd name="connsiteX3" fmla="*/ 7620 w 248920"/>
              <a:gd name="connsiteY3" fmla="*/ 243840 h 441960"/>
              <a:gd name="connsiteX4" fmla="*/ 58420 w 248920"/>
              <a:gd name="connsiteY4" fmla="*/ 271780 h 441960"/>
              <a:gd name="connsiteX5" fmla="*/ 48260 w 248920"/>
              <a:gd name="connsiteY5" fmla="*/ 350520 h 441960"/>
              <a:gd name="connsiteX6" fmla="*/ 93980 w 248920"/>
              <a:gd name="connsiteY6" fmla="*/ 431800 h 441960"/>
              <a:gd name="connsiteX7" fmla="*/ 154940 w 248920"/>
              <a:gd name="connsiteY7" fmla="*/ 441960 h 441960"/>
              <a:gd name="connsiteX8" fmla="*/ 154940 w 248920"/>
              <a:gd name="connsiteY8" fmla="*/ 393700 h 441960"/>
              <a:gd name="connsiteX9" fmla="*/ 247490 w 248920"/>
              <a:gd name="connsiteY9" fmla="*/ 388620 h 441960"/>
              <a:gd name="connsiteX10" fmla="*/ 248920 w 248920"/>
              <a:gd name="connsiteY10" fmla="*/ 45720 h 441960"/>
              <a:gd name="connsiteX11" fmla="*/ 81280 w 248920"/>
              <a:gd name="connsiteY11" fmla="*/ 0 h 441960"/>
              <a:gd name="connsiteX0" fmla="*/ 814823 w 982463"/>
              <a:gd name="connsiteY0" fmla="*/ 771146 h 1213106"/>
              <a:gd name="connsiteX1" fmla="*/ 0 w 982463"/>
              <a:gd name="connsiteY1" fmla="*/ 0 h 1213106"/>
              <a:gd name="connsiteX2" fmla="*/ 733543 w 982463"/>
              <a:gd name="connsiteY2" fmla="*/ 837186 h 1213106"/>
              <a:gd name="connsiteX3" fmla="*/ 741163 w 982463"/>
              <a:gd name="connsiteY3" fmla="*/ 1014986 h 1213106"/>
              <a:gd name="connsiteX4" fmla="*/ 791963 w 982463"/>
              <a:gd name="connsiteY4" fmla="*/ 1042926 h 1213106"/>
              <a:gd name="connsiteX5" fmla="*/ 781803 w 982463"/>
              <a:gd name="connsiteY5" fmla="*/ 1121666 h 1213106"/>
              <a:gd name="connsiteX6" fmla="*/ 827523 w 982463"/>
              <a:gd name="connsiteY6" fmla="*/ 1202946 h 1213106"/>
              <a:gd name="connsiteX7" fmla="*/ 888483 w 982463"/>
              <a:gd name="connsiteY7" fmla="*/ 1213106 h 1213106"/>
              <a:gd name="connsiteX8" fmla="*/ 888483 w 982463"/>
              <a:gd name="connsiteY8" fmla="*/ 1164846 h 1213106"/>
              <a:gd name="connsiteX9" fmla="*/ 981033 w 982463"/>
              <a:gd name="connsiteY9" fmla="*/ 1159766 h 1213106"/>
              <a:gd name="connsiteX10" fmla="*/ 982463 w 982463"/>
              <a:gd name="connsiteY10" fmla="*/ 816866 h 1213106"/>
              <a:gd name="connsiteX11" fmla="*/ 814823 w 982463"/>
              <a:gd name="connsiteY11" fmla="*/ 771146 h 1213106"/>
              <a:gd name="connsiteX0" fmla="*/ 648174 w 982463"/>
              <a:gd name="connsiteY0" fmla="*/ 4342 h 1213106"/>
              <a:gd name="connsiteX1" fmla="*/ 0 w 982463"/>
              <a:gd name="connsiteY1" fmla="*/ 0 h 1213106"/>
              <a:gd name="connsiteX2" fmla="*/ 733543 w 982463"/>
              <a:gd name="connsiteY2" fmla="*/ 837186 h 1213106"/>
              <a:gd name="connsiteX3" fmla="*/ 741163 w 982463"/>
              <a:gd name="connsiteY3" fmla="*/ 1014986 h 1213106"/>
              <a:gd name="connsiteX4" fmla="*/ 791963 w 982463"/>
              <a:gd name="connsiteY4" fmla="*/ 1042926 h 1213106"/>
              <a:gd name="connsiteX5" fmla="*/ 781803 w 982463"/>
              <a:gd name="connsiteY5" fmla="*/ 1121666 h 1213106"/>
              <a:gd name="connsiteX6" fmla="*/ 827523 w 982463"/>
              <a:gd name="connsiteY6" fmla="*/ 1202946 h 1213106"/>
              <a:gd name="connsiteX7" fmla="*/ 888483 w 982463"/>
              <a:gd name="connsiteY7" fmla="*/ 1213106 h 1213106"/>
              <a:gd name="connsiteX8" fmla="*/ 888483 w 982463"/>
              <a:gd name="connsiteY8" fmla="*/ 1164846 h 1213106"/>
              <a:gd name="connsiteX9" fmla="*/ 981033 w 982463"/>
              <a:gd name="connsiteY9" fmla="*/ 1159766 h 1213106"/>
              <a:gd name="connsiteX10" fmla="*/ 982463 w 982463"/>
              <a:gd name="connsiteY10" fmla="*/ 816866 h 1213106"/>
              <a:gd name="connsiteX11" fmla="*/ 648174 w 982463"/>
              <a:gd name="connsiteY11" fmla="*/ 4342 h 1213106"/>
              <a:gd name="connsiteX0" fmla="*/ 648174 w 1920633"/>
              <a:gd name="connsiteY0" fmla="*/ 4342 h 1213106"/>
              <a:gd name="connsiteX1" fmla="*/ 0 w 1920633"/>
              <a:gd name="connsiteY1" fmla="*/ 0 h 1213106"/>
              <a:gd name="connsiteX2" fmla="*/ 733543 w 1920633"/>
              <a:gd name="connsiteY2" fmla="*/ 837186 h 1213106"/>
              <a:gd name="connsiteX3" fmla="*/ 741163 w 1920633"/>
              <a:gd name="connsiteY3" fmla="*/ 1014986 h 1213106"/>
              <a:gd name="connsiteX4" fmla="*/ 791963 w 1920633"/>
              <a:gd name="connsiteY4" fmla="*/ 1042926 h 1213106"/>
              <a:gd name="connsiteX5" fmla="*/ 781803 w 1920633"/>
              <a:gd name="connsiteY5" fmla="*/ 1121666 h 1213106"/>
              <a:gd name="connsiteX6" fmla="*/ 827523 w 1920633"/>
              <a:gd name="connsiteY6" fmla="*/ 1202946 h 1213106"/>
              <a:gd name="connsiteX7" fmla="*/ 888483 w 1920633"/>
              <a:gd name="connsiteY7" fmla="*/ 1213106 h 1213106"/>
              <a:gd name="connsiteX8" fmla="*/ 888483 w 1920633"/>
              <a:gd name="connsiteY8" fmla="*/ 1164846 h 1213106"/>
              <a:gd name="connsiteX9" fmla="*/ 981033 w 1920633"/>
              <a:gd name="connsiteY9" fmla="*/ 1159766 h 1213106"/>
              <a:gd name="connsiteX10" fmla="*/ 1920633 w 1920633"/>
              <a:gd name="connsiteY10" fmla="*/ 305664 h 1213106"/>
              <a:gd name="connsiteX11" fmla="*/ 648174 w 1920633"/>
              <a:gd name="connsiteY11" fmla="*/ 4342 h 1213106"/>
              <a:gd name="connsiteX0" fmla="*/ 648174 w 1925403"/>
              <a:gd name="connsiteY0" fmla="*/ 4342 h 2787834"/>
              <a:gd name="connsiteX1" fmla="*/ 0 w 1925403"/>
              <a:gd name="connsiteY1" fmla="*/ 0 h 2787834"/>
              <a:gd name="connsiteX2" fmla="*/ 733543 w 1925403"/>
              <a:gd name="connsiteY2" fmla="*/ 837186 h 2787834"/>
              <a:gd name="connsiteX3" fmla="*/ 741163 w 1925403"/>
              <a:gd name="connsiteY3" fmla="*/ 1014986 h 2787834"/>
              <a:gd name="connsiteX4" fmla="*/ 791963 w 1925403"/>
              <a:gd name="connsiteY4" fmla="*/ 1042926 h 2787834"/>
              <a:gd name="connsiteX5" fmla="*/ 781803 w 1925403"/>
              <a:gd name="connsiteY5" fmla="*/ 1121666 h 2787834"/>
              <a:gd name="connsiteX6" fmla="*/ 827523 w 1925403"/>
              <a:gd name="connsiteY6" fmla="*/ 1202946 h 2787834"/>
              <a:gd name="connsiteX7" fmla="*/ 888483 w 1925403"/>
              <a:gd name="connsiteY7" fmla="*/ 1213106 h 2787834"/>
              <a:gd name="connsiteX8" fmla="*/ 888483 w 1925403"/>
              <a:gd name="connsiteY8" fmla="*/ 1164846 h 2787834"/>
              <a:gd name="connsiteX9" fmla="*/ 1925375 w 1925403"/>
              <a:gd name="connsiteY9" fmla="*/ 2787834 h 2787834"/>
              <a:gd name="connsiteX10" fmla="*/ 1920633 w 1925403"/>
              <a:gd name="connsiteY10" fmla="*/ 305664 h 2787834"/>
              <a:gd name="connsiteX11" fmla="*/ 648174 w 1925403"/>
              <a:gd name="connsiteY11" fmla="*/ 4342 h 2787834"/>
              <a:gd name="connsiteX0" fmla="*/ 648174 w 1925403"/>
              <a:gd name="connsiteY0" fmla="*/ 4342 h 2798471"/>
              <a:gd name="connsiteX1" fmla="*/ 0 w 1925403"/>
              <a:gd name="connsiteY1" fmla="*/ 0 h 2798471"/>
              <a:gd name="connsiteX2" fmla="*/ 733543 w 1925403"/>
              <a:gd name="connsiteY2" fmla="*/ 837186 h 2798471"/>
              <a:gd name="connsiteX3" fmla="*/ 741163 w 1925403"/>
              <a:gd name="connsiteY3" fmla="*/ 1014986 h 2798471"/>
              <a:gd name="connsiteX4" fmla="*/ 791963 w 1925403"/>
              <a:gd name="connsiteY4" fmla="*/ 1042926 h 2798471"/>
              <a:gd name="connsiteX5" fmla="*/ 781803 w 1925403"/>
              <a:gd name="connsiteY5" fmla="*/ 1121666 h 2798471"/>
              <a:gd name="connsiteX6" fmla="*/ 827523 w 1925403"/>
              <a:gd name="connsiteY6" fmla="*/ 1202946 h 2798471"/>
              <a:gd name="connsiteX7" fmla="*/ 888483 w 1925403"/>
              <a:gd name="connsiteY7" fmla="*/ 1213106 h 2798471"/>
              <a:gd name="connsiteX8" fmla="*/ 1221781 w 1925403"/>
              <a:gd name="connsiteY8" fmla="*/ 2798471 h 2798471"/>
              <a:gd name="connsiteX9" fmla="*/ 1925375 w 1925403"/>
              <a:gd name="connsiteY9" fmla="*/ 2787834 h 2798471"/>
              <a:gd name="connsiteX10" fmla="*/ 1920633 w 1925403"/>
              <a:gd name="connsiteY10" fmla="*/ 305664 h 2798471"/>
              <a:gd name="connsiteX11" fmla="*/ 648174 w 1925403"/>
              <a:gd name="connsiteY11" fmla="*/ 4342 h 2798471"/>
              <a:gd name="connsiteX0" fmla="*/ 648174 w 1925403"/>
              <a:gd name="connsiteY0" fmla="*/ 4342 h 3080106"/>
              <a:gd name="connsiteX1" fmla="*/ 0 w 1925403"/>
              <a:gd name="connsiteY1" fmla="*/ 0 h 3080106"/>
              <a:gd name="connsiteX2" fmla="*/ 733543 w 1925403"/>
              <a:gd name="connsiteY2" fmla="*/ 837186 h 3080106"/>
              <a:gd name="connsiteX3" fmla="*/ 741163 w 1925403"/>
              <a:gd name="connsiteY3" fmla="*/ 1014986 h 3080106"/>
              <a:gd name="connsiteX4" fmla="*/ 791963 w 1925403"/>
              <a:gd name="connsiteY4" fmla="*/ 1042926 h 3080106"/>
              <a:gd name="connsiteX5" fmla="*/ 781803 w 1925403"/>
              <a:gd name="connsiteY5" fmla="*/ 1121666 h 3080106"/>
              <a:gd name="connsiteX6" fmla="*/ 827523 w 1925403"/>
              <a:gd name="connsiteY6" fmla="*/ 1202946 h 3080106"/>
              <a:gd name="connsiteX7" fmla="*/ 1215608 w 1925403"/>
              <a:gd name="connsiteY7" fmla="*/ 3080106 h 3080106"/>
              <a:gd name="connsiteX8" fmla="*/ 1221781 w 1925403"/>
              <a:gd name="connsiteY8" fmla="*/ 2798471 h 3080106"/>
              <a:gd name="connsiteX9" fmla="*/ 1925375 w 1925403"/>
              <a:gd name="connsiteY9" fmla="*/ 2787834 h 3080106"/>
              <a:gd name="connsiteX10" fmla="*/ 1920633 w 1925403"/>
              <a:gd name="connsiteY10" fmla="*/ 305664 h 3080106"/>
              <a:gd name="connsiteX11" fmla="*/ 648174 w 1925403"/>
              <a:gd name="connsiteY11" fmla="*/ 4342 h 3080106"/>
              <a:gd name="connsiteX0" fmla="*/ 648174 w 1925403"/>
              <a:gd name="connsiteY0" fmla="*/ 4342 h 3081059"/>
              <a:gd name="connsiteX1" fmla="*/ 0 w 1925403"/>
              <a:gd name="connsiteY1" fmla="*/ 0 h 3081059"/>
              <a:gd name="connsiteX2" fmla="*/ 733543 w 1925403"/>
              <a:gd name="connsiteY2" fmla="*/ 837186 h 3081059"/>
              <a:gd name="connsiteX3" fmla="*/ 741163 w 1925403"/>
              <a:gd name="connsiteY3" fmla="*/ 1014986 h 3081059"/>
              <a:gd name="connsiteX4" fmla="*/ 791963 w 1925403"/>
              <a:gd name="connsiteY4" fmla="*/ 1042926 h 3081059"/>
              <a:gd name="connsiteX5" fmla="*/ 781803 w 1925403"/>
              <a:gd name="connsiteY5" fmla="*/ 1121666 h 3081059"/>
              <a:gd name="connsiteX6" fmla="*/ 704080 w 1925403"/>
              <a:gd name="connsiteY6" fmla="*/ 3081059 h 3081059"/>
              <a:gd name="connsiteX7" fmla="*/ 1215608 w 1925403"/>
              <a:gd name="connsiteY7" fmla="*/ 3080106 h 3081059"/>
              <a:gd name="connsiteX8" fmla="*/ 1221781 w 1925403"/>
              <a:gd name="connsiteY8" fmla="*/ 2798471 h 3081059"/>
              <a:gd name="connsiteX9" fmla="*/ 1925375 w 1925403"/>
              <a:gd name="connsiteY9" fmla="*/ 2787834 h 3081059"/>
              <a:gd name="connsiteX10" fmla="*/ 1920633 w 1925403"/>
              <a:gd name="connsiteY10" fmla="*/ 305664 h 3081059"/>
              <a:gd name="connsiteX11" fmla="*/ 648174 w 1925403"/>
              <a:gd name="connsiteY11" fmla="*/ 4342 h 3081059"/>
              <a:gd name="connsiteX0" fmla="*/ 648174 w 1925403"/>
              <a:gd name="connsiteY0" fmla="*/ 4342 h 3081059"/>
              <a:gd name="connsiteX1" fmla="*/ 0 w 1925403"/>
              <a:gd name="connsiteY1" fmla="*/ 0 h 3081059"/>
              <a:gd name="connsiteX2" fmla="*/ 733543 w 1925403"/>
              <a:gd name="connsiteY2" fmla="*/ 837186 h 3081059"/>
              <a:gd name="connsiteX3" fmla="*/ 741163 w 1925403"/>
              <a:gd name="connsiteY3" fmla="*/ 1014986 h 3081059"/>
              <a:gd name="connsiteX4" fmla="*/ 791963 w 1925403"/>
              <a:gd name="connsiteY4" fmla="*/ 1042926 h 3081059"/>
              <a:gd name="connsiteX5" fmla="*/ 300373 w 1925403"/>
              <a:gd name="connsiteY5" fmla="*/ 2349663 h 3081059"/>
              <a:gd name="connsiteX6" fmla="*/ 704080 w 1925403"/>
              <a:gd name="connsiteY6" fmla="*/ 3081059 h 3081059"/>
              <a:gd name="connsiteX7" fmla="*/ 1215608 w 1925403"/>
              <a:gd name="connsiteY7" fmla="*/ 3080106 h 3081059"/>
              <a:gd name="connsiteX8" fmla="*/ 1221781 w 1925403"/>
              <a:gd name="connsiteY8" fmla="*/ 2798471 h 3081059"/>
              <a:gd name="connsiteX9" fmla="*/ 1925375 w 1925403"/>
              <a:gd name="connsiteY9" fmla="*/ 2787834 h 3081059"/>
              <a:gd name="connsiteX10" fmla="*/ 1920633 w 1925403"/>
              <a:gd name="connsiteY10" fmla="*/ 305664 h 3081059"/>
              <a:gd name="connsiteX11" fmla="*/ 648174 w 1925403"/>
              <a:gd name="connsiteY11" fmla="*/ 4342 h 3081059"/>
              <a:gd name="connsiteX0" fmla="*/ 648174 w 1925403"/>
              <a:gd name="connsiteY0" fmla="*/ 4342 h 3081059"/>
              <a:gd name="connsiteX1" fmla="*/ 0 w 1925403"/>
              <a:gd name="connsiteY1" fmla="*/ 0 h 3081059"/>
              <a:gd name="connsiteX2" fmla="*/ 733543 w 1925403"/>
              <a:gd name="connsiteY2" fmla="*/ 837186 h 3081059"/>
              <a:gd name="connsiteX3" fmla="*/ 741163 w 1925403"/>
              <a:gd name="connsiteY3" fmla="*/ 1014986 h 3081059"/>
              <a:gd name="connsiteX4" fmla="*/ 298190 w 1925403"/>
              <a:gd name="connsiteY4" fmla="*/ 1843069 h 3081059"/>
              <a:gd name="connsiteX5" fmla="*/ 300373 w 1925403"/>
              <a:gd name="connsiteY5" fmla="*/ 2349663 h 3081059"/>
              <a:gd name="connsiteX6" fmla="*/ 704080 w 1925403"/>
              <a:gd name="connsiteY6" fmla="*/ 3081059 h 3081059"/>
              <a:gd name="connsiteX7" fmla="*/ 1215608 w 1925403"/>
              <a:gd name="connsiteY7" fmla="*/ 3080106 h 3081059"/>
              <a:gd name="connsiteX8" fmla="*/ 1221781 w 1925403"/>
              <a:gd name="connsiteY8" fmla="*/ 2798471 h 3081059"/>
              <a:gd name="connsiteX9" fmla="*/ 1925375 w 1925403"/>
              <a:gd name="connsiteY9" fmla="*/ 2787834 h 3081059"/>
              <a:gd name="connsiteX10" fmla="*/ 1920633 w 1925403"/>
              <a:gd name="connsiteY10" fmla="*/ 305664 h 3081059"/>
              <a:gd name="connsiteX11" fmla="*/ 648174 w 1925403"/>
              <a:gd name="connsiteY11" fmla="*/ 4342 h 3081059"/>
              <a:gd name="connsiteX0" fmla="*/ 648174 w 1925403"/>
              <a:gd name="connsiteY0" fmla="*/ 4342 h 3081059"/>
              <a:gd name="connsiteX1" fmla="*/ 0 w 1925403"/>
              <a:gd name="connsiteY1" fmla="*/ 0 h 3081059"/>
              <a:gd name="connsiteX2" fmla="*/ 733543 w 1925403"/>
              <a:gd name="connsiteY2" fmla="*/ 837186 h 3081059"/>
              <a:gd name="connsiteX3" fmla="*/ 19019 w 1925403"/>
              <a:gd name="connsiteY3" fmla="*/ 1737338 h 3081059"/>
              <a:gd name="connsiteX4" fmla="*/ 298190 w 1925403"/>
              <a:gd name="connsiteY4" fmla="*/ 1843069 h 3081059"/>
              <a:gd name="connsiteX5" fmla="*/ 300373 w 1925403"/>
              <a:gd name="connsiteY5" fmla="*/ 2349663 h 3081059"/>
              <a:gd name="connsiteX6" fmla="*/ 704080 w 1925403"/>
              <a:gd name="connsiteY6" fmla="*/ 3081059 h 3081059"/>
              <a:gd name="connsiteX7" fmla="*/ 1215608 w 1925403"/>
              <a:gd name="connsiteY7" fmla="*/ 3080106 h 3081059"/>
              <a:gd name="connsiteX8" fmla="*/ 1221781 w 1925403"/>
              <a:gd name="connsiteY8" fmla="*/ 2798471 h 3081059"/>
              <a:gd name="connsiteX9" fmla="*/ 1925375 w 1925403"/>
              <a:gd name="connsiteY9" fmla="*/ 2787834 h 3081059"/>
              <a:gd name="connsiteX10" fmla="*/ 1920633 w 1925403"/>
              <a:gd name="connsiteY10" fmla="*/ 305664 h 3081059"/>
              <a:gd name="connsiteX11" fmla="*/ 648174 w 1925403"/>
              <a:gd name="connsiteY11" fmla="*/ 4342 h 3081059"/>
              <a:gd name="connsiteX0" fmla="*/ 648174 w 1925403"/>
              <a:gd name="connsiteY0" fmla="*/ 4342 h 3081059"/>
              <a:gd name="connsiteX1" fmla="*/ 0 w 1925403"/>
              <a:gd name="connsiteY1" fmla="*/ 0 h 3081059"/>
              <a:gd name="connsiteX2" fmla="*/ 19019 w 1925403"/>
              <a:gd name="connsiteY2" fmla="*/ 1737338 h 3081059"/>
              <a:gd name="connsiteX3" fmla="*/ 298190 w 1925403"/>
              <a:gd name="connsiteY3" fmla="*/ 1843069 h 3081059"/>
              <a:gd name="connsiteX4" fmla="*/ 300373 w 1925403"/>
              <a:gd name="connsiteY4" fmla="*/ 2349663 h 3081059"/>
              <a:gd name="connsiteX5" fmla="*/ 704080 w 1925403"/>
              <a:gd name="connsiteY5" fmla="*/ 3081059 h 3081059"/>
              <a:gd name="connsiteX6" fmla="*/ 1215608 w 1925403"/>
              <a:gd name="connsiteY6" fmla="*/ 3080106 h 3081059"/>
              <a:gd name="connsiteX7" fmla="*/ 1221781 w 1925403"/>
              <a:gd name="connsiteY7" fmla="*/ 2798471 h 3081059"/>
              <a:gd name="connsiteX8" fmla="*/ 1925375 w 1925403"/>
              <a:gd name="connsiteY8" fmla="*/ 2787834 h 3081059"/>
              <a:gd name="connsiteX9" fmla="*/ 1920633 w 1925403"/>
              <a:gd name="connsiteY9" fmla="*/ 305664 h 3081059"/>
              <a:gd name="connsiteX10" fmla="*/ 648174 w 1925403"/>
              <a:gd name="connsiteY10" fmla="*/ 4342 h 3081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5403" h="3081059">
                <a:moveTo>
                  <a:pt x="648174" y="4342"/>
                </a:moveTo>
                <a:lnTo>
                  <a:pt x="0" y="0"/>
                </a:lnTo>
                <a:lnTo>
                  <a:pt x="19019" y="1737338"/>
                </a:lnTo>
                <a:lnTo>
                  <a:pt x="298190" y="1843069"/>
                </a:lnTo>
                <a:cubicBezTo>
                  <a:pt x="298918" y="2011934"/>
                  <a:pt x="299645" y="2180798"/>
                  <a:pt x="300373" y="2349663"/>
                </a:cubicBezTo>
                <a:lnTo>
                  <a:pt x="704080" y="3081059"/>
                </a:lnTo>
                <a:lnTo>
                  <a:pt x="1215608" y="3080106"/>
                </a:lnTo>
                <a:lnTo>
                  <a:pt x="1221781" y="2798471"/>
                </a:lnTo>
                <a:lnTo>
                  <a:pt x="1925375" y="2787834"/>
                </a:lnTo>
                <a:cubicBezTo>
                  <a:pt x="1925852" y="2673534"/>
                  <a:pt x="1920156" y="419964"/>
                  <a:pt x="1920633" y="305664"/>
                </a:cubicBezTo>
                <a:lnTo>
                  <a:pt x="648174" y="4342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D29429A0-C9BA-A827-43B5-8EC38CE0E6D5}"/>
              </a:ext>
            </a:extLst>
          </p:cNvPr>
          <p:cNvGrpSpPr>
            <a:grpSpLocks noChangeAspect="1"/>
          </p:cNvGrpSpPr>
          <p:nvPr/>
        </p:nvGrpSpPr>
        <p:grpSpPr>
          <a:xfrm>
            <a:off x="2658512" y="3733825"/>
            <a:ext cx="712734" cy="980717"/>
            <a:chOff x="6320544" y="1587398"/>
            <a:chExt cx="3326863" cy="4577739"/>
          </a:xfrm>
        </p:grpSpPr>
        <p:sp>
          <p:nvSpPr>
            <p:cNvPr id="19" name="Ellipse 18">
              <a:extLst>
                <a:ext uri="{FF2B5EF4-FFF2-40B4-BE49-F238E27FC236}">
                  <a16:creationId xmlns:a16="http://schemas.microsoft.com/office/drawing/2014/main" id="{8CF33479-6EDA-927C-288B-5B67B5750C72}"/>
                </a:ext>
              </a:extLst>
            </p:cNvPr>
            <p:cNvSpPr/>
            <p:nvPr/>
          </p:nvSpPr>
          <p:spPr>
            <a:xfrm rot="20129141">
              <a:off x="9047855" y="1588519"/>
              <a:ext cx="599552" cy="1463497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0037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29FD87EB-4BF1-73D8-664D-D5C942D8EA34}"/>
                </a:ext>
              </a:extLst>
            </p:cNvPr>
            <p:cNvSpPr/>
            <p:nvPr/>
          </p:nvSpPr>
          <p:spPr>
            <a:xfrm rot="20770617">
              <a:off x="6320544" y="4673897"/>
              <a:ext cx="543582" cy="1138829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0037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A9C97399-B3CF-9695-9BEB-168320EFFAD7}"/>
                </a:ext>
              </a:extLst>
            </p:cNvPr>
            <p:cNvSpPr/>
            <p:nvPr/>
          </p:nvSpPr>
          <p:spPr>
            <a:xfrm>
              <a:off x="7216316" y="3750243"/>
              <a:ext cx="375972" cy="889504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0037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59351266-103D-3DE2-EEFC-D24E254369D7}"/>
                </a:ext>
              </a:extLst>
            </p:cNvPr>
            <p:cNvSpPr/>
            <p:nvPr/>
          </p:nvSpPr>
          <p:spPr>
            <a:xfrm>
              <a:off x="7592288" y="2960516"/>
              <a:ext cx="375972" cy="889503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0037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Ellipse 23">
              <a:extLst>
                <a:ext uri="{FF2B5EF4-FFF2-40B4-BE49-F238E27FC236}">
                  <a16:creationId xmlns:a16="http://schemas.microsoft.com/office/drawing/2014/main" id="{6F9EE787-093F-54A7-CC6F-53AD6BEB0FA6}"/>
                </a:ext>
              </a:extLst>
            </p:cNvPr>
            <p:cNvSpPr/>
            <p:nvPr/>
          </p:nvSpPr>
          <p:spPr>
            <a:xfrm rot="1356493">
              <a:off x="7170484" y="1587398"/>
              <a:ext cx="368141" cy="810241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0037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Ellipse 24">
              <a:extLst>
                <a:ext uri="{FF2B5EF4-FFF2-40B4-BE49-F238E27FC236}">
                  <a16:creationId xmlns:a16="http://schemas.microsoft.com/office/drawing/2014/main" id="{09024B17-A738-D732-F2A5-8048AA7EBDCB}"/>
                </a:ext>
              </a:extLst>
            </p:cNvPr>
            <p:cNvSpPr/>
            <p:nvPr/>
          </p:nvSpPr>
          <p:spPr>
            <a:xfrm rot="20129141">
              <a:off x="7370827" y="5367182"/>
              <a:ext cx="478214" cy="797955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0037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79108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1F2AE61-368B-AAE2-6A7A-13388BF46A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4526" y="1773238"/>
            <a:ext cx="2208047" cy="4610100"/>
          </a:xfrm>
        </p:spPr>
        <p:txBody>
          <a:bodyPr/>
          <a:lstStyle/>
          <a:p>
            <a:pPr marL="176213" indent="-176213">
              <a:spcBef>
                <a:spcPts val="600"/>
              </a:spcBef>
              <a:buSzPct val="70000"/>
              <a:buBlip>
                <a:blip r:embed="rId2"/>
              </a:buBlip>
            </a:pPr>
            <a:r>
              <a:rPr lang="de-DE" sz="16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Forschungsbohrung am Rebstockbad hat erste signifikante Abweichungen belegt:</a:t>
            </a:r>
          </a:p>
          <a:p>
            <a:pPr marL="176213" indent="-176213">
              <a:spcBef>
                <a:spcPts val="600"/>
              </a:spcBef>
              <a:buSzPct val="70000"/>
              <a:buBlip>
                <a:blip r:embed="rId2"/>
              </a:buBlip>
            </a:pPr>
            <a:r>
              <a:rPr lang="de-DE" sz="16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Temperatur Top Rotliegend ca. 10°C wärmer als erwartet.</a:t>
            </a:r>
          </a:p>
          <a:p>
            <a:pPr marL="176213" indent="-176213">
              <a:spcBef>
                <a:spcPts val="600"/>
              </a:spcBef>
              <a:buSzPct val="70000"/>
              <a:buBlip>
                <a:blip r:embed="rId2"/>
              </a:buBlip>
            </a:pPr>
            <a:r>
              <a:rPr lang="de-DE" sz="16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Mit &gt;60°C im Bohrlochtiefsten ca. 15°C wärmer als prognostiziert.</a:t>
            </a:r>
          </a:p>
          <a:p>
            <a:pPr marL="176213" indent="-176213">
              <a:spcBef>
                <a:spcPts val="600"/>
              </a:spcBef>
              <a:buSzPct val="70000"/>
              <a:buBlip>
                <a:blip r:embed="rId2"/>
              </a:buBlip>
            </a:pPr>
            <a:r>
              <a:rPr lang="de-DE" sz="1600" dirty="0">
                <a:solidFill>
                  <a:schemeClr val="tx1"/>
                </a:solidFill>
                <a:latin typeface="Barlow" panose="00000500000000000000" pitchFamily="2" charset="0"/>
                <a:ea typeface="+mn-lt"/>
                <a:cs typeface="+mn-lt"/>
              </a:rPr>
              <a:t>Das Potenzial in Frankfurt scheint höher als erwartet.</a:t>
            </a:r>
          </a:p>
          <a:p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9FA1D4C1-E98C-0F41-8B60-E4CD5624DD1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58849" y="424900"/>
            <a:ext cx="8059739" cy="457424"/>
          </a:xfrm>
        </p:spPr>
        <p:txBody>
          <a:bodyPr/>
          <a:lstStyle/>
          <a:p>
            <a:r>
              <a:rPr lang="de-DE" sz="2500" b="1" cap="all" dirty="0">
                <a:solidFill>
                  <a:schemeClr val="tx2"/>
                </a:solidFill>
                <a:latin typeface="Barlow" panose="00000500000000000000" pitchFamily="2" charset="0"/>
              </a:rPr>
              <a:t>Temperatur des </a:t>
            </a:r>
            <a:r>
              <a:rPr lang="de-DE" sz="2500" b="1" cap="all" dirty="0" err="1">
                <a:solidFill>
                  <a:schemeClr val="tx2"/>
                </a:solidFill>
                <a:latin typeface="Barlow" panose="00000500000000000000" pitchFamily="2" charset="0"/>
              </a:rPr>
              <a:t>RotliegendReservoirs</a:t>
            </a:r>
            <a:endParaRPr lang="en-GB" sz="2500" b="1" cap="all" dirty="0">
              <a:solidFill>
                <a:schemeClr val="tx2"/>
              </a:solidFill>
              <a:latin typeface="Barlow" panose="00000500000000000000" pitchFamily="2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A285728-7848-C3F0-E433-DCD67032BA1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65199" y="927075"/>
            <a:ext cx="8059739" cy="359009"/>
          </a:xfrm>
        </p:spPr>
        <p:txBody>
          <a:bodyPr vert="horz" lIns="0" tIns="45720" rIns="91440" bIns="45720" rtlCol="0">
            <a:spAutoFit/>
          </a:bodyPr>
          <a:lstStyle/>
          <a:p>
            <a:r>
              <a:rPr lang="de-DE" b="1" dirty="0">
                <a:solidFill>
                  <a:srgbClr val="034872"/>
                </a:solidFill>
                <a:latin typeface="Barlow" panose="00000500000000000000" pitchFamily="2" charset="0"/>
              </a:rPr>
              <a:t>Nutzbare Temperaturen von 80°C bis über 180°C</a:t>
            </a:r>
            <a:endParaRPr lang="en-GB" b="1" dirty="0">
              <a:solidFill>
                <a:srgbClr val="034872"/>
              </a:solidFill>
              <a:latin typeface="Barlow" panose="00000500000000000000" pitchFamily="2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456565" y="1484784"/>
            <a:ext cx="2470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Temperatur top Rotliegend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489014" y="1484784"/>
            <a:ext cx="26105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b="1" dirty="0"/>
              <a:t>Temperatur Basis Rotliegend</a:t>
            </a:r>
          </a:p>
        </p:txBody>
      </p:sp>
      <p:pic>
        <p:nvPicPr>
          <p:cNvPr id="1215492" name="Picture 4" descr="D:\Veroeffentlichungen\2014_GeoFrankfurt\Abbildungen\Legende Temperatu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356878" y="3722683"/>
            <a:ext cx="4680000" cy="781306"/>
          </a:xfrm>
          <a:prstGeom prst="rect">
            <a:avLst/>
          </a:prstGeom>
          <a:noFill/>
        </p:spPr>
      </p:pic>
      <p:sp>
        <p:nvSpPr>
          <p:cNvPr id="12" name="Textfeld 11"/>
          <p:cNvSpPr txBox="1"/>
          <p:nvPr/>
        </p:nvSpPr>
        <p:spPr>
          <a:xfrm>
            <a:off x="592469" y="1484785"/>
            <a:ext cx="4122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[°C]</a:t>
            </a:r>
          </a:p>
        </p:txBody>
      </p:sp>
      <p:pic>
        <p:nvPicPr>
          <p:cNvPr id="1216514" name="Picture 2" descr="D:\Veroeffentlichungen\2014_GeoFrankfurt\Abbildungen\Temperatur ROL34b gggeo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574" y="1772816"/>
            <a:ext cx="3943505" cy="4680000"/>
          </a:xfrm>
          <a:prstGeom prst="rect">
            <a:avLst/>
          </a:prstGeom>
          <a:noFill/>
        </p:spPr>
      </p:pic>
      <p:pic>
        <p:nvPicPr>
          <p:cNvPr id="1216515" name="Picture 3" descr="D:\Veroeffentlichungen\2014_GeoFrankfurt\Abbildungen\Temperatur GG34 g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21" y="1772816"/>
            <a:ext cx="3943506" cy="4680000"/>
          </a:xfrm>
          <a:prstGeom prst="rect">
            <a:avLst/>
          </a:prstGeom>
          <a:noFill/>
        </p:spPr>
      </p:pic>
      <p:sp>
        <p:nvSpPr>
          <p:cNvPr id="14" name="Stern: 5 Zacken 13">
            <a:extLst>
              <a:ext uri="{FF2B5EF4-FFF2-40B4-BE49-F238E27FC236}">
                <a16:creationId xmlns:a16="http://schemas.microsoft.com/office/drawing/2014/main" id="{AB603AAA-0B8B-7A5D-4C8D-42327E040DA7}"/>
              </a:ext>
            </a:extLst>
          </p:cNvPr>
          <p:cNvSpPr/>
          <p:nvPr/>
        </p:nvSpPr>
        <p:spPr>
          <a:xfrm>
            <a:off x="3696468" y="2636890"/>
            <a:ext cx="130796" cy="13504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Stern: 5 Zacken 15">
            <a:extLst>
              <a:ext uri="{FF2B5EF4-FFF2-40B4-BE49-F238E27FC236}">
                <a16:creationId xmlns:a16="http://schemas.microsoft.com/office/drawing/2014/main" id="{8571CD0C-C8CD-3999-A851-97740D70F905}"/>
              </a:ext>
            </a:extLst>
          </p:cNvPr>
          <p:cNvSpPr/>
          <p:nvPr/>
        </p:nvSpPr>
        <p:spPr>
          <a:xfrm>
            <a:off x="7705540" y="2636890"/>
            <a:ext cx="130796" cy="13504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Stern: 5 Zacken 16">
            <a:extLst>
              <a:ext uri="{FF2B5EF4-FFF2-40B4-BE49-F238E27FC236}">
                <a16:creationId xmlns:a16="http://schemas.microsoft.com/office/drawing/2014/main" id="{099F7D06-62AA-069C-977C-1F0A57E4B3BC}"/>
              </a:ext>
            </a:extLst>
          </p:cNvPr>
          <p:cNvSpPr/>
          <p:nvPr/>
        </p:nvSpPr>
        <p:spPr>
          <a:xfrm>
            <a:off x="2973911" y="4117761"/>
            <a:ext cx="130796" cy="135040"/>
          </a:xfrm>
          <a:prstGeom prst="star5">
            <a:avLst/>
          </a:prstGeom>
          <a:solidFill>
            <a:srgbClr val="002060"/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Stern: 5 Zacken 17">
            <a:extLst>
              <a:ext uri="{FF2B5EF4-FFF2-40B4-BE49-F238E27FC236}">
                <a16:creationId xmlns:a16="http://schemas.microsoft.com/office/drawing/2014/main" id="{5DDB434D-ED71-F830-C093-E1B9B5BF769A}"/>
              </a:ext>
            </a:extLst>
          </p:cNvPr>
          <p:cNvSpPr/>
          <p:nvPr/>
        </p:nvSpPr>
        <p:spPr>
          <a:xfrm>
            <a:off x="6982983" y="4149016"/>
            <a:ext cx="130796" cy="135040"/>
          </a:xfrm>
          <a:prstGeom prst="star5">
            <a:avLst/>
          </a:prstGeom>
          <a:solidFill>
            <a:srgbClr val="00206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460F6133-4C83-F3E6-9F50-C57853BE1496}"/>
              </a:ext>
            </a:extLst>
          </p:cNvPr>
          <p:cNvSpPr txBox="1"/>
          <p:nvPr/>
        </p:nvSpPr>
        <p:spPr>
          <a:xfrm>
            <a:off x="7045130" y="4209827"/>
            <a:ext cx="8402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Trebur GT1</a:t>
            </a:r>
            <a:endParaRPr lang="en-GB" sz="11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8" name="Freihandform: Form 7">
            <a:extLst>
              <a:ext uri="{FF2B5EF4-FFF2-40B4-BE49-F238E27FC236}">
                <a16:creationId xmlns:a16="http://schemas.microsoft.com/office/drawing/2014/main" id="{91D01ED5-8DB3-4214-20B8-6F4B96472FBA}"/>
              </a:ext>
            </a:extLst>
          </p:cNvPr>
          <p:cNvSpPr>
            <a:spLocks noChangeAspect="1"/>
          </p:cNvSpPr>
          <p:nvPr/>
        </p:nvSpPr>
        <p:spPr>
          <a:xfrm>
            <a:off x="2542027" y="3533420"/>
            <a:ext cx="994563" cy="1767840"/>
          </a:xfrm>
          <a:custGeom>
            <a:avLst/>
            <a:gdLst>
              <a:gd name="connsiteX0" fmla="*/ 81280 w 248920"/>
              <a:gd name="connsiteY0" fmla="*/ 0 h 441960"/>
              <a:gd name="connsiteX1" fmla="*/ 0 w 248920"/>
              <a:gd name="connsiteY1" fmla="*/ 66040 h 441960"/>
              <a:gd name="connsiteX2" fmla="*/ 7620 w 248920"/>
              <a:gd name="connsiteY2" fmla="*/ 243840 h 441960"/>
              <a:gd name="connsiteX3" fmla="*/ 58420 w 248920"/>
              <a:gd name="connsiteY3" fmla="*/ 271780 h 441960"/>
              <a:gd name="connsiteX4" fmla="*/ 48260 w 248920"/>
              <a:gd name="connsiteY4" fmla="*/ 350520 h 441960"/>
              <a:gd name="connsiteX5" fmla="*/ 93980 w 248920"/>
              <a:gd name="connsiteY5" fmla="*/ 431800 h 441960"/>
              <a:gd name="connsiteX6" fmla="*/ 154940 w 248920"/>
              <a:gd name="connsiteY6" fmla="*/ 441960 h 441960"/>
              <a:gd name="connsiteX7" fmla="*/ 154940 w 248920"/>
              <a:gd name="connsiteY7" fmla="*/ 393700 h 441960"/>
              <a:gd name="connsiteX8" fmla="*/ 228600 w 248920"/>
              <a:gd name="connsiteY8" fmla="*/ 388620 h 441960"/>
              <a:gd name="connsiteX9" fmla="*/ 248920 w 248920"/>
              <a:gd name="connsiteY9" fmla="*/ 45720 h 441960"/>
              <a:gd name="connsiteX10" fmla="*/ 81280 w 248920"/>
              <a:gd name="connsiteY10" fmla="*/ 0 h 441960"/>
              <a:gd name="connsiteX0" fmla="*/ 81280 w 248920"/>
              <a:gd name="connsiteY0" fmla="*/ 0 h 441960"/>
              <a:gd name="connsiteX1" fmla="*/ 34528 w 248920"/>
              <a:gd name="connsiteY1" fmla="*/ 33337 h 441960"/>
              <a:gd name="connsiteX2" fmla="*/ 0 w 248920"/>
              <a:gd name="connsiteY2" fmla="*/ 66040 h 441960"/>
              <a:gd name="connsiteX3" fmla="*/ 7620 w 248920"/>
              <a:gd name="connsiteY3" fmla="*/ 243840 h 441960"/>
              <a:gd name="connsiteX4" fmla="*/ 58420 w 248920"/>
              <a:gd name="connsiteY4" fmla="*/ 271780 h 441960"/>
              <a:gd name="connsiteX5" fmla="*/ 48260 w 248920"/>
              <a:gd name="connsiteY5" fmla="*/ 350520 h 441960"/>
              <a:gd name="connsiteX6" fmla="*/ 93980 w 248920"/>
              <a:gd name="connsiteY6" fmla="*/ 431800 h 441960"/>
              <a:gd name="connsiteX7" fmla="*/ 154940 w 248920"/>
              <a:gd name="connsiteY7" fmla="*/ 441960 h 441960"/>
              <a:gd name="connsiteX8" fmla="*/ 154940 w 248920"/>
              <a:gd name="connsiteY8" fmla="*/ 393700 h 441960"/>
              <a:gd name="connsiteX9" fmla="*/ 228600 w 248920"/>
              <a:gd name="connsiteY9" fmla="*/ 388620 h 441960"/>
              <a:gd name="connsiteX10" fmla="*/ 248920 w 248920"/>
              <a:gd name="connsiteY10" fmla="*/ 45720 h 441960"/>
              <a:gd name="connsiteX11" fmla="*/ 81280 w 248920"/>
              <a:gd name="connsiteY11" fmla="*/ 0 h 441960"/>
              <a:gd name="connsiteX0" fmla="*/ 86632 w 254272"/>
              <a:gd name="connsiteY0" fmla="*/ 4455 h 446415"/>
              <a:gd name="connsiteX1" fmla="*/ 0 w 254272"/>
              <a:gd name="connsiteY1" fmla="*/ 0 h 446415"/>
              <a:gd name="connsiteX2" fmla="*/ 5352 w 254272"/>
              <a:gd name="connsiteY2" fmla="*/ 70495 h 446415"/>
              <a:gd name="connsiteX3" fmla="*/ 12972 w 254272"/>
              <a:gd name="connsiteY3" fmla="*/ 248295 h 446415"/>
              <a:gd name="connsiteX4" fmla="*/ 63772 w 254272"/>
              <a:gd name="connsiteY4" fmla="*/ 276235 h 446415"/>
              <a:gd name="connsiteX5" fmla="*/ 53612 w 254272"/>
              <a:gd name="connsiteY5" fmla="*/ 354975 h 446415"/>
              <a:gd name="connsiteX6" fmla="*/ 99332 w 254272"/>
              <a:gd name="connsiteY6" fmla="*/ 436255 h 446415"/>
              <a:gd name="connsiteX7" fmla="*/ 160292 w 254272"/>
              <a:gd name="connsiteY7" fmla="*/ 446415 h 446415"/>
              <a:gd name="connsiteX8" fmla="*/ 160292 w 254272"/>
              <a:gd name="connsiteY8" fmla="*/ 398155 h 446415"/>
              <a:gd name="connsiteX9" fmla="*/ 233952 w 254272"/>
              <a:gd name="connsiteY9" fmla="*/ 393075 h 446415"/>
              <a:gd name="connsiteX10" fmla="*/ 254272 w 254272"/>
              <a:gd name="connsiteY10" fmla="*/ 50175 h 446415"/>
              <a:gd name="connsiteX11" fmla="*/ 86632 w 254272"/>
              <a:gd name="connsiteY11" fmla="*/ 4455 h 446415"/>
              <a:gd name="connsiteX0" fmla="*/ 81280 w 248920"/>
              <a:gd name="connsiteY0" fmla="*/ 0 h 441960"/>
              <a:gd name="connsiteX1" fmla="*/ 945 w 248920"/>
              <a:gd name="connsiteY1" fmla="*/ 1214 h 441960"/>
              <a:gd name="connsiteX2" fmla="*/ 0 w 248920"/>
              <a:gd name="connsiteY2" fmla="*/ 66040 h 441960"/>
              <a:gd name="connsiteX3" fmla="*/ 7620 w 248920"/>
              <a:gd name="connsiteY3" fmla="*/ 243840 h 441960"/>
              <a:gd name="connsiteX4" fmla="*/ 58420 w 248920"/>
              <a:gd name="connsiteY4" fmla="*/ 271780 h 441960"/>
              <a:gd name="connsiteX5" fmla="*/ 48260 w 248920"/>
              <a:gd name="connsiteY5" fmla="*/ 350520 h 441960"/>
              <a:gd name="connsiteX6" fmla="*/ 93980 w 248920"/>
              <a:gd name="connsiteY6" fmla="*/ 431800 h 441960"/>
              <a:gd name="connsiteX7" fmla="*/ 154940 w 248920"/>
              <a:gd name="connsiteY7" fmla="*/ 441960 h 441960"/>
              <a:gd name="connsiteX8" fmla="*/ 154940 w 248920"/>
              <a:gd name="connsiteY8" fmla="*/ 393700 h 441960"/>
              <a:gd name="connsiteX9" fmla="*/ 228600 w 248920"/>
              <a:gd name="connsiteY9" fmla="*/ 388620 h 441960"/>
              <a:gd name="connsiteX10" fmla="*/ 248920 w 248920"/>
              <a:gd name="connsiteY10" fmla="*/ 45720 h 441960"/>
              <a:gd name="connsiteX11" fmla="*/ 81280 w 248920"/>
              <a:gd name="connsiteY11" fmla="*/ 0 h 441960"/>
              <a:gd name="connsiteX0" fmla="*/ 81280 w 248920"/>
              <a:gd name="connsiteY0" fmla="*/ 0 h 441960"/>
              <a:gd name="connsiteX1" fmla="*/ 945 w 248920"/>
              <a:gd name="connsiteY1" fmla="*/ 1214 h 441960"/>
              <a:gd name="connsiteX2" fmla="*/ 0 w 248920"/>
              <a:gd name="connsiteY2" fmla="*/ 66040 h 441960"/>
              <a:gd name="connsiteX3" fmla="*/ 7620 w 248920"/>
              <a:gd name="connsiteY3" fmla="*/ 243840 h 441960"/>
              <a:gd name="connsiteX4" fmla="*/ 58420 w 248920"/>
              <a:gd name="connsiteY4" fmla="*/ 271780 h 441960"/>
              <a:gd name="connsiteX5" fmla="*/ 48260 w 248920"/>
              <a:gd name="connsiteY5" fmla="*/ 350520 h 441960"/>
              <a:gd name="connsiteX6" fmla="*/ 93980 w 248920"/>
              <a:gd name="connsiteY6" fmla="*/ 431800 h 441960"/>
              <a:gd name="connsiteX7" fmla="*/ 154940 w 248920"/>
              <a:gd name="connsiteY7" fmla="*/ 441960 h 441960"/>
              <a:gd name="connsiteX8" fmla="*/ 154940 w 248920"/>
              <a:gd name="connsiteY8" fmla="*/ 393700 h 441960"/>
              <a:gd name="connsiteX9" fmla="*/ 247490 w 248920"/>
              <a:gd name="connsiteY9" fmla="*/ 388620 h 441960"/>
              <a:gd name="connsiteX10" fmla="*/ 248920 w 248920"/>
              <a:gd name="connsiteY10" fmla="*/ 45720 h 441960"/>
              <a:gd name="connsiteX11" fmla="*/ 81280 w 248920"/>
              <a:gd name="connsiteY11" fmla="*/ 0 h 441960"/>
              <a:gd name="connsiteX0" fmla="*/ 814823 w 982463"/>
              <a:gd name="connsiteY0" fmla="*/ 771146 h 1213106"/>
              <a:gd name="connsiteX1" fmla="*/ 0 w 982463"/>
              <a:gd name="connsiteY1" fmla="*/ 0 h 1213106"/>
              <a:gd name="connsiteX2" fmla="*/ 733543 w 982463"/>
              <a:gd name="connsiteY2" fmla="*/ 837186 h 1213106"/>
              <a:gd name="connsiteX3" fmla="*/ 741163 w 982463"/>
              <a:gd name="connsiteY3" fmla="*/ 1014986 h 1213106"/>
              <a:gd name="connsiteX4" fmla="*/ 791963 w 982463"/>
              <a:gd name="connsiteY4" fmla="*/ 1042926 h 1213106"/>
              <a:gd name="connsiteX5" fmla="*/ 781803 w 982463"/>
              <a:gd name="connsiteY5" fmla="*/ 1121666 h 1213106"/>
              <a:gd name="connsiteX6" fmla="*/ 827523 w 982463"/>
              <a:gd name="connsiteY6" fmla="*/ 1202946 h 1213106"/>
              <a:gd name="connsiteX7" fmla="*/ 888483 w 982463"/>
              <a:gd name="connsiteY7" fmla="*/ 1213106 h 1213106"/>
              <a:gd name="connsiteX8" fmla="*/ 888483 w 982463"/>
              <a:gd name="connsiteY8" fmla="*/ 1164846 h 1213106"/>
              <a:gd name="connsiteX9" fmla="*/ 981033 w 982463"/>
              <a:gd name="connsiteY9" fmla="*/ 1159766 h 1213106"/>
              <a:gd name="connsiteX10" fmla="*/ 982463 w 982463"/>
              <a:gd name="connsiteY10" fmla="*/ 816866 h 1213106"/>
              <a:gd name="connsiteX11" fmla="*/ 814823 w 982463"/>
              <a:gd name="connsiteY11" fmla="*/ 771146 h 1213106"/>
              <a:gd name="connsiteX0" fmla="*/ 648174 w 982463"/>
              <a:gd name="connsiteY0" fmla="*/ 4342 h 1213106"/>
              <a:gd name="connsiteX1" fmla="*/ 0 w 982463"/>
              <a:gd name="connsiteY1" fmla="*/ 0 h 1213106"/>
              <a:gd name="connsiteX2" fmla="*/ 733543 w 982463"/>
              <a:gd name="connsiteY2" fmla="*/ 837186 h 1213106"/>
              <a:gd name="connsiteX3" fmla="*/ 741163 w 982463"/>
              <a:gd name="connsiteY3" fmla="*/ 1014986 h 1213106"/>
              <a:gd name="connsiteX4" fmla="*/ 791963 w 982463"/>
              <a:gd name="connsiteY4" fmla="*/ 1042926 h 1213106"/>
              <a:gd name="connsiteX5" fmla="*/ 781803 w 982463"/>
              <a:gd name="connsiteY5" fmla="*/ 1121666 h 1213106"/>
              <a:gd name="connsiteX6" fmla="*/ 827523 w 982463"/>
              <a:gd name="connsiteY6" fmla="*/ 1202946 h 1213106"/>
              <a:gd name="connsiteX7" fmla="*/ 888483 w 982463"/>
              <a:gd name="connsiteY7" fmla="*/ 1213106 h 1213106"/>
              <a:gd name="connsiteX8" fmla="*/ 888483 w 982463"/>
              <a:gd name="connsiteY8" fmla="*/ 1164846 h 1213106"/>
              <a:gd name="connsiteX9" fmla="*/ 981033 w 982463"/>
              <a:gd name="connsiteY9" fmla="*/ 1159766 h 1213106"/>
              <a:gd name="connsiteX10" fmla="*/ 982463 w 982463"/>
              <a:gd name="connsiteY10" fmla="*/ 816866 h 1213106"/>
              <a:gd name="connsiteX11" fmla="*/ 648174 w 982463"/>
              <a:gd name="connsiteY11" fmla="*/ 4342 h 1213106"/>
              <a:gd name="connsiteX0" fmla="*/ 648174 w 1920633"/>
              <a:gd name="connsiteY0" fmla="*/ 4342 h 1213106"/>
              <a:gd name="connsiteX1" fmla="*/ 0 w 1920633"/>
              <a:gd name="connsiteY1" fmla="*/ 0 h 1213106"/>
              <a:gd name="connsiteX2" fmla="*/ 733543 w 1920633"/>
              <a:gd name="connsiteY2" fmla="*/ 837186 h 1213106"/>
              <a:gd name="connsiteX3" fmla="*/ 741163 w 1920633"/>
              <a:gd name="connsiteY3" fmla="*/ 1014986 h 1213106"/>
              <a:gd name="connsiteX4" fmla="*/ 791963 w 1920633"/>
              <a:gd name="connsiteY4" fmla="*/ 1042926 h 1213106"/>
              <a:gd name="connsiteX5" fmla="*/ 781803 w 1920633"/>
              <a:gd name="connsiteY5" fmla="*/ 1121666 h 1213106"/>
              <a:gd name="connsiteX6" fmla="*/ 827523 w 1920633"/>
              <a:gd name="connsiteY6" fmla="*/ 1202946 h 1213106"/>
              <a:gd name="connsiteX7" fmla="*/ 888483 w 1920633"/>
              <a:gd name="connsiteY7" fmla="*/ 1213106 h 1213106"/>
              <a:gd name="connsiteX8" fmla="*/ 888483 w 1920633"/>
              <a:gd name="connsiteY8" fmla="*/ 1164846 h 1213106"/>
              <a:gd name="connsiteX9" fmla="*/ 981033 w 1920633"/>
              <a:gd name="connsiteY9" fmla="*/ 1159766 h 1213106"/>
              <a:gd name="connsiteX10" fmla="*/ 1920633 w 1920633"/>
              <a:gd name="connsiteY10" fmla="*/ 305664 h 1213106"/>
              <a:gd name="connsiteX11" fmla="*/ 648174 w 1920633"/>
              <a:gd name="connsiteY11" fmla="*/ 4342 h 1213106"/>
              <a:gd name="connsiteX0" fmla="*/ 648174 w 1925403"/>
              <a:gd name="connsiteY0" fmla="*/ 4342 h 2787834"/>
              <a:gd name="connsiteX1" fmla="*/ 0 w 1925403"/>
              <a:gd name="connsiteY1" fmla="*/ 0 h 2787834"/>
              <a:gd name="connsiteX2" fmla="*/ 733543 w 1925403"/>
              <a:gd name="connsiteY2" fmla="*/ 837186 h 2787834"/>
              <a:gd name="connsiteX3" fmla="*/ 741163 w 1925403"/>
              <a:gd name="connsiteY3" fmla="*/ 1014986 h 2787834"/>
              <a:gd name="connsiteX4" fmla="*/ 791963 w 1925403"/>
              <a:gd name="connsiteY4" fmla="*/ 1042926 h 2787834"/>
              <a:gd name="connsiteX5" fmla="*/ 781803 w 1925403"/>
              <a:gd name="connsiteY5" fmla="*/ 1121666 h 2787834"/>
              <a:gd name="connsiteX6" fmla="*/ 827523 w 1925403"/>
              <a:gd name="connsiteY6" fmla="*/ 1202946 h 2787834"/>
              <a:gd name="connsiteX7" fmla="*/ 888483 w 1925403"/>
              <a:gd name="connsiteY7" fmla="*/ 1213106 h 2787834"/>
              <a:gd name="connsiteX8" fmla="*/ 888483 w 1925403"/>
              <a:gd name="connsiteY8" fmla="*/ 1164846 h 2787834"/>
              <a:gd name="connsiteX9" fmla="*/ 1925375 w 1925403"/>
              <a:gd name="connsiteY9" fmla="*/ 2787834 h 2787834"/>
              <a:gd name="connsiteX10" fmla="*/ 1920633 w 1925403"/>
              <a:gd name="connsiteY10" fmla="*/ 305664 h 2787834"/>
              <a:gd name="connsiteX11" fmla="*/ 648174 w 1925403"/>
              <a:gd name="connsiteY11" fmla="*/ 4342 h 2787834"/>
              <a:gd name="connsiteX0" fmla="*/ 648174 w 1925403"/>
              <a:gd name="connsiteY0" fmla="*/ 4342 h 2798471"/>
              <a:gd name="connsiteX1" fmla="*/ 0 w 1925403"/>
              <a:gd name="connsiteY1" fmla="*/ 0 h 2798471"/>
              <a:gd name="connsiteX2" fmla="*/ 733543 w 1925403"/>
              <a:gd name="connsiteY2" fmla="*/ 837186 h 2798471"/>
              <a:gd name="connsiteX3" fmla="*/ 741163 w 1925403"/>
              <a:gd name="connsiteY3" fmla="*/ 1014986 h 2798471"/>
              <a:gd name="connsiteX4" fmla="*/ 791963 w 1925403"/>
              <a:gd name="connsiteY4" fmla="*/ 1042926 h 2798471"/>
              <a:gd name="connsiteX5" fmla="*/ 781803 w 1925403"/>
              <a:gd name="connsiteY5" fmla="*/ 1121666 h 2798471"/>
              <a:gd name="connsiteX6" fmla="*/ 827523 w 1925403"/>
              <a:gd name="connsiteY6" fmla="*/ 1202946 h 2798471"/>
              <a:gd name="connsiteX7" fmla="*/ 888483 w 1925403"/>
              <a:gd name="connsiteY7" fmla="*/ 1213106 h 2798471"/>
              <a:gd name="connsiteX8" fmla="*/ 1221781 w 1925403"/>
              <a:gd name="connsiteY8" fmla="*/ 2798471 h 2798471"/>
              <a:gd name="connsiteX9" fmla="*/ 1925375 w 1925403"/>
              <a:gd name="connsiteY9" fmla="*/ 2787834 h 2798471"/>
              <a:gd name="connsiteX10" fmla="*/ 1920633 w 1925403"/>
              <a:gd name="connsiteY10" fmla="*/ 305664 h 2798471"/>
              <a:gd name="connsiteX11" fmla="*/ 648174 w 1925403"/>
              <a:gd name="connsiteY11" fmla="*/ 4342 h 2798471"/>
              <a:gd name="connsiteX0" fmla="*/ 648174 w 1925403"/>
              <a:gd name="connsiteY0" fmla="*/ 4342 h 3080106"/>
              <a:gd name="connsiteX1" fmla="*/ 0 w 1925403"/>
              <a:gd name="connsiteY1" fmla="*/ 0 h 3080106"/>
              <a:gd name="connsiteX2" fmla="*/ 733543 w 1925403"/>
              <a:gd name="connsiteY2" fmla="*/ 837186 h 3080106"/>
              <a:gd name="connsiteX3" fmla="*/ 741163 w 1925403"/>
              <a:gd name="connsiteY3" fmla="*/ 1014986 h 3080106"/>
              <a:gd name="connsiteX4" fmla="*/ 791963 w 1925403"/>
              <a:gd name="connsiteY4" fmla="*/ 1042926 h 3080106"/>
              <a:gd name="connsiteX5" fmla="*/ 781803 w 1925403"/>
              <a:gd name="connsiteY5" fmla="*/ 1121666 h 3080106"/>
              <a:gd name="connsiteX6" fmla="*/ 827523 w 1925403"/>
              <a:gd name="connsiteY6" fmla="*/ 1202946 h 3080106"/>
              <a:gd name="connsiteX7" fmla="*/ 1215608 w 1925403"/>
              <a:gd name="connsiteY7" fmla="*/ 3080106 h 3080106"/>
              <a:gd name="connsiteX8" fmla="*/ 1221781 w 1925403"/>
              <a:gd name="connsiteY8" fmla="*/ 2798471 h 3080106"/>
              <a:gd name="connsiteX9" fmla="*/ 1925375 w 1925403"/>
              <a:gd name="connsiteY9" fmla="*/ 2787834 h 3080106"/>
              <a:gd name="connsiteX10" fmla="*/ 1920633 w 1925403"/>
              <a:gd name="connsiteY10" fmla="*/ 305664 h 3080106"/>
              <a:gd name="connsiteX11" fmla="*/ 648174 w 1925403"/>
              <a:gd name="connsiteY11" fmla="*/ 4342 h 3080106"/>
              <a:gd name="connsiteX0" fmla="*/ 648174 w 1925403"/>
              <a:gd name="connsiteY0" fmla="*/ 4342 h 3081059"/>
              <a:gd name="connsiteX1" fmla="*/ 0 w 1925403"/>
              <a:gd name="connsiteY1" fmla="*/ 0 h 3081059"/>
              <a:gd name="connsiteX2" fmla="*/ 733543 w 1925403"/>
              <a:gd name="connsiteY2" fmla="*/ 837186 h 3081059"/>
              <a:gd name="connsiteX3" fmla="*/ 741163 w 1925403"/>
              <a:gd name="connsiteY3" fmla="*/ 1014986 h 3081059"/>
              <a:gd name="connsiteX4" fmla="*/ 791963 w 1925403"/>
              <a:gd name="connsiteY4" fmla="*/ 1042926 h 3081059"/>
              <a:gd name="connsiteX5" fmla="*/ 781803 w 1925403"/>
              <a:gd name="connsiteY5" fmla="*/ 1121666 h 3081059"/>
              <a:gd name="connsiteX6" fmla="*/ 704080 w 1925403"/>
              <a:gd name="connsiteY6" fmla="*/ 3081059 h 3081059"/>
              <a:gd name="connsiteX7" fmla="*/ 1215608 w 1925403"/>
              <a:gd name="connsiteY7" fmla="*/ 3080106 h 3081059"/>
              <a:gd name="connsiteX8" fmla="*/ 1221781 w 1925403"/>
              <a:gd name="connsiteY8" fmla="*/ 2798471 h 3081059"/>
              <a:gd name="connsiteX9" fmla="*/ 1925375 w 1925403"/>
              <a:gd name="connsiteY9" fmla="*/ 2787834 h 3081059"/>
              <a:gd name="connsiteX10" fmla="*/ 1920633 w 1925403"/>
              <a:gd name="connsiteY10" fmla="*/ 305664 h 3081059"/>
              <a:gd name="connsiteX11" fmla="*/ 648174 w 1925403"/>
              <a:gd name="connsiteY11" fmla="*/ 4342 h 3081059"/>
              <a:gd name="connsiteX0" fmla="*/ 648174 w 1925403"/>
              <a:gd name="connsiteY0" fmla="*/ 4342 h 3081059"/>
              <a:gd name="connsiteX1" fmla="*/ 0 w 1925403"/>
              <a:gd name="connsiteY1" fmla="*/ 0 h 3081059"/>
              <a:gd name="connsiteX2" fmla="*/ 733543 w 1925403"/>
              <a:gd name="connsiteY2" fmla="*/ 837186 h 3081059"/>
              <a:gd name="connsiteX3" fmla="*/ 741163 w 1925403"/>
              <a:gd name="connsiteY3" fmla="*/ 1014986 h 3081059"/>
              <a:gd name="connsiteX4" fmla="*/ 791963 w 1925403"/>
              <a:gd name="connsiteY4" fmla="*/ 1042926 h 3081059"/>
              <a:gd name="connsiteX5" fmla="*/ 300373 w 1925403"/>
              <a:gd name="connsiteY5" fmla="*/ 2349663 h 3081059"/>
              <a:gd name="connsiteX6" fmla="*/ 704080 w 1925403"/>
              <a:gd name="connsiteY6" fmla="*/ 3081059 h 3081059"/>
              <a:gd name="connsiteX7" fmla="*/ 1215608 w 1925403"/>
              <a:gd name="connsiteY7" fmla="*/ 3080106 h 3081059"/>
              <a:gd name="connsiteX8" fmla="*/ 1221781 w 1925403"/>
              <a:gd name="connsiteY8" fmla="*/ 2798471 h 3081059"/>
              <a:gd name="connsiteX9" fmla="*/ 1925375 w 1925403"/>
              <a:gd name="connsiteY9" fmla="*/ 2787834 h 3081059"/>
              <a:gd name="connsiteX10" fmla="*/ 1920633 w 1925403"/>
              <a:gd name="connsiteY10" fmla="*/ 305664 h 3081059"/>
              <a:gd name="connsiteX11" fmla="*/ 648174 w 1925403"/>
              <a:gd name="connsiteY11" fmla="*/ 4342 h 3081059"/>
              <a:gd name="connsiteX0" fmla="*/ 648174 w 1925403"/>
              <a:gd name="connsiteY0" fmla="*/ 4342 h 3081059"/>
              <a:gd name="connsiteX1" fmla="*/ 0 w 1925403"/>
              <a:gd name="connsiteY1" fmla="*/ 0 h 3081059"/>
              <a:gd name="connsiteX2" fmla="*/ 733543 w 1925403"/>
              <a:gd name="connsiteY2" fmla="*/ 837186 h 3081059"/>
              <a:gd name="connsiteX3" fmla="*/ 741163 w 1925403"/>
              <a:gd name="connsiteY3" fmla="*/ 1014986 h 3081059"/>
              <a:gd name="connsiteX4" fmla="*/ 298190 w 1925403"/>
              <a:gd name="connsiteY4" fmla="*/ 1843069 h 3081059"/>
              <a:gd name="connsiteX5" fmla="*/ 300373 w 1925403"/>
              <a:gd name="connsiteY5" fmla="*/ 2349663 h 3081059"/>
              <a:gd name="connsiteX6" fmla="*/ 704080 w 1925403"/>
              <a:gd name="connsiteY6" fmla="*/ 3081059 h 3081059"/>
              <a:gd name="connsiteX7" fmla="*/ 1215608 w 1925403"/>
              <a:gd name="connsiteY7" fmla="*/ 3080106 h 3081059"/>
              <a:gd name="connsiteX8" fmla="*/ 1221781 w 1925403"/>
              <a:gd name="connsiteY8" fmla="*/ 2798471 h 3081059"/>
              <a:gd name="connsiteX9" fmla="*/ 1925375 w 1925403"/>
              <a:gd name="connsiteY9" fmla="*/ 2787834 h 3081059"/>
              <a:gd name="connsiteX10" fmla="*/ 1920633 w 1925403"/>
              <a:gd name="connsiteY10" fmla="*/ 305664 h 3081059"/>
              <a:gd name="connsiteX11" fmla="*/ 648174 w 1925403"/>
              <a:gd name="connsiteY11" fmla="*/ 4342 h 3081059"/>
              <a:gd name="connsiteX0" fmla="*/ 648174 w 1925403"/>
              <a:gd name="connsiteY0" fmla="*/ 4342 h 3081059"/>
              <a:gd name="connsiteX1" fmla="*/ 0 w 1925403"/>
              <a:gd name="connsiteY1" fmla="*/ 0 h 3081059"/>
              <a:gd name="connsiteX2" fmla="*/ 733543 w 1925403"/>
              <a:gd name="connsiteY2" fmla="*/ 837186 h 3081059"/>
              <a:gd name="connsiteX3" fmla="*/ 19019 w 1925403"/>
              <a:gd name="connsiteY3" fmla="*/ 1737338 h 3081059"/>
              <a:gd name="connsiteX4" fmla="*/ 298190 w 1925403"/>
              <a:gd name="connsiteY4" fmla="*/ 1843069 h 3081059"/>
              <a:gd name="connsiteX5" fmla="*/ 300373 w 1925403"/>
              <a:gd name="connsiteY5" fmla="*/ 2349663 h 3081059"/>
              <a:gd name="connsiteX6" fmla="*/ 704080 w 1925403"/>
              <a:gd name="connsiteY6" fmla="*/ 3081059 h 3081059"/>
              <a:gd name="connsiteX7" fmla="*/ 1215608 w 1925403"/>
              <a:gd name="connsiteY7" fmla="*/ 3080106 h 3081059"/>
              <a:gd name="connsiteX8" fmla="*/ 1221781 w 1925403"/>
              <a:gd name="connsiteY8" fmla="*/ 2798471 h 3081059"/>
              <a:gd name="connsiteX9" fmla="*/ 1925375 w 1925403"/>
              <a:gd name="connsiteY9" fmla="*/ 2787834 h 3081059"/>
              <a:gd name="connsiteX10" fmla="*/ 1920633 w 1925403"/>
              <a:gd name="connsiteY10" fmla="*/ 305664 h 3081059"/>
              <a:gd name="connsiteX11" fmla="*/ 648174 w 1925403"/>
              <a:gd name="connsiteY11" fmla="*/ 4342 h 3081059"/>
              <a:gd name="connsiteX0" fmla="*/ 648174 w 1925403"/>
              <a:gd name="connsiteY0" fmla="*/ 4342 h 3081059"/>
              <a:gd name="connsiteX1" fmla="*/ 0 w 1925403"/>
              <a:gd name="connsiteY1" fmla="*/ 0 h 3081059"/>
              <a:gd name="connsiteX2" fmla="*/ 19019 w 1925403"/>
              <a:gd name="connsiteY2" fmla="*/ 1737338 h 3081059"/>
              <a:gd name="connsiteX3" fmla="*/ 298190 w 1925403"/>
              <a:gd name="connsiteY3" fmla="*/ 1843069 h 3081059"/>
              <a:gd name="connsiteX4" fmla="*/ 300373 w 1925403"/>
              <a:gd name="connsiteY4" fmla="*/ 2349663 h 3081059"/>
              <a:gd name="connsiteX5" fmla="*/ 704080 w 1925403"/>
              <a:gd name="connsiteY5" fmla="*/ 3081059 h 3081059"/>
              <a:gd name="connsiteX6" fmla="*/ 1215608 w 1925403"/>
              <a:gd name="connsiteY6" fmla="*/ 3080106 h 3081059"/>
              <a:gd name="connsiteX7" fmla="*/ 1221781 w 1925403"/>
              <a:gd name="connsiteY7" fmla="*/ 2798471 h 3081059"/>
              <a:gd name="connsiteX8" fmla="*/ 1925375 w 1925403"/>
              <a:gd name="connsiteY8" fmla="*/ 2787834 h 3081059"/>
              <a:gd name="connsiteX9" fmla="*/ 1920633 w 1925403"/>
              <a:gd name="connsiteY9" fmla="*/ 305664 h 3081059"/>
              <a:gd name="connsiteX10" fmla="*/ 648174 w 1925403"/>
              <a:gd name="connsiteY10" fmla="*/ 4342 h 3081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5403" h="3081059">
                <a:moveTo>
                  <a:pt x="648174" y="4342"/>
                </a:moveTo>
                <a:lnTo>
                  <a:pt x="0" y="0"/>
                </a:lnTo>
                <a:lnTo>
                  <a:pt x="19019" y="1737338"/>
                </a:lnTo>
                <a:lnTo>
                  <a:pt x="298190" y="1843069"/>
                </a:lnTo>
                <a:cubicBezTo>
                  <a:pt x="298918" y="2011934"/>
                  <a:pt x="299645" y="2180798"/>
                  <a:pt x="300373" y="2349663"/>
                </a:cubicBezTo>
                <a:lnTo>
                  <a:pt x="704080" y="3081059"/>
                </a:lnTo>
                <a:lnTo>
                  <a:pt x="1215608" y="3080106"/>
                </a:lnTo>
                <a:lnTo>
                  <a:pt x="1221781" y="2798471"/>
                </a:lnTo>
                <a:lnTo>
                  <a:pt x="1925375" y="2787834"/>
                </a:lnTo>
                <a:cubicBezTo>
                  <a:pt x="1925852" y="2673534"/>
                  <a:pt x="1920156" y="419964"/>
                  <a:pt x="1920633" y="305664"/>
                </a:cubicBezTo>
                <a:lnTo>
                  <a:pt x="648174" y="4342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Freihandform: Form 20">
            <a:extLst>
              <a:ext uri="{FF2B5EF4-FFF2-40B4-BE49-F238E27FC236}">
                <a16:creationId xmlns:a16="http://schemas.microsoft.com/office/drawing/2014/main" id="{E145E737-ADC2-3B43-D503-DC6448CE3949}"/>
              </a:ext>
            </a:extLst>
          </p:cNvPr>
          <p:cNvSpPr>
            <a:spLocks noChangeAspect="1"/>
          </p:cNvSpPr>
          <p:nvPr/>
        </p:nvSpPr>
        <p:spPr>
          <a:xfrm>
            <a:off x="6582754" y="3533420"/>
            <a:ext cx="994563" cy="1767840"/>
          </a:xfrm>
          <a:custGeom>
            <a:avLst/>
            <a:gdLst>
              <a:gd name="connsiteX0" fmla="*/ 81280 w 248920"/>
              <a:gd name="connsiteY0" fmla="*/ 0 h 441960"/>
              <a:gd name="connsiteX1" fmla="*/ 0 w 248920"/>
              <a:gd name="connsiteY1" fmla="*/ 66040 h 441960"/>
              <a:gd name="connsiteX2" fmla="*/ 7620 w 248920"/>
              <a:gd name="connsiteY2" fmla="*/ 243840 h 441960"/>
              <a:gd name="connsiteX3" fmla="*/ 58420 w 248920"/>
              <a:gd name="connsiteY3" fmla="*/ 271780 h 441960"/>
              <a:gd name="connsiteX4" fmla="*/ 48260 w 248920"/>
              <a:gd name="connsiteY4" fmla="*/ 350520 h 441960"/>
              <a:gd name="connsiteX5" fmla="*/ 93980 w 248920"/>
              <a:gd name="connsiteY5" fmla="*/ 431800 h 441960"/>
              <a:gd name="connsiteX6" fmla="*/ 154940 w 248920"/>
              <a:gd name="connsiteY6" fmla="*/ 441960 h 441960"/>
              <a:gd name="connsiteX7" fmla="*/ 154940 w 248920"/>
              <a:gd name="connsiteY7" fmla="*/ 393700 h 441960"/>
              <a:gd name="connsiteX8" fmla="*/ 228600 w 248920"/>
              <a:gd name="connsiteY8" fmla="*/ 388620 h 441960"/>
              <a:gd name="connsiteX9" fmla="*/ 248920 w 248920"/>
              <a:gd name="connsiteY9" fmla="*/ 45720 h 441960"/>
              <a:gd name="connsiteX10" fmla="*/ 81280 w 248920"/>
              <a:gd name="connsiteY10" fmla="*/ 0 h 441960"/>
              <a:gd name="connsiteX0" fmla="*/ 81280 w 248920"/>
              <a:gd name="connsiteY0" fmla="*/ 0 h 441960"/>
              <a:gd name="connsiteX1" fmla="*/ 34528 w 248920"/>
              <a:gd name="connsiteY1" fmla="*/ 33337 h 441960"/>
              <a:gd name="connsiteX2" fmla="*/ 0 w 248920"/>
              <a:gd name="connsiteY2" fmla="*/ 66040 h 441960"/>
              <a:gd name="connsiteX3" fmla="*/ 7620 w 248920"/>
              <a:gd name="connsiteY3" fmla="*/ 243840 h 441960"/>
              <a:gd name="connsiteX4" fmla="*/ 58420 w 248920"/>
              <a:gd name="connsiteY4" fmla="*/ 271780 h 441960"/>
              <a:gd name="connsiteX5" fmla="*/ 48260 w 248920"/>
              <a:gd name="connsiteY5" fmla="*/ 350520 h 441960"/>
              <a:gd name="connsiteX6" fmla="*/ 93980 w 248920"/>
              <a:gd name="connsiteY6" fmla="*/ 431800 h 441960"/>
              <a:gd name="connsiteX7" fmla="*/ 154940 w 248920"/>
              <a:gd name="connsiteY7" fmla="*/ 441960 h 441960"/>
              <a:gd name="connsiteX8" fmla="*/ 154940 w 248920"/>
              <a:gd name="connsiteY8" fmla="*/ 393700 h 441960"/>
              <a:gd name="connsiteX9" fmla="*/ 228600 w 248920"/>
              <a:gd name="connsiteY9" fmla="*/ 388620 h 441960"/>
              <a:gd name="connsiteX10" fmla="*/ 248920 w 248920"/>
              <a:gd name="connsiteY10" fmla="*/ 45720 h 441960"/>
              <a:gd name="connsiteX11" fmla="*/ 81280 w 248920"/>
              <a:gd name="connsiteY11" fmla="*/ 0 h 441960"/>
              <a:gd name="connsiteX0" fmla="*/ 86632 w 254272"/>
              <a:gd name="connsiteY0" fmla="*/ 4455 h 446415"/>
              <a:gd name="connsiteX1" fmla="*/ 0 w 254272"/>
              <a:gd name="connsiteY1" fmla="*/ 0 h 446415"/>
              <a:gd name="connsiteX2" fmla="*/ 5352 w 254272"/>
              <a:gd name="connsiteY2" fmla="*/ 70495 h 446415"/>
              <a:gd name="connsiteX3" fmla="*/ 12972 w 254272"/>
              <a:gd name="connsiteY3" fmla="*/ 248295 h 446415"/>
              <a:gd name="connsiteX4" fmla="*/ 63772 w 254272"/>
              <a:gd name="connsiteY4" fmla="*/ 276235 h 446415"/>
              <a:gd name="connsiteX5" fmla="*/ 53612 w 254272"/>
              <a:gd name="connsiteY5" fmla="*/ 354975 h 446415"/>
              <a:gd name="connsiteX6" fmla="*/ 99332 w 254272"/>
              <a:gd name="connsiteY6" fmla="*/ 436255 h 446415"/>
              <a:gd name="connsiteX7" fmla="*/ 160292 w 254272"/>
              <a:gd name="connsiteY7" fmla="*/ 446415 h 446415"/>
              <a:gd name="connsiteX8" fmla="*/ 160292 w 254272"/>
              <a:gd name="connsiteY8" fmla="*/ 398155 h 446415"/>
              <a:gd name="connsiteX9" fmla="*/ 233952 w 254272"/>
              <a:gd name="connsiteY9" fmla="*/ 393075 h 446415"/>
              <a:gd name="connsiteX10" fmla="*/ 254272 w 254272"/>
              <a:gd name="connsiteY10" fmla="*/ 50175 h 446415"/>
              <a:gd name="connsiteX11" fmla="*/ 86632 w 254272"/>
              <a:gd name="connsiteY11" fmla="*/ 4455 h 446415"/>
              <a:gd name="connsiteX0" fmla="*/ 81280 w 248920"/>
              <a:gd name="connsiteY0" fmla="*/ 0 h 441960"/>
              <a:gd name="connsiteX1" fmla="*/ 945 w 248920"/>
              <a:gd name="connsiteY1" fmla="*/ 1214 h 441960"/>
              <a:gd name="connsiteX2" fmla="*/ 0 w 248920"/>
              <a:gd name="connsiteY2" fmla="*/ 66040 h 441960"/>
              <a:gd name="connsiteX3" fmla="*/ 7620 w 248920"/>
              <a:gd name="connsiteY3" fmla="*/ 243840 h 441960"/>
              <a:gd name="connsiteX4" fmla="*/ 58420 w 248920"/>
              <a:gd name="connsiteY4" fmla="*/ 271780 h 441960"/>
              <a:gd name="connsiteX5" fmla="*/ 48260 w 248920"/>
              <a:gd name="connsiteY5" fmla="*/ 350520 h 441960"/>
              <a:gd name="connsiteX6" fmla="*/ 93980 w 248920"/>
              <a:gd name="connsiteY6" fmla="*/ 431800 h 441960"/>
              <a:gd name="connsiteX7" fmla="*/ 154940 w 248920"/>
              <a:gd name="connsiteY7" fmla="*/ 441960 h 441960"/>
              <a:gd name="connsiteX8" fmla="*/ 154940 w 248920"/>
              <a:gd name="connsiteY8" fmla="*/ 393700 h 441960"/>
              <a:gd name="connsiteX9" fmla="*/ 228600 w 248920"/>
              <a:gd name="connsiteY9" fmla="*/ 388620 h 441960"/>
              <a:gd name="connsiteX10" fmla="*/ 248920 w 248920"/>
              <a:gd name="connsiteY10" fmla="*/ 45720 h 441960"/>
              <a:gd name="connsiteX11" fmla="*/ 81280 w 248920"/>
              <a:gd name="connsiteY11" fmla="*/ 0 h 441960"/>
              <a:gd name="connsiteX0" fmla="*/ 81280 w 248920"/>
              <a:gd name="connsiteY0" fmla="*/ 0 h 441960"/>
              <a:gd name="connsiteX1" fmla="*/ 945 w 248920"/>
              <a:gd name="connsiteY1" fmla="*/ 1214 h 441960"/>
              <a:gd name="connsiteX2" fmla="*/ 0 w 248920"/>
              <a:gd name="connsiteY2" fmla="*/ 66040 h 441960"/>
              <a:gd name="connsiteX3" fmla="*/ 7620 w 248920"/>
              <a:gd name="connsiteY3" fmla="*/ 243840 h 441960"/>
              <a:gd name="connsiteX4" fmla="*/ 58420 w 248920"/>
              <a:gd name="connsiteY4" fmla="*/ 271780 h 441960"/>
              <a:gd name="connsiteX5" fmla="*/ 48260 w 248920"/>
              <a:gd name="connsiteY5" fmla="*/ 350520 h 441960"/>
              <a:gd name="connsiteX6" fmla="*/ 93980 w 248920"/>
              <a:gd name="connsiteY6" fmla="*/ 431800 h 441960"/>
              <a:gd name="connsiteX7" fmla="*/ 154940 w 248920"/>
              <a:gd name="connsiteY7" fmla="*/ 441960 h 441960"/>
              <a:gd name="connsiteX8" fmla="*/ 154940 w 248920"/>
              <a:gd name="connsiteY8" fmla="*/ 393700 h 441960"/>
              <a:gd name="connsiteX9" fmla="*/ 247490 w 248920"/>
              <a:gd name="connsiteY9" fmla="*/ 388620 h 441960"/>
              <a:gd name="connsiteX10" fmla="*/ 248920 w 248920"/>
              <a:gd name="connsiteY10" fmla="*/ 45720 h 441960"/>
              <a:gd name="connsiteX11" fmla="*/ 81280 w 248920"/>
              <a:gd name="connsiteY11" fmla="*/ 0 h 441960"/>
              <a:gd name="connsiteX0" fmla="*/ 814823 w 982463"/>
              <a:gd name="connsiteY0" fmla="*/ 771146 h 1213106"/>
              <a:gd name="connsiteX1" fmla="*/ 0 w 982463"/>
              <a:gd name="connsiteY1" fmla="*/ 0 h 1213106"/>
              <a:gd name="connsiteX2" fmla="*/ 733543 w 982463"/>
              <a:gd name="connsiteY2" fmla="*/ 837186 h 1213106"/>
              <a:gd name="connsiteX3" fmla="*/ 741163 w 982463"/>
              <a:gd name="connsiteY3" fmla="*/ 1014986 h 1213106"/>
              <a:gd name="connsiteX4" fmla="*/ 791963 w 982463"/>
              <a:gd name="connsiteY4" fmla="*/ 1042926 h 1213106"/>
              <a:gd name="connsiteX5" fmla="*/ 781803 w 982463"/>
              <a:gd name="connsiteY5" fmla="*/ 1121666 h 1213106"/>
              <a:gd name="connsiteX6" fmla="*/ 827523 w 982463"/>
              <a:gd name="connsiteY6" fmla="*/ 1202946 h 1213106"/>
              <a:gd name="connsiteX7" fmla="*/ 888483 w 982463"/>
              <a:gd name="connsiteY7" fmla="*/ 1213106 h 1213106"/>
              <a:gd name="connsiteX8" fmla="*/ 888483 w 982463"/>
              <a:gd name="connsiteY8" fmla="*/ 1164846 h 1213106"/>
              <a:gd name="connsiteX9" fmla="*/ 981033 w 982463"/>
              <a:gd name="connsiteY9" fmla="*/ 1159766 h 1213106"/>
              <a:gd name="connsiteX10" fmla="*/ 982463 w 982463"/>
              <a:gd name="connsiteY10" fmla="*/ 816866 h 1213106"/>
              <a:gd name="connsiteX11" fmla="*/ 814823 w 982463"/>
              <a:gd name="connsiteY11" fmla="*/ 771146 h 1213106"/>
              <a:gd name="connsiteX0" fmla="*/ 648174 w 982463"/>
              <a:gd name="connsiteY0" fmla="*/ 4342 h 1213106"/>
              <a:gd name="connsiteX1" fmla="*/ 0 w 982463"/>
              <a:gd name="connsiteY1" fmla="*/ 0 h 1213106"/>
              <a:gd name="connsiteX2" fmla="*/ 733543 w 982463"/>
              <a:gd name="connsiteY2" fmla="*/ 837186 h 1213106"/>
              <a:gd name="connsiteX3" fmla="*/ 741163 w 982463"/>
              <a:gd name="connsiteY3" fmla="*/ 1014986 h 1213106"/>
              <a:gd name="connsiteX4" fmla="*/ 791963 w 982463"/>
              <a:gd name="connsiteY4" fmla="*/ 1042926 h 1213106"/>
              <a:gd name="connsiteX5" fmla="*/ 781803 w 982463"/>
              <a:gd name="connsiteY5" fmla="*/ 1121666 h 1213106"/>
              <a:gd name="connsiteX6" fmla="*/ 827523 w 982463"/>
              <a:gd name="connsiteY6" fmla="*/ 1202946 h 1213106"/>
              <a:gd name="connsiteX7" fmla="*/ 888483 w 982463"/>
              <a:gd name="connsiteY7" fmla="*/ 1213106 h 1213106"/>
              <a:gd name="connsiteX8" fmla="*/ 888483 w 982463"/>
              <a:gd name="connsiteY8" fmla="*/ 1164846 h 1213106"/>
              <a:gd name="connsiteX9" fmla="*/ 981033 w 982463"/>
              <a:gd name="connsiteY9" fmla="*/ 1159766 h 1213106"/>
              <a:gd name="connsiteX10" fmla="*/ 982463 w 982463"/>
              <a:gd name="connsiteY10" fmla="*/ 816866 h 1213106"/>
              <a:gd name="connsiteX11" fmla="*/ 648174 w 982463"/>
              <a:gd name="connsiteY11" fmla="*/ 4342 h 1213106"/>
              <a:gd name="connsiteX0" fmla="*/ 648174 w 1920633"/>
              <a:gd name="connsiteY0" fmla="*/ 4342 h 1213106"/>
              <a:gd name="connsiteX1" fmla="*/ 0 w 1920633"/>
              <a:gd name="connsiteY1" fmla="*/ 0 h 1213106"/>
              <a:gd name="connsiteX2" fmla="*/ 733543 w 1920633"/>
              <a:gd name="connsiteY2" fmla="*/ 837186 h 1213106"/>
              <a:gd name="connsiteX3" fmla="*/ 741163 w 1920633"/>
              <a:gd name="connsiteY3" fmla="*/ 1014986 h 1213106"/>
              <a:gd name="connsiteX4" fmla="*/ 791963 w 1920633"/>
              <a:gd name="connsiteY4" fmla="*/ 1042926 h 1213106"/>
              <a:gd name="connsiteX5" fmla="*/ 781803 w 1920633"/>
              <a:gd name="connsiteY5" fmla="*/ 1121666 h 1213106"/>
              <a:gd name="connsiteX6" fmla="*/ 827523 w 1920633"/>
              <a:gd name="connsiteY6" fmla="*/ 1202946 h 1213106"/>
              <a:gd name="connsiteX7" fmla="*/ 888483 w 1920633"/>
              <a:gd name="connsiteY7" fmla="*/ 1213106 h 1213106"/>
              <a:gd name="connsiteX8" fmla="*/ 888483 w 1920633"/>
              <a:gd name="connsiteY8" fmla="*/ 1164846 h 1213106"/>
              <a:gd name="connsiteX9" fmla="*/ 981033 w 1920633"/>
              <a:gd name="connsiteY9" fmla="*/ 1159766 h 1213106"/>
              <a:gd name="connsiteX10" fmla="*/ 1920633 w 1920633"/>
              <a:gd name="connsiteY10" fmla="*/ 305664 h 1213106"/>
              <a:gd name="connsiteX11" fmla="*/ 648174 w 1920633"/>
              <a:gd name="connsiteY11" fmla="*/ 4342 h 1213106"/>
              <a:gd name="connsiteX0" fmla="*/ 648174 w 1925403"/>
              <a:gd name="connsiteY0" fmla="*/ 4342 h 2787834"/>
              <a:gd name="connsiteX1" fmla="*/ 0 w 1925403"/>
              <a:gd name="connsiteY1" fmla="*/ 0 h 2787834"/>
              <a:gd name="connsiteX2" fmla="*/ 733543 w 1925403"/>
              <a:gd name="connsiteY2" fmla="*/ 837186 h 2787834"/>
              <a:gd name="connsiteX3" fmla="*/ 741163 w 1925403"/>
              <a:gd name="connsiteY3" fmla="*/ 1014986 h 2787834"/>
              <a:gd name="connsiteX4" fmla="*/ 791963 w 1925403"/>
              <a:gd name="connsiteY4" fmla="*/ 1042926 h 2787834"/>
              <a:gd name="connsiteX5" fmla="*/ 781803 w 1925403"/>
              <a:gd name="connsiteY5" fmla="*/ 1121666 h 2787834"/>
              <a:gd name="connsiteX6" fmla="*/ 827523 w 1925403"/>
              <a:gd name="connsiteY6" fmla="*/ 1202946 h 2787834"/>
              <a:gd name="connsiteX7" fmla="*/ 888483 w 1925403"/>
              <a:gd name="connsiteY7" fmla="*/ 1213106 h 2787834"/>
              <a:gd name="connsiteX8" fmla="*/ 888483 w 1925403"/>
              <a:gd name="connsiteY8" fmla="*/ 1164846 h 2787834"/>
              <a:gd name="connsiteX9" fmla="*/ 1925375 w 1925403"/>
              <a:gd name="connsiteY9" fmla="*/ 2787834 h 2787834"/>
              <a:gd name="connsiteX10" fmla="*/ 1920633 w 1925403"/>
              <a:gd name="connsiteY10" fmla="*/ 305664 h 2787834"/>
              <a:gd name="connsiteX11" fmla="*/ 648174 w 1925403"/>
              <a:gd name="connsiteY11" fmla="*/ 4342 h 2787834"/>
              <a:gd name="connsiteX0" fmla="*/ 648174 w 1925403"/>
              <a:gd name="connsiteY0" fmla="*/ 4342 h 2798471"/>
              <a:gd name="connsiteX1" fmla="*/ 0 w 1925403"/>
              <a:gd name="connsiteY1" fmla="*/ 0 h 2798471"/>
              <a:gd name="connsiteX2" fmla="*/ 733543 w 1925403"/>
              <a:gd name="connsiteY2" fmla="*/ 837186 h 2798471"/>
              <a:gd name="connsiteX3" fmla="*/ 741163 w 1925403"/>
              <a:gd name="connsiteY3" fmla="*/ 1014986 h 2798471"/>
              <a:gd name="connsiteX4" fmla="*/ 791963 w 1925403"/>
              <a:gd name="connsiteY4" fmla="*/ 1042926 h 2798471"/>
              <a:gd name="connsiteX5" fmla="*/ 781803 w 1925403"/>
              <a:gd name="connsiteY5" fmla="*/ 1121666 h 2798471"/>
              <a:gd name="connsiteX6" fmla="*/ 827523 w 1925403"/>
              <a:gd name="connsiteY6" fmla="*/ 1202946 h 2798471"/>
              <a:gd name="connsiteX7" fmla="*/ 888483 w 1925403"/>
              <a:gd name="connsiteY7" fmla="*/ 1213106 h 2798471"/>
              <a:gd name="connsiteX8" fmla="*/ 1221781 w 1925403"/>
              <a:gd name="connsiteY8" fmla="*/ 2798471 h 2798471"/>
              <a:gd name="connsiteX9" fmla="*/ 1925375 w 1925403"/>
              <a:gd name="connsiteY9" fmla="*/ 2787834 h 2798471"/>
              <a:gd name="connsiteX10" fmla="*/ 1920633 w 1925403"/>
              <a:gd name="connsiteY10" fmla="*/ 305664 h 2798471"/>
              <a:gd name="connsiteX11" fmla="*/ 648174 w 1925403"/>
              <a:gd name="connsiteY11" fmla="*/ 4342 h 2798471"/>
              <a:gd name="connsiteX0" fmla="*/ 648174 w 1925403"/>
              <a:gd name="connsiteY0" fmla="*/ 4342 h 3080106"/>
              <a:gd name="connsiteX1" fmla="*/ 0 w 1925403"/>
              <a:gd name="connsiteY1" fmla="*/ 0 h 3080106"/>
              <a:gd name="connsiteX2" fmla="*/ 733543 w 1925403"/>
              <a:gd name="connsiteY2" fmla="*/ 837186 h 3080106"/>
              <a:gd name="connsiteX3" fmla="*/ 741163 w 1925403"/>
              <a:gd name="connsiteY3" fmla="*/ 1014986 h 3080106"/>
              <a:gd name="connsiteX4" fmla="*/ 791963 w 1925403"/>
              <a:gd name="connsiteY4" fmla="*/ 1042926 h 3080106"/>
              <a:gd name="connsiteX5" fmla="*/ 781803 w 1925403"/>
              <a:gd name="connsiteY5" fmla="*/ 1121666 h 3080106"/>
              <a:gd name="connsiteX6" fmla="*/ 827523 w 1925403"/>
              <a:gd name="connsiteY6" fmla="*/ 1202946 h 3080106"/>
              <a:gd name="connsiteX7" fmla="*/ 1215608 w 1925403"/>
              <a:gd name="connsiteY7" fmla="*/ 3080106 h 3080106"/>
              <a:gd name="connsiteX8" fmla="*/ 1221781 w 1925403"/>
              <a:gd name="connsiteY8" fmla="*/ 2798471 h 3080106"/>
              <a:gd name="connsiteX9" fmla="*/ 1925375 w 1925403"/>
              <a:gd name="connsiteY9" fmla="*/ 2787834 h 3080106"/>
              <a:gd name="connsiteX10" fmla="*/ 1920633 w 1925403"/>
              <a:gd name="connsiteY10" fmla="*/ 305664 h 3080106"/>
              <a:gd name="connsiteX11" fmla="*/ 648174 w 1925403"/>
              <a:gd name="connsiteY11" fmla="*/ 4342 h 3080106"/>
              <a:gd name="connsiteX0" fmla="*/ 648174 w 1925403"/>
              <a:gd name="connsiteY0" fmla="*/ 4342 h 3081059"/>
              <a:gd name="connsiteX1" fmla="*/ 0 w 1925403"/>
              <a:gd name="connsiteY1" fmla="*/ 0 h 3081059"/>
              <a:gd name="connsiteX2" fmla="*/ 733543 w 1925403"/>
              <a:gd name="connsiteY2" fmla="*/ 837186 h 3081059"/>
              <a:gd name="connsiteX3" fmla="*/ 741163 w 1925403"/>
              <a:gd name="connsiteY3" fmla="*/ 1014986 h 3081059"/>
              <a:gd name="connsiteX4" fmla="*/ 791963 w 1925403"/>
              <a:gd name="connsiteY4" fmla="*/ 1042926 h 3081059"/>
              <a:gd name="connsiteX5" fmla="*/ 781803 w 1925403"/>
              <a:gd name="connsiteY5" fmla="*/ 1121666 h 3081059"/>
              <a:gd name="connsiteX6" fmla="*/ 704080 w 1925403"/>
              <a:gd name="connsiteY6" fmla="*/ 3081059 h 3081059"/>
              <a:gd name="connsiteX7" fmla="*/ 1215608 w 1925403"/>
              <a:gd name="connsiteY7" fmla="*/ 3080106 h 3081059"/>
              <a:gd name="connsiteX8" fmla="*/ 1221781 w 1925403"/>
              <a:gd name="connsiteY8" fmla="*/ 2798471 h 3081059"/>
              <a:gd name="connsiteX9" fmla="*/ 1925375 w 1925403"/>
              <a:gd name="connsiteY9" fmla="*/ 2787834 h 3081059"/>
              <a:gd name="connsiteX10" fmla="*/ 1920633 w 1925403"/>
              <a:gd name="connsiteY10" fmla="*/ 305664 h 3081059"/>
              <a:gd name="connsiteX11" fmla="*/ 648174 w 1925403"/>
              <a:gd name="connsiteY11" fmla="*/ 4342 h 3081059"/>
              <a:gd name="connsiteX0" fmla="*/ 648174 w 1925403"/>
              <a:gd name="connsiteY0" fmla="*/ 4342 h 3081059"/>
              <a:gd name="connsiteX1" fmla="*/ 0 w 1925403"/>
              <a:gd name="connsiteY1" fmla="*/ 0 h 3081059"/>
              <a:gd name="connsiteX2" fmla="*/ 733543 w 1925403"/>
              <a:gd name="connsiteY2" fmla="*/ 837186 h 3081059"/>
              <a:gd name="connsiteX3" fmla="*/ 741163 w 1925403"/>
              <a:gd name="connsiteY3" fmla="*/ 1014986 h 3081059"/>
              <a:gd name="connsiteX4" fmla="*/ 791963 w 1925403"/>
              <a:gd name="connsiteY4" fmla="*/ 1042926 h 3081059"/>
              <a:gd name="connsiteX5" fmla="*/ 300373 w 1925403"/>
              <a:gd name="connsiteY5" fmla="*/ 2349663 h 3081059"/>
              <a:gd name="connsiteX6" fmla="*/ 704080 w 1925403"/>
              <a:gd name="connsiteY6" fmla="*/ 3081059 h 3081059"/>
              <a:gd name="connsiteX7" fmla="*/ 1215608 w 1925403"/>
              <a:gd name="connsiteY7" fmla="*/ 3080106 h 3081059"/>
              <a:gd name="connsiteX8" fmla="*/ 1221781 w 1925403"/>
              <a:gd name="connsiteY8" fmla="*/ 2798471 h 3081059"/>
              <a:gd name="connsiteX9" fmla="*/ 1925375 w 1925403"/>
              <a:gd name="connsiteY9" fmla="*/ 2787834 h 3081059"/>
              <a:gd name="connsiteX10" fmla="*/ 1920633 w 1925403"/>
              <a:gd name="connsiteY10" fmla="*/ 305664 h 3081059"/>
              <a:gd name="connsiteX11" fmla="*/ 648174 w 1925403"/>
              <a:gd name="connsiteY11" fmla="*/ 4342 h 3081059"/>
              <a:gd name="connsiteX0" fmla="*/ 648174 w 1925403"/>
              <a:gd name="connsiteY0" fmla="*/ 4342 h 3081059"/>
              <a:gd name="connsiteX1" fmla="*/ 0 w 1925403"/>
              <a:gd name="connsiteY1" fmla="*/ 0 h 3081059"/>
              <a:gd name="connsiteX2" fmla="*/ 733543 w 1925403"/>
              <a:gd name="connsiteY2" fmla="*/ 837186 h 3081059"/>
              <a:gd name="connsiteX3" fmla="*/ 741163 w 1925403"/>
              <a:gd name="connsiteY3" fmla="*/ 1014986 h 3081059"/>
              <a:gd name="connsiteX4" fmla="*/ 298190 w 1925403"/>
              <a:gd name="connsiteY4" fmla="*/ 1843069 h 3081059"/>
              <a:gd name="connsiteX5" fmla="*/ 300373 w 1925403"/>
              <a:gd name="connsiteY5" fmla="*/ 2349663 h 3081059"/>
              <a:gd name="connsiteX6" fmla="*/ 704080 w 1925403"/>
              <a:gd name="connsiteY6" fmla="*/ 3081059 h 3081059"/>
              <a:gd name="connsiteX7" fmla="*/ 1215608 w 1925403"/>
              <a:gd name="connsiteY7" fmla="*/ 3080106 h 3081059"/>
              <a:gd name="connsiteX8" fmla="*/ 1221781 w 1925403"/>
              <a:gd name="connsiteY8" fmla="*/ 2798471 h 3081059"/>
              <a:gd name="connsiteX9" fmla="*/ 1925375 w 1925403"/>
              <a:gd name="connsiteY9" fmla="*/ 2787834 h 3081059"/>
              <a:gd name="connsiteX10" fmla="*/ 1920633 w 1925403"/>
              <a:gd name="connsiteY10" fmla="*/ 305664 h 3081059"/>
              <a:gd name="connsiteX11" fmla="*/ 648174 w 1925403"/>
              <a:gd name="connsiteY11" fmla="*/ 4342 h 3081059"/>
              <a:gd name="connsiteX0" fmla="*/ 648174 w 1925403"/>
              <a:gd name="connsiteY0" fmla="*/ 4342 h 3081059"/>
              <a:gd name="connsiteX1" fmla="*/ 0 w 1925403"/>
              <a:gd name="connsiteY1" fmla="*/ 0 h 3081059"/>
              <a:gd name="connsiteX2" fmla="*/ 733543 w 1925403"/>
              <a:gd name="connsiteY2" fmla="*/ 837186 h 3081059"/>
              <a:gd name="connsiteX3" fmla="*/ 19019 w 1925403"/>
              <a:gd name="connsiteY3" fmla="*/ 1737338 h 3081059"/>
              <a:gd name="connsiteX4" fmla="*/ 298190 w 1925403"/>
              <a:gd name="connsiteY4" fmla="*/ 1843069 h 3081059"/>
              <a:gd name="connsiteX5" fmla="*/ 300373 w 1925403"/>
              <a:gd name="connsiteY5" fmla="*/ 2349663 h 3081059"/>
              <a:gd name="connsiteX6" fmla="*/ 704080 w 1925403"/>
              <a:gd name="connsiteY6" fmla="*/ 3081059 h 3081059"/>
              <a:gd name="connsiteX7" fmla="*/ 1215608 w 1925403"/>
              <a:gd name="connsiteY7" fmla="*/ 3080106 h 3081059"/>
              <a:gd name="connsiteX8" fmla="*/ 1221781 w 1925403"/>
              <a:gd name="connsiteY8" fmla="*/ 2798471 h 3081059"/>
              <a:gd name="connsiteX9" fmla="*/ 1925375 w 1925403"/>
              <a:gd name="connsiteY9" fmla="*/ 2787834 h 3081059"/>
              <a:gd name="connsiteX10" fmla="*/ 1920633 w 1925403"/>
              <a:gd name="connsiteY10" fmla="*/ 305664 h 3081059"/>
              <a:gd name="connsiteX11" fmla="*/ 648174 w 1925403"/>
              <a:gd name="connsiteY11" fmla="*/ 4342 h 3081059"/>
              <a:gd name="connsiteX0" fmla="*/ 648174 w 1925403"/>
              <a:gd name="connsiteY0" fmla="*/ 4342 h 3081059"/>
              <a:gd name="connsiteX1" fmla="*/ 0 w 1925403"/>
              <a:gd name="connsiteY1" fmla="*/ 0 h 3081059"/>
              <a:gd name="connsiteX2" fmla="*/ 19019 w 1925403"/>
              <a:gd name="connsiteY2" fmla="*/ 1737338 h 3081059"/>
              <a:gd name="connsiteX3" fmla="*/ 298190 w 1925403"/>
              <a:gd name="connsiteY3" fmla="*/ 1843069 h 3081059"/>
              <a:gd name="connsiteX4" fmla="*/ 300373 w 1925403"/>
              <a:gd name="connsiteY4" fmla="*/ 2349663 h 3081059"/>
              <a:gd name="connsiteX5" fmla="*/ 704080 w 1925403"/>
              <a:gd name="connsiteY5" fmla="*/ 3081059 h 3081059"/>
              <a:gd name="connsiteX6" fmla="*/ 1215608 w 1925403"/>
              <a:gd name="connsiteY6" fmla="*/ 3080106 h 3081059"/>
              <a:gd name="connsiteX7" fmla="*/ 1221781 w 1925403"/>
              <a:gd name="connsiteY7" fmla="*/ 2798471 h 3081059"/>
              <a:gd name="connsiteX8" fmla="*/ 1925375 w 1925403"/>
              <a:gd name="connsiteY8" fmla="*/ 2787834 h 3081059"/>
              <a:gd name="connsiteX9" fmla="*/ 1920633 w 1925403"/>
              <a:gd name="connsiteY9" fmla="*/ 305664 h 3081059"/>
              <a:gd name="connsiteX10" fmla="*/ 648174 w 1925403"/>
              <a:gd name="connsiteY10" fmla="*/ 4342 h 30810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25403" h="3081059">
                <a:moveTo>
                  <a:pt x="648174" y="4342"/>
                </a:moveTo>
                <a:lnTo>
                  <a:pt x="0" y="0"/>
                </a:lnTo>
                <a:lnTo>
                  <a:pt x="19019" y="1737338"/>
                </a:lnTo>
                <a:lnTo>
                  <a:pt x="298190" y="1843069"/>
                </a:lnTo>
                <a:cubicBezTo>
                  <a:pt x="298918" y="2011934"/>
                  <a:pt x="299645" y="2180798"/>
                  <a:pt x="300373" y="2349663"/>
                </a:cubicBezTo>
                <a:lnTo>
                  <a:pt x="704080" y="3081059"/>
                </a:lnTo>
                <a:lnTo>
                  <a:pt x="1215608" y="3080106"/>
                </a:lnTo>
                <a:lnTo>
                  <a:pt x="1221781" y="2798471"/>
                </a:lnTo>
                <a:lnTo>
                  <a:pt x="1925375" y="2787834"/>
                </a:lnTo>
                <a:cubicBezTo>
                  <a:pt x="1925852" y="2673534"/>
                  <a:pt x="1920156" y="419964"/>
                  <a:pt x="1920633" y="305664"/>
                </a:cubicBezTo>
                <a:lnTo>
                  <a:pt x="648174" y="4342"/>
                </a:lnTo>
                <a:close/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624DF359-5EE7-2085-FE8E-A756EC1B160A}"/>
              </a:ext>
            </a:extLst>
          </p:cNvPr>
          <p:cNvSpPr txBox="1"/>
          <p:nvPr/>
        </p:nvSpPr>
        <p:spPr>
          <a:xfrm>
            <a:off x="2990714" y="4161778"/>
            <a:ext cx="8402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b="1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Trebur GT1</a:t>
            </a:r>
            <a:endParaRPr lang="en-GB" sz="1100" b="1" dirty="0">
              <a:ln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grpSp>
        <p:nvGrpSpPr>
          <p:cNvPr id="28" name="Gruppieren 27">
            <a:extLst>
              <a:ext uri="{FF2B5EF4-FFF2-40B4-BE49-F238E27FC236}">
                <a16:creationId xmlns:a16="http://schemas.microsoft.com/office/drawing/2014/main" id="{D9753278-F3FF-D31B-FFB3-12EA4C6C63C2}"/>
              </a:ext>
            </a:extLst>
          </p:cNvPr>
          <p:cNvGrpSpPr>
            <a:grpSpLocks noChangeAspect="1"/>
          </p:cNvGrpSpPr>
          <p:nvPr/>
        </p:nvGrpSpPr>
        <p:grpSpPr>
          <a:xfrm>
            <a:off x="2688004" y="3733825"/>
            <a:ext cx="712734" cy="980717"/>
            <a:chOff x="6320544" y="1587398"/>
            <a:chExt cx="3326863" cy="4577739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6AF272C9-BFFE-A0CA-EFE1-3A3DDAFD2CF6}"/>
                </a:ext>
              </a:extLst>
            </p:cNvPr>
            <p:cNvSpPr/>
            <p:nvPr/>
          </p:nvSpPr>
          <p:spPr>
            <a:xfrm rot="20129141">
              <a:off x="9047855" y="1588519"/>
              <a:ext cx="599552" cy="1463497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0037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Ellipse 29">
              <a:extLst>
                <a:ext uri="{FF2B5EF4-FFF2-40B4-BE49-F238E27FC236}">
                  <a16:creationId xmlns:a16="http://schemas.microsoft.com/office/drawing/2014/main" id="{076CE4D9-D4E9-57FB-E6AF-A24070E1FD47}"/>
                </a:ext>
              </a:extLst>
            </p:cNvPr>
            <p:cNvSpPr/>
            <p:nvPr/>
          </p:nvSpPr>
          <p:spPr>
            <a:xfrm rot="20770617">
              <a:off x="6320544" y="4673897"/>
              <a:ext cx="543582" cy="1138829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0037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Ellipse 30">
              <a:extLst>
                <a:ext uri="{FF2B5EF4-FFF2-40B4-BE49-F238E27FC236}">
                  <a16:creationId xmlns:a16="http://schemas.microsoft.com/office/drawing/2014/main" id="{B269FFA9-4403-18E5-AA50-86B1855D1A46}"/>
                </a:ext>
              </a:extLst>
            </p:cNvPr>
            <p:cNvSpPr/>
            <p:nvPr/>
          </p:nvSpPr>
          <p:spPr>
            <a:xfrm>
              <a:off x="7216316" y="3750243"/>
              <a:ext cx="375972" cy="889504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0037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Ellipse 31">
              <a:extLst>
                <a:ext uri="{FF2B5EF4-FFF2-40B4-BE49-F238E27FC236}">
                  <a16:creationId xmlns:a16="http://schemas.microsoft.com/office/drawing/2014/main" id="{14E6CC39-3106-B24B-852E-64C17FC53A66}"/>
                </a:ext>
              </a:extLst>
            </p:cNvPr>
            <p:cNvSpPr/>
            <p:nvPr/>
          </p:nvSpPr>
          <p:spPr>
            <a:xfrm>
              <a:off x="7592288" y="2960516"/>
              <a:ext cx="375972" cy="889503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0037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Ellipse 32">
              <a:extLst>
                <a:ext uri="{FF2B5EF4-FFF2-40B4-BE49-F238E27FC236}">
                  <a16:creationId xmlns:a16="http://schemas.microsoft.com/office/drawing/2014/main" id="{06C8AD35-94A3-9551-4773-E6F6FF98960F}"/>
                </a:ext>
              </a:extLst>
            </p:cNvPr>
            <p:cNvSpPr/>
            <p:nvPr/>
          </p:nvSpPr>
          <p:spPr>
            <a:xfrm rot="1356493">
              <a:off x="7170484" y="1587398"/>
              <a:ext cx="368141" cy="810241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0037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A89ACF51-2FBC-B556-16CC-DA34DA35F9E3}"/>
                </a:ext>
              </a:extLst>
            </p:cNvPr>
            <p:cNvSpPr/>
            <p:nvPr/>
          </p:nvSpPr>
          <p:spPr>
            <a:xfrm rot="20129141">
              <a:off x="7370827" y="5367182"/>
              <a:ext cx="478214" cy="797955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solidFill>
                <a:srgbClr val="00377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" name="Textfeld 8">
            <a:extLst>
              <a:ext uri="{FF2B5EF4-FFF2-40B4-BE49-F238E27FC236}">
                <a16:creationId xmlns:a16="http://schemas.microsoft.com/office/drawing/2014/main" id="{43455DF2-B76B-6783-1B5C-B6B3B643B730}"/>
              </a:ext>
            </a:extLst>
          </p:cNvPr>
          <p:cNvSpPr txBox="1"/>
          <p:nvPr/>
        </p:nvSpPr>
        <p:spPr>
          <a:xfrm rot="16200000">
            <a:off x="-183897" y="5789493"/>
            <a:ext cx="1072730" cy="2539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GB" sz="1050" b="1" dirty="0">
                <a:solidFill>
                  <a:schemeClr val="tx1"/>
                </a:solidFill>
              </a:rPr>
              <a:t>Bär et al. (2014)</a:t>
            </a:r>
            <a:endParaRPr lang="de-DE" sz="105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24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LLGEMEIN">
  <a:themeElements>
    <a:clrScheme name="Vulcan Energie">
      <a:dk1>
        <a:srgbClr val="000000"/>
      </a:dk1>
      <a:lt1>
        <a:sysClr val="window" lastClr="FFFFFF"/>
      </a:lt1>
      <a:dk2>
        <a:srgbClr val="034872"/>
      </a:dk2>
      <a:lt2>
        <a:srgbClr val="11D1C9"/>
      </a:lt2>
      <a:accent1>
        <a:srgbClr val="118645"/>
      </a:accent1>
      <a:accent2>
        <a:srgbClr val="8BBB69"/>
      </a:accent2>
      <a:accent3>
        <a:srgbClr val="F3C53C"/>
      </a:accent3>
      <a:accent4>
        <a:srgbClr val="FF503C"/>
      </a:accent4>
      <a:accent5>
        <a:srgbClr val="591102"/>
      </a:accent5>
      <a:accent6>
        <a:srgbClr val="BE814B"/>
      </a:accent6>
      <a:hlink>
        <a:srgbClr val="11D1C9"/>
      </a:hlink>
      <a:folHlink>
        <a:srgbClr val="034872"/>
      </a:folHlink>
    </a:clrScheme>
    <a:fontScheme name="Vulcan Energie">
      <a:majorFont>
        <a:latin typeface="Rounded Mplus 1c ExtraBold"/>
        <a:ea typeface=""/>
        <a:cs typeface=""/>
      </a:majorFont>
      <a:minorFont>
        <a:latin typeface="Calibri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Vulcan Energie">
    <a:dk1>
      <a:srgbClr val="000000"/>
    </a:dk1>
    <a:lt1>
      <a:sysClr val="window" lastClr="FFFFFF"/>
    </a:lt1>
    <a:dk2>
      <a:srgbClr val="034872"/>
    </a:dk2>
    <a:lt2>
      <a:srgbClr val="11D1C9"/>
    </a:lt2>
    <a:accent1>
      <a:srgbClr val="118645"/>
    </a:accent1>
    <a:accent2>
      <a:srgbClr val="8BBB69"/>
    </a:accent2>
    <a:accent3>
      <a:srgbClr val="F3C53C"/>
    </a:accent3>
    <a:accent4>
      <a:srgbClr val="FF503C"/>
    </a:accent4>
    <a:accent5>
      <a:srgbClr val="591102"/>
    </a:accent5>
    <a:accent6>
      <a:srgbClr val="BE814B"/>
    </a:accent6>
    <a:hlink>
      <a:srgbClr val="11D1C9"/>
    </a:hlink>
    <a:folHlink>
      <a:srgbClr val="0348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d5a2701-30ea-4a58-8efd-2207d5dbf605" xsi:nil="true"/>
    <lcf76f155ced4ddcb4097134ff3c332f xmlns="876238de-9533-418d-8b87-e32d1bccac8f">
      <Terms xmlns="http://schemas.microsoft.com/office/infopath/2007/PartnerControls"/>
    </lcf76f155ced4ddcb4097134ff3c332f>
    <SharedWithUsers xmlns="ed5a2701-30ea-4a58-8efd-2207d5dbf605">
      <UserInfo>
        <DisplayName>Alle Benutzer (windows)</DisplayName>
        <AccountId>19</AccountId>
        <AccountType/>
      </UserInfo>
      <UserInfo>
        <DisplayName>Hendrik Tschirch</DisplayName>
        <AccountId>214</AccountId>
        <AccountType/>
      </UserInfo>
      <UserInfo>
        <DisplayName>Nicolai Metzinger</DisplayName>
        <AccountId>376</AccountId>
        <AccountType/>
      </UserInfo>
      <UserInfo>
        <DisplayName>Slavko Rancic</DisplayName>
        <AccountId>501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7A07FEF522DD14F9807DF9D0348293C" ma:contentTypeVersion="14" ma:contentTypeDescription="Create a new document." ma:contentTypeScope="" ma:versionID="fdd36e4b60121d8182bfd3c4757450b0">
  <xsd:schema xmlns:xsd="http://www.w3.org/2001/XMLSchema" xmlns:xs="http://www.w3.org/2001/XMLSchema" xmlns:p="http://schemas.microsoft.com/office/2006/metadata/properties" xmlns:ns2="ed5a2701-30ea-4a58-8efd-2207d5dbf605" xmlns:ns3="876238de-9533-418d-8b87-e32d1bccac8f" targetNamespace="http://schemas.microsoft.com/office/2006/metadata/properties" ma:root="true" ma:fieldsID="4d4b4c9aff9094d6ef375fa3b01815c3" ns2:_="" ns3:_="">
    <xsd:import namespace="ed5a2701-30ea-4a58-8efd-2207d5dbf605"/>
    <xsd:import namespace="876238de-9533-418d-8b87-e32d1bccac8f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MediaServiceLocation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5a2701-30ea-4a58-8efd-2207d5dbf60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3d5295f9-431c-4926-8257-35adcd1f27e6}" ma:internalName="TaxCatchAll" ma:showField="CatchAllData" ma:web="ed5a2701-30ea-4a58-8efd-2207d5dbf60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238de-9533-418d-8b87-e32d1bccac8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7a86dc25-1936-44bf-a51b-b7518fff92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5E3241-0A4A-417A-B2B2-1FCC673BB51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A51DB2-5259-4D9A-B8A8-458553EC29D4}">
  <ds:schemaRefs>
    <ds:schemaRef ds:uri="http://purl.org/dc/elements/1.1/"/>
    <ds:schemaRef ds:uri="http://schemas.microsoft.com/office/2006/documentManagement/types"/>
    <ds:schemaRef ds:uri="http://schemas.microsoft.com/office/2006/metadata/properties"/>
    <ds:schemaRef ds:uri="876238de-9533-418d-8b87-e32d1bccac8f"/>
    <ds:schemaRef ds:uri="http://schemas.microsoft.com/office/infopath/2007/PartnerControls"/>
    <ds:schemaRef ds:uri="ed5a2701-30ea-4a58-8efd-2207d5dbf605"/>
    <ds:schemaRef ds:uri="http://schemas.openxmlformats.org/package/2006/metadata/core-properties"/>
    <ds:schemaRef ds:uri="http://www.w3.org/XML/1998/namespace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2E68FA0-9317-49B9-A88E-C5779F10B46E}">
  <ds:schemaRefs>
    <ds:schemaRef ds:uri="876238de-9533-418d-8b87-e32d1bccac8f"/>
    <ds:schemaRef ds:uri="ed5a2701-30ea-4a58-8efd-2207d5dbf60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1773</Words>
  <Application>Microsoft Office PowerPoint</Application>
  <PresentationFormat>Breitbild</PresentationFormat>
  <Paragraphs>324</Paragraphs>
  <Slides>26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26</vt:i4>
      </vt:variant>
    </vt:vector>
  </HeadingPairs>
  <TitlesOfParts>
    <vt:vector size="37" baseType="lpstr">
      <vt:lpstr>Montserrat SemiBold</vt:lpstr>
      <vt:lpstr>Wingdings</vt:lpstr>
      <vt:lpstr>Cambria Math</vt:lpstr>
      <vt:lpstr>Times New Roman</vt:lpstr>
      <vt:lpstr>Rounded Mplus 1c ExtraBold</vt:lpstr>
      <vt:lpstr>Arial</vt:lpstr>
      <vt:lpstr>Barlow Medium</vt:lpstr>
      <vt:lpstr>Calibri</vt:lpstr>
      <vt:lpstr>Barlow</vt:lpstr>
      <vt:lpstr>ALLGEMEIN</vt:lpstr>
      <vt:lpstr>Equation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Beispiel Projektentwicklung – Opel/Stellantis Rüsselsheim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Zielkonflikt Energieversorgung vs. Schutzgebiete?</vt:lpstr>
      <vt:lpstr>PowerPoint-Präsentation</vt:lpstr>
      <vt:lpstr>PowerPoint-Präsentation</vt:lpstr>
      <vt:lpstr>PowerPoint-Präsentation</vt:lpstr>
      <vt:lpstr>Vielen Dank!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Wiedmaier</dc:creator>
  <cp:lastModifiedBy>Kristian Bär</cp:lastModifiedBy>
  <cp:revision>12</cp:revision>
  <cp:lastPrinted>2022-09-27T02:44:45Z</cp:lastPrinted>
  <dcterms:created xsi:type="dcterms:W3CDTF">2013-10-18T07:44:39Z</dcterms:created>
  <dcterms:modified xsi:type="dcterms:W3CDTF">2023-09-12T12:23:56Z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0x010100F7A07FEF522DD14F9807DF9D0348293C</vt:lpwstr>
  </property>
  <property fmtid="{D5CDD505-2E9C-101B-9397-08002B2CF9AE}" pid="3" name="MediaServiceImageTags">
    <vt:lpwstr/>
  </property>
</Properties>
</file>